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706" r:id="rId2"/>
  </p:sldMasterIdLst>
  <p:notesMasterIdLst>
    <p:notesMasterId r:id="rId106"/>
  </p:notesMasterIdLst>
  <p:sldIdLst>
    <p:sldId id="256" r:id="rId3"/>
    <p:sldId id="259" r:id="rId4"/>
    <p:sldId id="260" r:id="rId5"/>
    <p:sldId id="261" r:id="rId6"/>
    <p:sldId id="262" r:id="rId7"/>
    <p:sldId id="263" r:id="rId8"/>
    <p:sldId id="264" r:id="rId9"/>
    <p:sldId id="265" r:id="rId10"/>
    <p:sldId id="387" r:id="rId11"/>
    <p:sldId id="266" r:id="rId12"/>
    <p:sldId id="267" r:id="rId13"/>
    <p:sldId id="268" r:id="rId14"/>
    <p:sldId id="269" r:id="rId15"/>
    <p:sldId id="270" r:id="rId16"/>
    <p:sldId id="271" r:id="rId17"/>
    <p:sldId id="272" r:id="rId18"/>
    <p:sldId id="273" r:id="rId19"/>
    <p:sldId id="274" r:id="rId20"/>
    <p:sldId id="275" r:id="rId21"/>
    <p:sldId id="355" r:id="rId22"/>
    <p:sldId id="356" r:id="rId23"/>
    <p:sldId id="357" r:id="rId24"/>
    <p:sldId id="359" r:id="rId25"/>
    <p:sldId id="412" r:id="rId26"/>
    <p:sldId id="410" r:id="rId27"/>
    <p:sldId id="360" r:id="rId28"/>
    <p:sldId id="361" r:id="rId29"/>
    <p:sldId id="362" r:id="rId30"/>
    <p:sldId id="282" r:id="rId31"/>
    <p:sldId id="283" r:id="rId32"/>
    <p:sldId id="284" r:id="rId33"/>
    <p:sldId id="285" r:id="rId34"/>
    <p:sldId id="349" r:id="rId35"/>
    <p:sldId id="286" r:id="rId36"/>
    <p:sldId id="287" r:id="rId37"/>
    <p:sldId id="288" r:id="rId38"/>
    <p:sldId id="289" r:id="rId39"/>
    <p:sldId id="290" r:id="rId40"/>
    <p:sldId id="388" r:id="rId41"/>
    <p:sldId id="363" r:id="rId42"/>
    <p:sldId id="364" r:id="rId43"/>
    <p:sldId id="365" r:id="rId44"/>
    <p:sldId id="366" r:id="rId45"/>
    <p:sldId id="367" r:id="rId46"/>
    <p:sldId id="368" r:id="rId47"/>
    <p:sldId id="296" r:id="rId48"/>
    <p:sldId id="297" r:id="rId49"/>
    <p:sldId id="351" r:id="rId50"/>
    <p:sldId id="298" r:id="rId51"/>
    <p:sldId id="300" r:id="rId52"/>
    <p:sldId id="301" r:id="rId53"/>
    <p:sldId id="302" r:id="rId54"/>
    <p:sldId id="303" r:id="rId55"/>
    <p:sldId id="304" r:id="rId56"/>
    <p:sldId id="305" r:id="rId57"/>
    <p:sldId id="306" r:id="rId58"/>
    <p:sldId id="307" r:id="rId59"/>
    <p:sldId id="352" r:id="rId60"/>
    <p:sldId id="353" r:id="rId61"/>
    <p:sldId id="308" r:id="rId62"/>
    <p:sldId id="310" r:id="rId63"/>
    <p:sldId id="309" r:id="rId64"/>
    <p:sldId id="313" r:id="rId65"/>
    <p:sldId id="314" r:id="rId66"/>
    <p:sldId id="315" r:id="rId67"/>
    <p:sldId id="343" r:id="rId68"/>
    <p:sldId id="316" r:id="rId69"/>
    <p:sldId id="321" r:id="rId70"/>
    <p:sldId id="317" r:id="rId71"/>
    <p:sldId id="318" r:id="rId72"/>
    <p:sldId id="319" r:id="rId73"/>
    <p:sldId id="323" r:id="rId74"/>
    <p:sldId id="320" r:id="rId75"/>
    <p:sldId id="322" r:id="rId76"/>
    <p:sldId id="324" r:id="rId77"/>
    <p:sldId id="325" r:id="rId78"/>
    <p:sldId id="326" r:id="rId79"/>
    <p:sldId id="344" r:id="rId80"/>
    <p:sldId id="345" r:id="rId81"/>
    <p:sldId id="346" r:id="rId82"/>
    <p:sldId id="347" r:id="rId83"/>
    <p:sldId id="389" r:id="rId84"/>
    <p:sldId id="390" r:id="rId85"/>
    <p:sldId id="391" r:id="rId86"/>
    <p:sldId id="392" r:id="rId87"/>
    <p:sldId id="393" r:id="rId88"/>
    <p:sldId id="394" r:id="rId89"/>
    <p:sldId id="395" r:id="rId90"/>
    <p:sldId id="396" r:id="rId91"/>
    <p:sldId id="397" r:id="rId92"/>
    <p:sldId id="398" r:id="rId93"/>
    <p:sldId id="399" r:id="rId94"/>
    <p:sldId id="400" r:id="rId95"/>
    <p:sldId id="401" r:id="rId96"/>
    <p:sldId id="402" r:id="rId97"/>
    <p:sldId id="403" r:id="rId98"/>
    <p:sldId id="404" r:id="rId99"/>
    <p:sldId id="413" r:id="rId100"/>
    <p:sldId id="406" r:id="rId101"/>
    <p:sldId id="405" r:id="rId102"/>
    <p:sldId id="407" r:id="rId103"/>
    <p:sldId id="408" r:id="rId104"/>
    <p:sldId id="409" r:id="rId10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16">
          <p15:clr>
            <a:srgbClr val="A4A3A4"/>
          </p15:clr>
        </p15:guide>
        <p15:guide id="2" pos="23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33"/>
    <a:srgbClr val="D06D30"/>
    <a:srgbClr val="DE0000"/>
    <a:srgbClr val="3EA6C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24" autoAdjust="0"/>
    <p:restoredTop sz="86380" autoAdjust="0"/>
  </p:normalViewPr>
  <p:slideViewPr>
    <p:cSldViewPr>
      <p:cViewPr varScale="1">
        <p:scale>
          <a:sx n="73" d="100"/>
          <a:sy n="73" d="100"/>
        </p:scale>
        <p:origin x="-1308" y="-102"/>
      </p:cViewPr>
      <p:guideLst>
        <p:guide orient="horz" pos="3016"/>
        <p:guide pos="2320"/>
      </p:guideLst>
    </p:cSldViewPr>
  </p:slideViewPr>
  <p:outlineViewPr>
    <p:cViewPr>
      <p:scale>
        <a:sx n="33" d="100"/>
        <a:sy n="33" d="100"/>
      </p:scale>
      <p:origin x="24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presProps" Target="pres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F9917F-BDD5-4BCF-9929-509C97725134}" type="datetimeFigureOut">
              <a:rPr lang="en-US" smtClean="0"/>
              <a:pPr/>
              <a:t>1/24/2024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25AA87-800D-4AAC-A917-0C4290D81E3D}" type="slidenum">
              <a:rPr lang="en-US" smtClean="0"/>
              <a:pPr/>
              <a:t>‹#›</a:t>
            </a:fld>
            <a:endParaRPr lang="en-US"/>
          </a:p>
        </p:txBody>
      </p:sp>
    </p:spTree>
    <p:extLst>
      <p:ext uri="{BB962C8B-B14F-4D97-AF65-F5344CB8AC3E}">
        <p14:creationId xmlns:p14="http://schemas.microsoft.com/office/powerpoint/2010/main" xmlns="" val="2257655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EAB7CE7-431A-4176-A7CA-40DA2ACDF2FE}" type="slidenum">
              <a:rPr lang="en-US" smtClean="0"/>
              <a:pPr/>
              <a:t>85</a:t>
            </a:fld>
            <a:endParaRPr lang="en-US"/>
          </a:p>
        </p:txBody>
      </p:sp>
    </p:spTree>
    <p:extLst>
      <p:ext uri="{BB962C8B-B14F-4D97-AF65-F5344CB8AC3E}">
        <p14:creationId xmlns:p14="http://schemas.microsoft.com/office/powerpoint/2010/main" xmlns="" val="457047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EAB7CE7-431A-4176-A7CA-40DA2ACDF2FE}" type="slidenum">
              <a:rPr lang="en-US" smtClean="0"/>
              <a:pPr/>
              <a:t>86</a:t>
            </a:fld>
            <a:endParaRPr lang="en-US"/>
          </a:p>
        </p:txBody>
      </p:sp>
    </p:spTree>
    <p:extLst>
      <p:ext uri="{BB962C8B-B14F-4D97-AF65-F5344CB8AC3E}">
        <p14:creationId xmlns:p14="http://schemas.microsoft.com/office/powerpoint/2010/main" xmlns="" val="11525375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25AA87-800D-4AAC-A917-0C4290D81E3D}" type="slidenum">
              <a:rPr lang="en-US" smtClean="0"/>
              <a:pPr/>
              <a:t>99</a:t>
            </a:fld>
            <a:endParaRPr lang="en-US"/>
          </a:p>
        </p:txBody>
      </p:sp>
    </p:spTree>
    <p:extLst>
      <p:ext uri="{BB962C8B-B14F-4D97-AF65-F5344CB8AC3E}">
        <p14:creationId xmlns:p14="http://schemas.microsoft.com/office/powerpoint/2010/main" xmlns="" val="1512745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25AA87-800D-4AAC-A917-0C4290D81E3D}" type="slidenum">
              <a:rPr lang="en-US" smtClean="0"/>
              <a:pPr/>
              <a:t>100</a:t>
            </a:fld>
            <a:endParaRPr lang="en-US"/>
          </a:p>
        </p:txBody>
      </p:sp>
    </p:spTree>
    <p:extLst>
      <p:ext uri="{BB962C8B-B14F-4D97-AF65-F5344CB8AC3E}">
        <p14:creationId xmlns:p14="http://schemas.microsoft.com/office/powerpoint/2010/main" xmlns="" val="684328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p:nvPr>
        </p:nvSpPr>
        <p:spPr/>
        <p:txBody>
          <a:bodyPr/>
          <a:lstStyle/>
          <a:p>
            <a:r>
              <a:rPr lang="en-US" smtClean="0"/>
              <a:t>Title</a:t>
            </a:r>
            <a:endParaRPr lang="en-US"/>
          </a:p>
        </p:txBody>
      </p:sp>
      <p:sp>
        <p:nvSpPr>
          <p:cNvPr id="3" name="Text 2"/>
          <p:cNvSpPr>
            <a:spLocks noGrp="1"/>
          </p:cNvSpPr>
          <p:nvPr>
            <p:ph type="body" idx="1"/>
          </p:nvPr>
        </p:nvSpPr>
        <p:spPr/>
        <p:txBody>
          <a:bodyPr/>
          <a:lstStyle/>
          <a:p>
            <a:pPr lvl="0"/>
            <a:r>
              <a:rPr lang="en-US" smtClean="0"/>
              <a:t>Text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3"/>
          <p:cNvSpPr>
            <a:spLocks noGrp="1"/>
          </p:cNvSpPr>
          <p:nvPr>
            <p:ph type="dt" sz="half" idx="10"/>
          </p:nvPr>
        </p:nvSpPr>
        <p:spPr/>
        <p:txBody>
          <a:bodyPr/>
          <a:lstStyle/>
          <a:p>
            <a:fld id="{C16525B2-4347-4F72-BAF7-76B19438D329}" type="datetimeFigureOut">
              <a:rPr lang="en-US" smtClean="0">
                <a:solidFill>
                  <a:prstClr val="black">
                    <a:tint val="75000"/>
                  </a:prstClr>
                </a:solidFill>
              </a:rPr>
              <a:pPr/>
              <a:t>1/24/2024</a:t>
            </a:fld>
            <a:endParaRPr lang="en-US">
              <a:solidFill>
                <a:prstClr val="black">
                  <a:tint val="75000"/>
                </a:prstClr>
              </a:solidFill>
            </a:endParaRPr>
          </a:p>
        </p:txBody>
      </p:sp>
      <p:sp>
        <p:nvSpPr>
          <p:cNvPr id="5" name="Footer 4"/>
          <p:cNvSpPr>
            <a:spLocks noGrp="1"/>
          </p:cNvSpPr>
          <p:nvPr>
            <p:ph type="ftr" sz="quarter" idx="11"/>
          </p:nvPr>
        </p:nvSpPr>
        <p:spPr/>
        <p:txBody>
          <a:bodyPr/>
          <a:lstStyle/>
          <a:p>
            <a:endParaRPr lang="en-US">
              <a:solidFill>
                <a:prstClr val="black">
                  <a:tint val="75000"/>
                </a:prstClr>
              </a:solidFill>
            </a:endParaRPr>
          </a:p>
        </p:txBody>
      </p:sp>
      <p:sp>
        <p:nvSpPr>
          <p:cNvPr id="6" name="Slide number 5"/>
          <p:cNvSpPr>
            <a:spLocks noGrp="1"/>
          </p:cNvSpPr>
          <p:nvPr>
            <p:ph type="sldNum" sz="quarter" idx="12"/>
          </p:nvPr>
        </p:nvSpPr>
        <p:spPr/>
        <p:txBody>
          <a:bodyPr/>
          <a:lstStyle/>
          <a:p>
            <a:fld id="{80F073CC-40D5-4B23-8DF0-9BD0A0C12F2C}"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3837157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31768874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2647587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2917120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1088872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xmlns="" val="729668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9087917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2388489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extLst/>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extLst/>
          </a:lstStyle>
          <a:p>
            <a:pPr>
              <a:defRPr/>
            </a:pPr>
            <a:fld id="{3A458E26-A71A-4EAA-93A5-54DAFF736071}" type="slidenum">
              <a:rPr lang="en-US">
                <a:solidFill>
                  <a:prstClr val="black">
                    <a:tint val="75000"/>
                  </a:prstClr>
                </a:solidFill>
              </a:rPr>
              <a:pPr>
                <a:defRPr/>
              </a:pPr>
              <a:t>‹#›</a:t>
            </a:fld>
            <a:endParaRPr lang="en-US">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4"/>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7" name="Rectangle 4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8" name="Rectangle 46"/>
          <p:cNvSpPr>
            <a:spLocks noGrp="1" noChangeArrowheads="1"/>
          </p:cNvSpPr>
          <p:nvPr>
            <p:ph type="sldNum" sz="quarter" idx="12"/>
          </p:nvPr>
        </p:nvSpPr>
        <p:spPr>
          <a:ln/>
        </p:spPr>
        <p:txBody>
          <a:bodyPr/>
          <a:lstStyle>
            <a:lvl1pPr>
              <a:defRPr/>
            </a:lvl1pPr>
          </a:lstStyle>
          <a:p>
            <a:pPr>
              <a:defRPr/>
            </a:pPr>
            <a:fld id="{5566EAC3-280B-4364-9EEA-454A9304AA0C}" type="slidenum">
              <a:rPr lang="en-US">
                <a:solidFill>
                  <a:srgbClr val="FFFFFF"/>
                </a:solidFill>
              </a:rPr>
              <a:pPr>
                <a:defRPr/>
              </a:pPr>
              <a:t>‹#›</a:t>
            </a:fld>
            <a:endParaRPr lang="en-US">
              <a:solidFill>
                <a:srgbClr val="FFFFFF"/>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988523B-E035-4CAE-A96A-58211FC229D1}" type="datetimeFigureOut">
              <a:rPr lang="en-US" smtClean="0">
                <a:solidFill>
                  <a:srgbClr val="DBF5F9">
                    <a:shade val="90000"/>
                  </a:srgbClr>
                </a:solidFill>
              </a:rPr>
              <a:pPr/>
              <a:t>1/24/2024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2C7DFF54-6BA4-4515-87CA-28703F844993}"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xmlns="" val="3715309263"/>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xmlns="" val="1431233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988523B-E035-4CAE-A96A-58211FC229D1}" type="datetimeFigureOut">
              <a:rPr lang="en-US" smtClean="0">
                <a:solidFill>
                  <a:srgbClr val="DBF5F9">
                    <a:shade val="90000"/>
                  </a:srgbClr>
                </a:solidFill>
              </a:rPr>
              <a:pPr/>
              <a:t>1/24/2024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2C7DFF54-6BA4-4515-87CA-28703F844993}"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xmlns="" val="158198724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7666" y="427735"/>
            <a:ext cx="6797992" cy="171094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377666" y="2459482"/>
            <a:ext cx="6797992"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68130" y="9944862"/>
            <a:ext cx="2417063" cy="534670"/>
          </a:xfrm>
          <a:prstGeom prst="rect">
            <a:avLst/>
          </a:prstGeom>
        </p:spPr>
        <p:txBody>
          <a:bodyPr wrap="square" lIns="0" tIns="0" rIns="0" bIns="0">
            <a:spAutoFit/>
          </a:bodyPr>
          <a:lstStyle>
            <a:lvl1pPr algn="ctr">
              <a:defRPr>
                <a:solidFill>
                  <a:schemeClr val="tx1">
                    <a:tint val="75000"/>
                  </a:schemeClr>
                </a:solidFill>
              </a:defRPr>
            </a:lvl1pPr>
          </a:lstStyle>
          <a:p>
            <a:endParaRPr>
              <a:solidFill>
                <a:prstClr val="black">
                  <a:tint val="75000"/>
                </a:prstClr>
              </a:solidFill>
            </a:endParaRPr>
          </a:p>
        </p:txBody>
      </p:sp>
      <p:sp>
        <p:nvSpPr>
          <p:cNvPr id="5" name="Holder 5"/>
          <p:cNvSpPr>
            <a:spLocks noGrp="1"/>
          </p:cNvSpPr>
          <p:nvPr>
            <p:ph type="dt" sz="half" idx="6"/>
          </p:nvPr>
        </p:nvSpPr>
        <p:spPr>
          <a:xfrm>
            <a:off x="377666" y="9944862"/>
            <a:ext cx="1737264"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solidFill>
                  <a:prstClr val="black">
                    <a:tint val="75000"/>
                  </a:prstClr>
                </a:solidFill>
              </a:rPr>
              <a:pPr/>
              <a:t>1/24/2024</a:t>
            </a:fld>
            <a:endParaRPr lang="en-US">
              <a:solidFill>
                <a:prstClr val="black">
                  <a:tint val="75000"/>
                </a:prstClr>
              </a:solidFill>
            </a:endParaRPr>
          </a:p>
        </p:txBody>
      </p:sp>
      <p:sp>
        <p:nvSpPr>
          <p:cNvPr id="6" name="Holder 6"/>
          <p:cNvSpPr>
            <a:spLocks noGrp="1"/>
          </p:cNvSpPr>
          <p:nvPr>
            <p:ph type="sldNum" sz="quarter" idx="7"/>
          </p:nvPr>
        </p:nvSpPr>
        <p:spPr>
          <a:xfrm>
            <a:off x="5438394" y="9944862"/>
            <a:ext cx="1737264"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2" r:id="rId3"/>
    <p:sldLayoutId id="2147483703" r:id="rId4"/>
    <p:sldLayoutId id="2147483704" r:id="rId5"/>
    <p:sldLayoutId id="2147483705"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75000"/>
              </a:schemeClr>
            </a:gs>
            <a:gs pos="100000">
              <a:schemeClr val="bg1"/>
            </a:gs>
          </a:gsLst>
          <a:lin ang="2700000" scaled="1"/>
          <a:tileRect/>
        </a:grad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988523B-E035-4CAE-A96A-58211FC229D1}" type="datetimeFigureOut">
              <a:rPr lang="en-US" smtClean="0">
                <a:solidFill>
                  <a:srgbClr val="04617B">
                    <a:shade val="90000"/>
                  </a:srgbClr>
                </a:solidFill>
              </a:rPr>
              <a:pPr/>
              <a:t>1/24/2024</a:t>
            </a:fld>
            <a:endParaRPr lang="en-CA">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C7DFF54-6BA4-4515-87CA-28703F844993}" type="slidenum">
              <a:rPr lang="en-CA" smtClean="0">
                <a:solidFill>
                  <a:srgbClr val="04617B">
                    <a:shade val="90000"/>
                  </a:srgbClr>
                </a:solidFill>
              </a:rPr>
              <a:pPr/>
              <a:t>‹#›</a:t>
            </a:fld>
            <a:endParaRPr lang="en-CA">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xmlns="" val="329575855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508000" y="2489696"/>
            <a:ext cx="8255000" cy="1654299"/>
          </a:xfrm>
          <a:prstGeom prst="rect">
            <a:avLst/>
          </a:prstGeom>
          <a:noFill/>
        </p:spPr>
        <p:txBody>
          <a:bodyPr vert="horz" wrap="square" lIns="0" tIns="0" rIns="0" bIns="0" rtlCol="0">
            <a:spAutoFit/>
          </a:bodyPr>
          <a:lstStyle/>
          <a:p>
            <a:pPr algn="ctr">
              <a:lnSpc>
                <a:spcPts val="4300"/>
              </a:lnSpc>
              <a:tabLst>
                <a:tab pos="1917700" algn="l"/>
              </a:tabLst>
            </a:pPr>
            <a:r>
              <a:rPr lang="sr-Latn-R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V</a:t>
            </a:r>
            <a:r>
              <a:rPr lang="en-US"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itamin</a:t>
            </a: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metabolism disorder </a:t>
            </a:r>
            <a:endParaRPr lang="sr-Latn-R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algn="ctr">
              <a:lnSpc>
                <a:spcPts val="4300"/>
              </a:lnSpc>
              <a:tabLst>
                <a:tab pos="1917700" algn="l"/>
              </a:tabLst>
            </a:pPr>
            <a:r>
              <a:rPr lang="sr-Latn-R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 </a:t>
            </a: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(hypo and </a:t>
            </a:r>
            <a:r>
              <a:rPr lang="en-US" sz="4400" b="1" dirty="0" err="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hypervitaminosis</a:t>
            </a:r>
            <a:r>
              <a:rPr lang="en-US"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a:t>
            </a:r>
            <a:endParaRPr lang="en-CA"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a:p>
            <a:pPr algn="ctr">
              <a:lnSpc>
                <a:spcPts val="4300"/>
              </a:lnSpc>
            </a:pPr>
            <a:endParaRPr lang="en-CA" sz="3600" dirty="0">
              <a:solidFill>
                <a:srgbClr val="000000"/>
              </a:solidFill>
            </a:endParaRPr>
          </a:p>
        </p:txBody>
      </p:sp>
      <p:sp>
        <p:nvSpPr>
          <p:cNvPr id="4" name="TextBox 3"/>
          <p:cNvSpPr txBox="1"/>
          <p:nvPr/>
        </p:nvSpPr>
        <p:spPr>
          <a:xfrm>
            <a:off x="2501900" y="3607296"/>
            <a:ext cx="65" cy="1051570"/>
          </a:xfrm>
          <a:prstGeom prst="rect">
            <a:avLst/>
          </a:prstGeom>
          <a:noFill/>
        </p:spPr>
        <p:txBody>
          <a:bodyPr vert="horz" wrap="none" lIns="0" tIns="0" rIns="0" bIns="0" rtlCol="0">
            <a:spAutoFit/>
          </a:bodyPr>
          <a:lstStyle/>
          <a:p>
            <a:pPr>
              <a:lnSpc>
                <a:spcPts val="4140"/>
              </a:lnSpc>
            </a:pPr>
            <a:endParaRPr lang="en-CA" sz="3612" b="1" dirty="0" smtClean="0">
              <a:solidFill>
                <a:srgbClr val="000000"/>
              </a:solidFill>
              <a:latin typeface="Palatino Linotype Bold"/>
              <a:cs typeface="Palatino Linotype Bold"/>
            </a:endParaRPr>
          </a:p>
          <a:p>
            <a:pPr>
              <a:lnSpc>
                <a:spcPts val="4140"/>
              </a:lnSpc>
            </a:pPr>
            <a:endParaRPr lang="en-CA" sz="3602" dirty="0">
              <a:solidFill>
                <a:srgbClr val="000000"/>
              </a:solidFill>
            </a:endParaRPr>
          </a:p>
        </p:txBody>
      </p:sp>
      <p:sp>
        <p:nvSpPr>
          <p:cNvPr id="5" name="TextBox 3"/>
          <p:cNvSpPr txBox="1"/>
          <p:nvPr/>
        </p:nvSpPr>
        <p:spPr>
          <a:xfrm>
            <a:off x="2654300" y="3759696"/>
            <a:ext cx="65" cy="1051570"/>
          </a:xfrm>
          <a:prstGeom prst="rect">
            <a:avLst/>
          </a:prstGeom>
          <a:noFill/>
        </p:spPr>
        <p:txBody>
          <a:bodyPr vert="horz" wrap="none" lIns="0" tIns="0" rIns="0" bIns="0" rtlCol="0">
            <a:spAutoFit/>
          </a:bodyPr>
          <a:lstStyle/>
          <a:p>
            <a:pPr>
              <a:lnSpc>
                <a:spcPts val="4140"/>
              </a:lnSpc>
            </a:pPr>
            <a:endParaRPr lang="en-CA" sz="3612" b="1" dirty="0" smtClean="0">
              <a:solidFill>
                <a:srgbClr val="000000"/>
              </a:solidFill>
              <a:latin typeface="Palatino Linotype Bold"/>
              <a:cs typeface="Palatino Linotype Bold"/>
            </a:endParaRPr>
          </a:p>
          <a:p>
            <a:pPr>
              <a:lnSpc>
                <a:spcPts val="4140"/>
              </a:lnSpc>
            </a:pPr>
            <a:endParaRPr lang="en-CA" sz="3602" dirty="0">
              <a:solidFill>
                <a:srgbClr val="0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2552700" y="482600"/>
            <a:ext cx="3559372" cy="1410643"/>
          </a:xfrm>
          <a:prstGeom prst="rect">
            <a:avLst/>
          </a:prstGeom>
          <a:noFill/>
        </p:spPr>
        <p:txBody>
          <a:bodyPr vert="horz" wrap="none" lIns="0" tIns="0" rIns="0" bIns="0" rtlCol="0">
            <a:spAutoFit/>
          </a:bodyPr>
          <a:lstStyle/>
          <a:p>
            <a:pPr>
              <a:lnSpc>
                <a:spcPts val="5520"/>
              </a:lnSpc>
            </a:pPr>
            <a:r>
              <a:rPr lang="sr-Latn-RS" sz="4800" b="1" dirty="0" smtClean="0">
                <a:solidFill>
                  <a:srgbClr val="C0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VITAMIN A</a:t>
            </a:r>
            <a:endParaRPr lang="en-CA" sz="4400" b="1" dirty="0" smtClean="0">
              <a:solidFill>
                <a:schemeClr val="accent6">
                  <a:lumMod val="75000"/>
                </a:schemeClr>
              </a:solidFill>
              <a:latin typeface="Times New Roman" pitchFamily="18" charset="0"/>
              <a:cs typeface="Times New Roman" pitchFamily="18" charset="0"/>
            </a:endParaRPr>
          </a:p>
          <a:p>
            <a:pPr>
              <a:lnSpc>
                <a:spcPts val="5520"/>
              </a:lnSpc>
            </a:pPr>
            <a:endParaRPr lang="en-CA" sz="4800" dirty="0">
              <a:solidFill>
                <a:srgbClr val="C00000"/>
              </a:solidFill>
            </a:endParaRPr>
          </a:p>
        </p:txBody>
      </p:sp>
      <p:sp>
        <p:nvSpPr>
          <p:cNvPr id="3" name="TextBox 3"/>
          <p:cNvSpPr txBox="1"/>
          <p:nvPr/>
        </p:nvSpPr>
        <p:spPr>
          <a:xfrm>
            <a:off x="774700" y="1943100"/>
            <a:ext cx="6011005" cy="820738"/>
          </a:xfrm>
          <a:prstGeom prst="rect">
            <a:avLst/>
          </a:prstGeom>
          <a:noFill/>
        </p:spPr>
        <p:txBody>
          <a:bodyPr vert="horz" wrap="none" lIns="0" tIns="0" rIns="0" bIns="0" rtlCol="0">
            <a:spAutoFit/>
          </a:bodyPr>
          <a:lstStyle/>
          <a:p>
            <a:pPr>
              <a:lnSpc>
                <a:spcPts val="3220"/>
              </a:lnSpc>
            </a:pPr>
            <a:r>
              <a:rPr lang="en-US" sz="2800" dirty="0" smtClean="0">
                <a:latin typeface="Times New Roman" pitchFamily="18" charset="0"/>
                <a:cs typeface="Times New Roman" pitchFamily="18" charset="0"/>
              </a:rPr>
              <a:t>Vitamin A is found in food in the form of:</a:t>
            </a:r>
            <a:endParaRPr lang="en-CA" sz="2800" dirty="0" smtClean="0">
              <a:solidFill>
                <a:srgbClr val="000000"/>
              </a:solidFill>
              <a:latin typeface="Times New Roman" pitchFamily="18" charset="0"/>
              <a:cs typeface="Times New Roman" pitchFamily="18" charset="0"/>
            </a:endParaRPr>
          </a:p>
          <a:p>
            <a:pPr>
              <a:lnSpc>
                <a:spcPts val="3220"/>
              </a:lnSpc>
            </a:pPr>
            <a:endParaRPr lang="en-CA" sz="2798" dirty="0">
              <a:solidFill>
                <a:srgbClr val="000000"/>
              </a:solidFill>
            </a:endParaRPr>
          </a:p>
        </p:txBody>
      </p:sp>
      <p:sp>
        <p:nvSpPr>
          <p:cNvPr id="4" name="TextBox 4"/>
          <p:cNvSpPr txBox="1"/>
          <p:nvPr/>
        </p:nvSpPr>
        <p:spPr>
          <a:xfrm>
            <a:off x="539552" y="2667000"/>
            <a:ext cx="7918648" cy="1308050"/>
          </a:xfrm>
          <a:prstGeom prst="rect">
            <a:avLst/>
          </a:prstGeom>
          <a:noFill/>
        </p:spPr>
        <p:txBody>
          <a:bodyPr vert="horz" wrap="square" lIns="0" tIns="0" rIns="0" bIns="0" rtlCol="0">
            <a:spAutoFit/>
          </a:bodyPr>
          <a:lstStyle/>
          <a:p>
            <a:pPr>
              <a:lnSpc>
                <a:spcPts val="335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2800" dirty="0" smtClean="0"/>
              <a:t> </a:t>
            </a:r>
            <a:r>
              <a:rPr lang="en-US" sz="2800" b="1" dirty="0" smtClean="0">
                <a:latin typeface="Times New Roman" pitchFamily="18" charset="0"/>
                <a:cs typeface="Times New Roman" pitchFamily="18" charset="0"/>
              </a:rPr>
              <a:t>Vitamin A (retinol), </a:t>
            </a:r>
            <a:r>
              <a:rPr lang="en-US" sz="2800" dirty="0" smtClean="0">
                <a:latin typeface="Times New Roman" pitchFamily="18" charset="0"/>
                <a:cs typeface="Times New Roman" pitchFamily="18" charset="0"/>
              </a:rPr>
              <a:t>present only in animal foods (fish, eggs, meat, dairy products).</a:t>
            </a:r>
            <a:endParaRPr lang="en-CA" sz="2795" dirty="0" smtClean="0">
              <a:solidFill>
                <a:srgbClr val="000000"/>
              </a:solidFill>
              <a:latin typeface="Times New Roman" pitchFamily="18" charset="0"/>
              <a:cs typeface="Times New Roman" pitchFamily="18" charset="0"/>
            </a:endParaRPr>
          </a:p>
          <a:p>
            <a:pPr>
              <a:lnSpc>
                <a:spcPts val="3350"/>
              </a:lnSpc>
            </a:pPr>
            <a:endParaRPr lang="en-CA" sz="2795" dirty="0">
              <a:solidFill>
                <a:srgbClr val="000000"/>
              </a:solidFill>
            </a:endParaRPr>
          </a:p>
        </p:txBody>
      </p:sp>
      <p:sp>
        <p:nvSpPr>
          <p:cNvPr id="5" name="TextBox 5"/>
          <p:cNvSpPr txBox="1"/>
          <p:nvPr/>
        </p:nvSpPr>
        <p:spPr>
          <a:xfrm>
            <a:off x="381000" y="4114800"/>
            <a:ext cx="8763000" cy="1308050"/>
          </a:xfrm>
          <a:prstGeom prst="rect">
            <a:avLst/>
          </a:prstGeom>
          <a:noFill/>
        </p:spPr>
        <p:txBody>
          <a:bodyPr vert="horz" wrap="square" lIns="0" tIns="0" rIns="0" bIns="0" rtlCol="0">
            <a:spAutoFit/>
          </a:bodyPr>
          <a:lstStyle/>
          <a:p>
            <a:pPr>
              <a:lnSpc>
                <a:spcPts val="3400"/>
              </a:lnSpc>
            </a:pPr>
            <a:r>
              <a:rPr lang="en-CA" sz="2795" dirty="0" smtClean="0">
                <a:solidFill>
                  <a:srgbClr val="000000"/>
                </a:solidFill>
                <a:latin typeface="Arial"/>
                <a:cs typeface="Arial"/>
              </a:rPr>
              <a:t>•</a:t>
            </a:r>
            <a:r>
              <a:rPr lang="en-US" sz="2800" dirty="0" smtClean="0"/>
              <a:t> </a:t>
            </a:r>
            <a:r>
              <a:rPr lang="en-US" sz="2800" b="1" dirty="0" err="1" smtClean="0">
                <a:latin typeface="Times New Roman" pitchFamily="18" charset="0"/>
                <a:cs typeface="Times New Roman" pitchFamily="18" charset="0"/>
              </a:rPr>
              <a:t>Provitamin</a:t>
            </a:r>
            <a:r>
              <a:rPr lang="en-US" sz="2800" b="1" dirty="0" smtClean="0">
                <a:latin typeface="Times New Roman" pitchFamily="18" charset="0"/>
                <a:cs typeface="Times New Roman" pitchFamily="18" charset="0"/>
              </a:rPr>
              <a:t> A (beta-carotene) </a:t>
            </a:r>
            <a:r>
              <a:rPr lang="en-US" sz="2800" dirty="0" smtClean="0">
                <a:latin typeface="Times New Roman" pitchFamily="18" charset="0"/>
                <a:cs typeface="Times New Roman" pitchFamily="18" charset="0"/>
              </a:rPr>
              <a:t>present in foods of plant origin: vegetables (carrots, tomatoes) and fruits (apricots).</a:t>
            </a:r>
            <a:endParaRPr lang="en-CA" sz="2800" dirty="0" smtClean="0">
              <a:solidFill>
                <a:srgbClr val="000000"/>
              </a:solidFill>
              <a:latin typeface="Times New Roman" pitchFamily="18" charset="0"/>
              <a:cs typeface="Times New Roman" pitchFamily="18" charset="0"/>
            </a:endParaRPr>
          </a:p>
          <a:p>
            <a:pPr>
              <a:lnSpc>
                <a:spcPts val="340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7" name="TextBox 2"/>
          <p:cNvSpPr txBox="1"/>
          <p:nvPr/>
        </p:nvSpPr>
        <p:spPr>
          <a:xfrm>
            <a:off x="2540818" y="320750"/>
            <a:ext cx="2696251" cy="1279966"/>
          </a:xfrm>
          <a:prstGeom prst="rect">
            <a:avLst/>
          </a:prstGeom>
          <a:noFill/>
        </p:spPr>
        <p:txBody>
          <a:bodyPr vert="horz" wrap="none" lIns="0" tIns="0" rIns="0" bIns="0" rtlCol="0">
            <a:spAutoFit/>
          </a:bodyPr>
          <a:lstStyle/>
          <a:p>
            <a:pPr>
              <a:lnSpc>
                <a:spcPts val="5060"/>
              </a:lnSpc>
            </a:pPr>
            <a:r>
              <a:rPr lang="en-US" sz="4000" dirty="0" smtClean="0"/>
              <a:t> </a:t>
            </a:r>
            <a:r>
              <a:rPr lang="en-US" sz="4000" b="1" dirty="0" smtClean="0">
                <a:solidFill>
                  <a:srgbClr val="D06D30"/>
                </a:solidFill>
                <a:latin typeface="Times New Roman" pitchFamily="18" charset="0"/>
                <a:cs typeface="Times New Roman" pitchFamily="18" charset="0"/>
              </a:rPr>
              <a:t>Cobalt (Co)</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3" name="TextBox 3"/>
          <p:cNvSpPr txBox="1"/>
          <p:nvPr/>
        </p:nvSpPr>
        <p:spPr>
          <a:xfrm>
            <a:off x="539552" y="1586359"/>
            <a:ext cx="8604448" cy="902491"/>
          </a:xfrm>
          <a:prstGeom prst="rect">
            <a:avLst/>
          </a:prstGeom>
          <a:noFill/>
        </p:spPr>
        <p:txBody>
          <a:bodyPr vert="horz" wrap="square" lIns="0" tIns="0" rIns="0" bIns="0" rtlCol="0">
            <a:spAutoFit/>
          </a:bodyPr>
          <a:lstStyle/>
          <a:p>
            <a:pPr lvl="0">
              <a:lnSpc>
                <a:spcPts val="3680"/>
              </a:lnSpc>
            </a:pPr>
            <a:r>
              <a:rPr lang="en-CA" sz="2400" dirty="0" smtClean="0">
                <a:solidFill>
                  <a:srgbClr val="000000"/>
                </a:solidFill>
                <a:latin typeface="Palatino Linotype" pitchFamily="18" charset="0"/>
                <a:cs typeface="Arial"/>
              </a:rPr>
              <a:t>•</a:t>
            </a:r>
            <a:r>
              <a:rPr lang="en-US" sz="2400" dirty="0" smtClean="0"/>
              <a:t> </a:t>
            </a:r>
            <a:r>
              <a:rPr lang="en-US" sz="2400" dirty="0" smtClean="0">
                <a:latin typeface="Times New Roman" pitchFamily="18" charset="0"/>
                <a:cs typeface="Times New Roman" pitchFamily="18" charset="0"/>
              </a:rPr>
              <a:t>Cobalt is found in all tissues and is an integral part of vitamin V12 (</a:t>
            </a:r>
            <a:r>
              <a:rPr lang="en-US" sz="2400" dirty="0" err="1" smtClean="0">
                <a:latin typeface="Times New Roman" pitchFamily="18" charset="0"/>
                <a:cs typeface="Times New Roman" pitchFamily="18" charset="0"/>
              </a:rPr>
              <a:t>cobalamin</a:t>
            </a:r>
            <a:r>
              <a:rPr lang="en-US" sz="2400" dirty="0" smtClean="0">
                <a:latin typeface="Times New Roman" pitchFamily="18" charset="0"/>
                <a:cs typeface="Times New Roman" pitchFamily="18" charset="0"/>
              </a:rPr>
              <a:t>).</a:t>
            </a:r>
            <a:r>
              <a:rPr lang="x-none" sz="2400" b="1" smtClean="0">
                <a:solidFill>
                  <a:srgbClr val="D06D30"/>
                </a:solidFill>
                <a:latin typeface="Times New Roman" pitchFamily="18" charset="0"/>
                <a:cs typeface="Times New Roman" pitchFamily="18" charset="0"/>
              </a:rPr>
              <a:t> </a:t>
            </a:r>
            <a:endParaRPr lang="x-none" sz="2400" dirty="0" smtClean="0">
              <a:solidFill>
                <a:srgbClr val="D06D30"/>
              </a:solidFill>
              <a:latin typeface="Times New Roman" pitchFamily="18" charset="0"/>
              <a:cs typeface="Times New Roman" pitchFamily="18" charset="0"/>
            </a:endParaRPr>
          </a:p>
        </p:txBody>
      </p:sp>
      <p:sp>
        <p:nvSpPr>
          <p:cNvPr id="4" name="TextBox 4"/>
          <p:cNvSpPr txBox="1"/>
          <p:nvPr/>
        </p:nvSpPr>
        <p:spPr>
          <a:xfrm>
            <a:off x="467544" y="2797621"/>
            <a:ext cx="8460432" cy="902491"/>
          </a:xfrm>
          <a:prstGeom prst="rect">
            <a:avLst/>
          </a:prstGeom>
          <a:noFill/>
        </p:spPr>
        <p:txBody>
          <a:bodyPr vert="horz" wrap="square" lIns="0" tIns="0" rIns="0" bIns="0" rtlCol="0">
            <a:spAutoFit/>
          </a:bodyPr>
          <a:lstStyle/>
          <a:p>
            <a:pPr>
              <a:lnSpc>
                <a:spcPts val="3680"/>
              </a:lnSpc>
              <a:buFont typeface="Arial" pitchFamily="34" charset="0"/>
              <a:buChar char="•"/>
            </a:pPr>
            <a:r>
              <a:rPr lang="sr-Latn-RS" sz="2400" dirty="0" smtClean="0">
                <a:solidFill>
                  <a:srgbClr val="000000"/>
                </a:solidFill>
                <a:latin typeface="Palatino Linotype"/>
              </a:rPr>
              <a:t>  </a:t>
            </a:r>
            <a:r>
              <a:rPr lang="en-US" sz="2400" dirty="0" smtClean="0">
                <a:latin typeface="Times New Roman" pitchFamily="18" charset="0"/>
                <a:cs typeface="Times New Roman" pitchFamily="18" charset="0"/>
              </a:rPr>
              <a:t>Absorption in the small intestine similar to iron. There is also interference with copper metabolism.</a:t>
            </a:r>
            <a:endParaRPr lang="en-CA" sz="2400" b="1" dirty="0">
              <a:solidFill>
                <a:srgbClr val="D06D30"/>
              </a:solidFill>
              <a:latin typeface="Times New Roman" pitchFamily="18" charset="0"/>
              <a:cs typeface="Times New Roman" pitchFamily="18" charset="0"/>
            </a:endParaRPr>
          </a:p>
        </p:txBody>
      </p:sp>
      <p:sp>
        <p:nvSpPr>
          <p:cNvPr id="5" name="TextBox 5"/>
          <p:cNvSpPr txBox="1"/>
          <p:nvPr/>
        </p:nvSpPr>
        <p:spPr>
          <a:xfrm>
            <a:off x="467544" y="3962623"/>
            <a:ext cx="8532440" cy="454933"/>
          </a:xfrm>
          <a:prstGeom prst="rect">
            <a:avLst/>
          </a:prstGeom>
          <a:noFill/>
        </p:spPr>
        <p:txBody>
          <a:bodyPr vert="horz" wrap="square" lIns="0" tIns="0" rIns="0" bIns="0" rtlCol="0">
            <a:spAutoFit/>
          </a:bodyPr>
          <a:lstStyle/>
          <a:p>
            <a:pPr>
              <a:lnSpc>
                <a:spcPts val="3900"/>
              </a:lnSpc>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en-US" sz="2400" dirty="0" smtClean="0"/>
              <a:t> </a:t>
            </a:r>
            <a:r>
              <a:rPr lang="en-US" sz="2400" dirty="0" smtClean="0">
                <a:latin typeface="Times New Roman" pitchFamily="18" charset="0"/>
                <a:cs typeface="Times New Roman" pitchFamily="18" charset="0"/>
              </a:rPr>
              <a:t>Cobalt deficiency causes pernicious anemia.</a:t>
            </a:r>
            <a:endParaRPr lang="en-CA" sz="2400" dirty="0" smtClean="0">
              <a:solidFill>
                <a:srgbClr val="000000"/>
              </a:solidFill>
              <a:latin typeface="Times New Roman" pitchFamily="18" charset="0"/>
              <a:cs typeface="Times New Roman" pitchFamily="18" charset="0"/>
            </a:endParaRPr>
          </a:p>
        </p:txBody>
      </p:sp>
      <p:sp>
        <p:nvSpPr>
          <p:cNvPr id="6" name="TextBox 6"/>
          <p:cNvSpPr txBox="1"/>
          <p:nvPr/>
        </p:nvSpPr>
        <p:spPr>
          <a:xfrm>
            <a:off x="467544" y="4898727"/>
            <a:ext cx="5963171" cy="435697"/>
          </a:xfrm>
          <a:prstGeom prst="rect">
            <a:avLst/>
          </a:prstGeom>
          <a:noFill/>
        </p:spPr>
        <p:txBody>
          <a:bodyPr vert="horz" wrap="none" lIns="0" tIns="0" rIns="0" bIns="0" rtlCol="0">
            <a:spAutoFit/>
          </a:bodyPr>
          <a:lstStyle/>
          <a:p>
            <a:pPr>
              <a:lnSpc>
                <a:spcPts val="3680"/>
              </a:lnSpc>
            </a:pPr>
            <a:r>
              <a:rPr lang="en-CA" sz="2400" dirty="0" smtClean="0">
                <a:solidFill>
                  <a:srgbClr val="FF9933"/>
                </a:solidFill>
                <a:latin typeface="Palatino Linotype" pitchFamily="18" charset="0"/>
                <a:cs typeface="Arial"/>
              </a:rPr>
              <a:t>•</a:t>
            </a:r>
            <a:r>
              <a:rPr lang="en-CA" sz="2400" b="1" dirty="0" smtClean="0">
                <a:solidFill>
                  <a:srgbClr val="C00000"/>
                </a:solidFill>
                <a:latin typeface="Palatino Linotype" pitchFamily="18" charset="0"/>
                <a:cs typeface="Palatino Linotype Bold"/>
              </a:rPr>
              <a:t> </a:t>
            </a:r>
            <a:r>
              <a:rPr lang="en-US" sz="2400" dirty="0" smtClean="0"/>
              <a:t> </a:t>
            </a:r>
            <a:r>
              <a:rPr lang="en-US" sz="2400" b="1" dirty="0" smtClean="0">
                <a:solidFill>
                  <a:srgbClr val="D06D30"/>
                </a:solidFill>
                <a:latin typeface="Times New Roman" pitchFamily="18" charset="0"/>
                <a:cs typeface="Times New Roman" pitchFamily="18" charset="0"/>
              </a:rPr>
              <a:t>Cobalt toxicity has not been demonstrated</a:t>
            </a:r>
            <a:r>
              <a:rPr lang="sr-Latn-RS" sz="2400" b="1" dirty="0" smtClean="0">
                <a:solidFill>
                  <a:srgbClr val="D06D30"/>
                </a:solidFill>
              </a:rPr>
              <a:t>.</a:t>
            </a:r>
            <a:endParaRPr lang="en-CA" sz="2400" b="1" dirty="0" smtClean="0">
              <a:solidFill>
                <a:srgbClr val="D06D30"/>
              </a:solidFill>
              <a:latin typeface="Palatino Linotype" pitchFamily="18" charset="0"/>
              <a:cs typeface="Palatino Linotype"/>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9" name="TextBox 2"/>
          <p:cNvSpPr txBox="1"/>
          <p:nvPr/>
        </p:nvSpPr>
        <p:spPr>
          <a:xfrm>
            <a:off x="3131840" y="404664"/>
            <a:ext cx="2664191" cy="1279966"/>
          </a:xfrm>
          <a:prstGeom prst="rect">
            <a:avLst/>
          </a:prstGeom>
          <a:noFill/>
        </p:spPr>
        <p:txBody>
          <a:bodyPr vert="horz" wrap="none" lIns="0" tIns="0" rIns="0" bIns="0" rtlCol="0">
            <a:spAutoFit/>
          </a:bodyPr>
          <a:lstStyle/>
          <a:p>
            <a:pPr>
              <a:lnSpc>
                <a:spcPts val="5060"/>
              </a:lnSpc>
            </a:pPr>
            <a:r>
              <a:rPr lang="en-US" sz="4000" b="1" dirty="0" smtClean="0">
                <a:solidFill>
                  <a:srgbClr val="D06D30"/>
                </a:solidFill>
                <a:latin typeface="Times New Roman" pitchFamily="18" charset="0"/>
                <a:cs typeface="Times New Roman" pitchFamily="18" charset="0"/>
              </a:rPr>
              <a:t>Fluorine (F)</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3" name="TextBox 3"/>
          <p:cNvSpPr txBox="1"/>
          <p:nvPr/>
        </p:nvSpPr>
        <p:spPr>
          <a:xfrm>
            <a:off x="541908" y="1916832"/>
            <a:ext cx="8134548" cy="406843"/>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Fluoride is found in the body in bones and teeth.</a:t>
            </a:r>
            <a:r>
              <a:rPr lang="en-CA" sz="2400" dirty="0" smtClean="0">
                <a:solidFill>
                  <a:srgbClr val="000000"/>
                </a:solidFill>
                <a:latin typeface="Times New Roman" pitchFamily="18" charset="0"/>
                <a:cs typeface="Times New Roman" pitchFamily="18" charset="0"/>
              </a:rPr>
              <a:t> </a:t>
            </a:r>
            <a:endParaRPr lang="en-CA" sz="2400" dirty="0">
              <a:solidFill>
                <a:srgbClr val="C00000"/>
              </a:solidFill>
              <a:latin typeface="Times New Roman" pitchFamily="18" charset="0"/>
              <a:cs typeface="Times New Roman" pitchFamily="18" charset="0"/>
            </a:endParaRPr>
          </a:p>
        </p:txBody>
      </p:sp>
      <p:sp>
        <p:nvSpPr>
          <p:cNvPr id="4" name="TextBox 4"/>
          <p:cNvSpPr txBox="1"/>
          <p:nvPr/>
        </p:nvSpPr>
        <p:spPr>
          <a:xfrm>
            <a:off x="504056" y="2578695"/>
            <a:ext cx="8676456" cy="1231106"/>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sr-Latn-RS" sz="2400" dirty="0" smtClean="0">
                <a:solidFill>
                  <a:srgbClr val="000000"/>
                </a:solidFill>
                <a:latin typeface="Palatino Linotype" pitchFamily="18" charset="0"/>
                <a:cs typeface="Arial"/>
              </a:rPr>
              <a:t> </a:t>
            </a:r>
            <a:r>
              <a:rPr lang="en-US" sz="2400" dirty="0" smtClean="0">
                <a:latin typeface="Times New Roman" pitchFamily="18" charset="0"/>
                <a:cs typeface="Times New Roman" pitchFamily="18" charset="0"/>
              </a:rPr>
              <a:t>The main source is fluoridated drinking water (optimally 0.5-1.2 mg/l).</a:t>
            </a:r>
            <a:endParaRPr lang="x-none" sz="2400" dirty="0" smtClean="0">
              <a:latin typeface="Times New Roman" pitchFamily="18" charset="0"/>
              <a:cs typeface="Times New Roman" pitchFamily="18" charset="0"/>
            </a:endParaRPr>
          </a:p>
          <a:p>
            <a:pPr>
              <a:lnSpc>
                <a:spcPts val="3220"/>
              </a:lnSpc>
            </a:pPr>
            <a:endParaRPr lang="en-CA" sz="2400" dirty="0" smtClean="0">
              <a:latin typeface="Palatino Linotype" pitchFamily="18" charset="0"/>
              <a:cs typeface="Palatino Linotype Bold"/>
            </a:endParaRPr>
          </a:p>
        </p:txBody>
      </p:sp>
      <p:sp>
        <p:nvSpPr>
          <p:cNvPr id="10" name="TextBox 4"/>
          <p:cNvSpPr txBox="1"/>
          <p:nvPr/>
        </p:nvSpPr>
        <p:spPr>
          <a:xfrm>
            <a:off x="539552" y="4136206"/>
            <a:ext cx="7992888" cy="902491"/>
          </a:xfrm>
          <a:prstGeom prst="rect">
            <a:avLst/>
          </a:prstGeom>
          <a:noFill/>
        </p:spPr>
        <p:txBody>
          <a:bodyPr vert="horz" wrap="square" lIns="0" tIns="0" rIns="0" bIns="0" rtlCol="0">
            <a:spAutoFit/>
          </a:bodyPr>
          <a:lstStyle/>
          <a:p>
            <a:pPr>
              <a:lnSpc>
                <a:spcPts val="3680"/>
              </a:lnSpc>
              <a:buFont typeface="Wingdings 2" pitchFamily="18" charset="2"/>
              <a:buChar char=""/>
            </a:pPr>
            <a:r>
              <a:rPr lang="x-none" sz="240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Absorption in the small intestine. Together with chlorides, it is mainly found in extracellular fluid</a:t>
            </a:r>
            <a:r>
              <a:rPr lang="en-US" sz="1400" dirty="0" smtClean="0">
                <a:latin typeface="Times New Roman" pitchFamily="18" charset="0"/>
                <a:cs typeface="Times New Roman" pitchFamily="18" charset="0"/>
              </a:rPr>
              <a:t>.</a:t>
            </a:r>
            <a:endParaRPr lang="x-none" sz="1400" dirty="0" smtClean="0">
              <a:solidFill>
                <a:srgbClr val="000000"/>
              </a:solidFill>
              <a:latin typeface="Times New Roman" pitchFamily="18" charset="0"/>
              <a:cs typeface="Times New Roman" pitchFamily="18" charset="0"/>
            </a:endParaRPr>
          </a:p>
        </p:txBody>
      </p:sp>
      <p:sp>
        <p:nvSpPr>
          <p:cNvPr id="11" name="Rectangle 10"/>
          <p:cNvSpPr/>
          <p:nvPr/>
        </p:nvSpPr>
        <p:spPr>
          <a:xfrm>
            <a:off x="432048" y="3471441"/>
            <a:ext cx="8568952" cy="461665"/>
          </a:xfrm>
          <a:prstGeom prst="rect">
            <a:avLst/>
          </a:prstGeom>
        </p:spPr>
        <p:txBody>
          <a:bodyPr wrap="square">
            <a:spAutoFit/>
          </a:bodyPr>
          <a:lstStyle/>
          <a:p>
            <a:pPr marL="355600" lvl="0" indent="-343535">
              <a:spcBef>
                <a:spcPts val="575"/>
              </a:spcBef>
              <a:buFont typeface="Wingdings 2" pitchFamily="18" charset="2"/>
              <a:buChar char=""/>
              <a:tabLst>
                <a:tab pos="354965" algn="l"/>
                <a:tab pos="356235" algn="l"/>
              </a:tabLst>
            </a:pPr>
            <a:r>
              <a:rPr lang="en-US" sz="2400" dirty="0" smtClean="0">
                <a:latin typeface="Times New Roman" pitchFamily="18" charset="0"/>
                <a:cs typeface="Times New Roman" pitchFamily="18" charset="0"/>
              </a:rPr>
              <a:t>Other sources: dairy products, fish, tea, wine, beer</a:t>
            </a:r>
            <a:r>
              <a:rPr lang="sr-Latn-RS" sz="2400" dirty="0" smtClean="0">
                <a:latin typeface="Times New Roman" pitchFamily="18" charset="0"/>
                <a:cs typeface="Times New Roman" pitchFamily="18" charset="0"/>
              </a:rPr>
              <a:t>.</a:t>
            </a:r>
            <a:endParaRPr lang="ru-RU" sz="2400" dirty="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p:nvPr/>
        </p:nvSpPr>
        <p:spPr>
          <a:xfrm>
            <a:off x="2483768" y="3487509"/>
            <a:ext cx="6469014" cy="3109843"/>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79512" y="0"/>
            <a:ext cx="8964488" cy="3936975"/>
          </a:xfrm>
          <a:prstGeom prst="rect">
            <a:avLst/>
          </a:prstGeom>
        </p:spPr>
        <p:txBody>
          <a:bodyPr vert="horz" wrap="square" lIns="0" tIns="12700" rIns="0" bIns="0" rtlCol="0">
            <a:spAutoFit/>
          </a:bodyPr>
          <a:lstStyle/>
          <a:p>
            <a:pPr marL="12700" algn="ctr">
              <a:lnSpc>
                <a:spcPct val="100000"/>
              </a:lnSpc>
              <a:spcBef>
                <a:spcPts val="100"/>
              </a:spcBef>
            </a:pPr>
            <a:r>
              <a:rPr lang="en-US" sz="2800" b="1" dirty="0" smtClean="0">
                <a:solidFill>
                  <a:srgbClr val="D06D30"/>
                </a:solidFill>
                <a:latin typeface="Times New Roman" pitchFamily="18" charset="0"/>
                <a:cs typeface="Times New Roman" pitchFamily="18" charset="0"/>
              </a:rPr>
              <a:t>Fluoride deficiency causes dental caries</a:t>
            </a:r>
            <a:endParaRPr lang="x-none" sz="2800" b="1" spc="45" dirty="0" smtClean="0">
              <a:solidFill>
                <a:srgbClr val="D06D30"/>
              </a:solidFill>
              <a:latin typeface="Times New Roman" pitchFamily="18" charset="0"/>
              <a:cs typeface="Times New Roman" pitchFamily="18" charset="0"/>
            </a:endParaRPr>
          </a:p>
          <a:p>
            <a:pPr marL="12700">
              <a:lnSpc>
                <a:spcPct val="100000"/>
              </a:lnSpc>
              <a:spcBef>
                <a:spcPts val="100"/>
              </a:spcBef>
            </a:pPr>
            <a:endParaRPr lang="x-none" sz="800" b="1" spc="45" dirty="0" smtClean="0">
              <a:latin typeface="Palatino Linotype" pitchFamily="18" charset="0"/>
              <a:cs typeface="Calibri"/>
            </a:endParaRPr>
          </a:p>
          <a:p>
            <a:pPr marL="12700">
              <a:lnSpc>
                <a:spcPct val="100000"/>
              </a:lnSpc>
              <a:spcBef>
                <a:spcPts val="100"/>
              </a:spcBef>
            </a:pPr>
            <a:r>
              <a:rPr lang="en-US" sz="2400" dirty="0" smtClean="0"/>
              <a:t/>
            </a:r>
            <a:br>
              <a:rPr lang="en-US" sz="2400" dirty="0" smtClean="0"/>
            </a:br>
            <a:r>
              <a:rPr lang="en-US" sz="2400" dirty="0" smtClean="0"/>
              <a:t> </a:t>
            </a:r>
            <a:r>
              <a:rPr lang="en-US" sz="2400" dirty="0" smtClean="0">
                <a:latin typeface="Times New Roman" pitchFamily="18" charset="0"/>
                <a:cs typeface="Times New Roman" pitchFamily="18" charset="0"/>
              </a:rPr>
              <a:t>Fluorine inhibits the fermentation of carbohydrates in the mouth under the action of bacteria, namely: </a:t>
            </a:r>
            <a:endParaRPr lang="x-none" sz="2400" spc="-5" dirty="0" smtClean="0">
              <a:latin typeface="Palatino Linotype" pitchFamily="18" charset="0"/>
              <a:cs typeface="Calibri"/>
            </a:endParaRPr>
          </a:p>
          <a:p>
            <a:pPr marL="469900" indent="-457200">
              <a:lnSpc>
                <a:spcPct val="100000"/>
              </a:lnSpc>
              <a:spcBef>
                <a:spcPts val="100"/>
              </a:spcBef>
              <a:buFont typeface="+mj-lt"/>
              <a:buAutoNum type="arabicPeriod"/>
            </a:pPr>
            <a:r>
              <a:rPr sz="2200" spc="-5"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inhibition of enzymes necessary for their growth and metabolism</a:t>
            </a:r>
            <a:endParaRPr lang="x-none" sz="2200" spc="-10" dirty="0" smtClean="0">
              <a:latin typeface="Times New Roman" pitchFamily="18" charset="0"/>
              <a:cs typeface="Times New Roman" pitchFamily="18" charset="0"/>
            </a:endParaRPr>
          </a:p>
          <a:p>
            <a:pPr marL="469900" indent="-457200">
              <a:lnSpc>
                <a:spcPct val="100000"/>
              </a:lnSpc>
              <a:spcBef>
                <a:spcPts val="100"/>
              </a:spcBef>
              <a:buFont typeface="+mj-lt"/>
              <a:buAutoNum type="arabicPeriod"/>
            </a:pPr>
            <a:r>
              <a:rPr lang="en-US" sz="2400" dirty="0" smtClean="0"/>
              <a:t> </a:t>
            </a:r>
            <a:r>
              <a:rPr lang="en-US" sz="2400" dirty="0" smtClean="0">
                <a:latin typeface="Times New Roman" pitchFamily="18" charset="0"/>
                <a:cs typeface="Times New Roman" pitchFamily="18" charset="0"/>
              </a:rPr>
              <a:t>inhibiting the enzyme </a:t>
            </a:r>
            <a:r>
              <a:rPr lang="en-US" sz="2400" dirty="0" err="1" smtClean="0">
                <a:latin typeface="Times New Roman" pitchFamily="18" charset="0"/>
                <a:cs typeface="Times New Roman" pitchFamily="18" charset="0"/>
              </a:rPr>
              <a:t>glycolysis</a:t>
            </a:r>
            <a:r>
              <a:rPr lang="en-US" sz="2400" dirty="0" smtClean="0">
                <a:latin typeface="Times New Roman" pitchFamily="18" charset="0"/>
                <a:cs typeface="Times New Roman" pitchFamily="18" charset="0"/>
              </a:rPr>
              <a:t>, which reduces the formation of lactic acid, which prevents the demineralization of tooth enamel</a:t>
            </a:r>
            <a:r>
              <a:rPr lang="sr-Latn-RS" sz="2400" dirty="0" smtClean="0"/>
              <a:t>.</a:t>
            </a:r>
            <a:endParaRPr lang="x-none" sz="2200" b="1" spc="-10" dirty="0" smtClean="0">
              <a:latin typeface="Palatino Linotype" pitchFamily="18" charset="0"/>
              <a:cs typeface="Calibri"/>
            </a:endParaRPr>
          </a:p>
          <a:p>
            <a:pPr marL="469900" indent="-457200">
              <a:spcBef>
                <a:spcPts val="100"/>
              </a:spcBef>
            </a:pPr>
            <a:r>
              <a:rPr lang="sr-Latn-RS" sz="2200" dirty="0" smtClean="0">
                <a:solidFill>
                  <a:srgbClr val="C00000"/>
                </a:solidFill>
                <a:latin typeface="Palatino Linotype" pitchFamily="18" charset="0"/>
                <a:cs typeface="Calibri"/>
              </a:rPr>
              <a:t> </a:t>
            </a:r>
            <a:r>
              <a:rPr lang="en-US" sz="2400" i="1" dirty="0" smtClean="0">
                <a:solidFill>
                  <a:srgbClr val="D06D30"/>
                </a:solidFill>
                <a:latin typeface="Times New Roman" pitchFamily="18" charset="0"/>
                <a:cs typeface="Times New Roman" pitchFamily="18" charset="0"/>
              </a:rPr>
              <a:t>It reduces bacterial adherence and can remove bacteria from </a:t>
            </a:r>
            <a:r>
              <a:rPr lang="en-US" sz="2400" i="1" dirty="0" err="1" smtClean="0">
                <a:solidFill>
                  <a:srgbClr val="D06D30"/>
                </a:solidFill>
                <a:latin typeface="Times New Roman" pitchFamily="18" charset="0"/>
                <a:cs typeface="Times New Roman" pitchFamily="18" charset="0"/>
              </a:rPr>
              <a:t>hydroxyapatite</a:t>
            </a:r>
            <a:r>
              <a:rPr lang="en-US" sz="2400" i="1" dirty="0" smtClean="0">
                <a:solidFill>
                  <a:srgbClr val="D06D30"/>
                </a:solidFill>
                <a:latin typeface="Times New Roman" pitchFamily="18" charset="0"/>
                <a:cs typeface="Times New Roman" pitchFamily="18" charset="0"/>
              </a:rPr>
              <a:t>.</a:t>
            </a:r>
            <a:endParaRPr lang="en-US" sz="2200" i="1" dirty="0" smtClean="0">
              <a:solidFill>
                <a:srgbClr val="D06D30"/>
              </a:solidFill>
              <a:latin typeface="Times New Roman" pitchFamily="18" charset="0"/>
              <a:cs typeface="Times New Roman" pitchFamily="18" charset="0"/>
            </a:endParaRPr>
          </a:p>
          <a:p>
            <a:pPr marL="469900" indent="-457200">
              <a:lnSpc>
                <a:spcPct val="100000"/>
              </a:lnSpc>
              <a:spcBef>
                <a:spcPts val="100"/>
              </a:spcBef>
            </a:pPr>
            <a:endParaRPr sz="2200" dirty="0">
              <a:solidFill>
                <a:srgbClr val="C00000"/>
              </a:solidFill>
              <a:latin typeface="Palatino Linotype" pitchFamily="18" charset="0"/>
              <a:cs typeface="Calibri"/>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23528" y="1268760"/>
            <a:ext cx="8262620" cy="1490152"/>
          </a:xfrm>
          <a:prstGeom prst="rect">
            <a:avLst/>
          </a:prstGeom>
        </p:spPr>
        <p:txBody>
          <a:bodyPr vert="horz" wrap="square" lIns="0" tIns="12700" rIns="0" bIns="0" rtlCol="0">
            <a:spAutoFit/>
          </a:bodyPr>
          <a:lstStyle/>
          <a:p>
            <a:r>
              <a:rPr lang="en-US" sz="2400" dirty="0" smtClean="0">
                <a:latin typeface="Times New Roman" pitchFamily="18" charset="0"/>
                <a:cs typeface="Times New Roman" pitchFamily="18" charset="0"/>
              </a:rPr>
              <a:t>A high risk of negative effects exists with an intake of 14 mg/day (possible with an intake of 6 mg/day).</a:t>
            </a:r>
          </a:p>
          <a:p>
            <a:r>
              <a:rPr lang="en-US" sz="2400" dirty="0" smtClean="0"/>
              <a:t/>
            </a:r>
            <a:br>
              <a:rPr lang="en-US" sz="2400" dirty="0" smtClean="0"/>
            </a:br>
            <a:r>
              <a:rPr sz="2400" spc="-10" smtClean="0">
                <a:latin typeface="Palatino Linotype" pitchFamily="18" charset="0"/>
                <a:cs typeface="Calibri"/>
              </a:rPr>
              <a:t> </a:t>
            </a:r>
            <a:endParaRPr sz="2400" dirty="0">
              <a:latin typeface="Palatino Linotype" pitchFamily="18" charset="0"/>
              <a:cs typeface="Calibri"/>
            </a:endParaRPr>
          </a:p>
        </p:txBody>
      </p:sp>
      <p:sp>
        <p:nvSpPr>
          <p:cNvPr id="6" name="TextBox 2"/>
          <p:cNvSpPr txBox="1"/>
          <p:nvPr/>
        </p:nvSpPr>
        <p:spPr>
          <a:xfrm>
            <a:off x="2771800" y="332656"/>
            <a:ext cx="2545569" cy="1308050"/>
          </a:xfrm>
          <a:prstGeom prst="rect">
            <a:avLst/>
          </a:prstGeom>
          <a:noFill/>
        </p:spPr>
        <p:txBody>
          <a:bodyPr vert="horz" wrap="square" lIns="0" tIns="0" rIns="0" bIns="0" rtlCol="0">
            <a:spAutoFit/>
          </a:bodyPr>
          <a:lstStyle/>
          <a:p>
            <a:pPr>
              <a:lnSpc>
                <a:spcPts val="5060"/>
              </a:lnSpc>
            </a:pPr>
            <a:r>
              <a:rPr lang="sr-Latn-RS" sz="4000" dirty="0" smtClean="0"/>
              <a:t>   </a:t>
            </a:r>
            <a:r>
              <a:rPr lang="en-US" sz="4000" b="1" dirty="0" err="1" smtClean="0">
                <a:solidFill>
                  <a:srgbClr val="D06D30"/>
                </a:solidFill>
                <a:latin typeface="Times New Roman" pitchFamily="18" charset="0"/>
                <a:cs typeface="Times New Roman" pitchFamily="18" charset="0"/>
              </a:rPr>
              <a:t>Fluorosis</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8" name="TextBox 7"/>
          <p:cNvSpPr txBox="1"/>
          <p:nvPr/>
        </p:nvSpPr>
        <p:spPr>
          <a:xfrm>
            <a:off x="467544" y="2348880"/>
            <a:ext cx="8494588" cy="1269578"/>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Palatino Linotype" pitchFamily="18" charset="0"/>
                <a:cs typeface="Times New Roman"/>
              </a:rPr>
              <a:t>-</a:t>
            </a:r>
            <a:r>
              <a:rPr lang="en-CA" sz="24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the excess of ingested fluorine accumulates in the bones, so bone density increases and calcifications occur at muscle attachments (</a:t>
            </a:r>
            <a:r>
              <a:rPr lang="en-US" sz="2400" dirty="0" err="1" smtClean="0">
                <a:latin typeface="Times New Roman" pitchFamily="18" charset="0"/>
                <a:cs typeface="Times New Roman" pitchFamily="18" charset="0"/>
              </a:rPr>
              <a:t>exostoses</a:t>
            </a:r>
            <a:r>
              <a:rPr lang="en-U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9" name="TextBox 8"/>
          <p:cNvSpPr txBox="1"/>
          <p:nvPr/>
        </p:nvSpPr>
        <p:spPr>
          <a:xfrm>
            <a:off x="469901" y="3886200"/>
            <a:ext cx="8445500" cy="812723"/>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Palatino Linotype" pitchFamily="18" charset="0"/>
                <a:cs typeface="Times New Roman"/>
              </a:rPr>
              <a:t>-</a:t>
            </a:r>
            <a:r>
              <a:rPr lang="en-CA" sz="2400" dirty="0" smtClean="0">
                <a:solidFill>
                  <a:srgbClr val="000000"/>
                </a:solidFill>
                <a:latin typeface="Palatino Linotype" pitchFamily="18" charset="0"/>
                <a:cs typeface="Palatino Linotype"/>
              </a:rPr>
              <a:t> </a:t>
            </a:r>
            <a:r>
              <a:rPr lang="en-US" sz="2400" dirty="0" smtClean="0"/>
              <a:t> </a:t>
            </a:r>
            <a:r>
              <a:rPr lang="en-US" sz="2400" dirty="0" smtClean="0">
                <a:latin typeface="Times New Roman" pitchFamily="18" charset="0"/>
                <a:cs typeface="Times New Roman" pitchFamily="18" charset="0"/>
              </a:rPr>
              <a:t>chalky white spots appear on the teeth, which become yellowish or brown in color</a:t>
            </a:r>
            <a:r>
              <a:rPr lang="en-CA" sz="2400" dirty="0" smtClean="0">
                <a:solidFill>
                  <a:srgbClr val="000000"/>
                </a:solidFill>
                <a:latin typeface="Times New Roman" pitchFamily="18" charset="0"/>
                <a:cs typeface="Times New Roman" pitchFamily="18" charset="0"/>
              </a:rPr>
              <a:t> </a:t>
            </a:r>
            <a:r>
              <a:rPr lang="sr-Latn-RS" sz="2400" dirty="0" smtClean="0">
                <a:solidFill>
                  <a:srgbClr val="000000"/>
                </a:solidFill>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10" name="TextBox 9"/>
          <p:cNvSpPr txBox="1"/>
          <p:nvPr/>
        </p:nvSpPr>
        <p:spPr>
          <a:xfrm>
            <a:off x="467544" y="5301208"/>
            <a:ext cx="8460432" cy="812723"/>
          </a:xfrm>
          <a:prstGeom prst="rect">
            <a:avLst/>
          </a:prstGeom>
          <a:noFill/>
        </p:spPr>
        <p:txBody>
          <a:bodyPr vert="horz" wrap="square" lIns="0" tIns="0" rIns="0" bIns="0" rtlCol="0">
            <a:spAutoFit/>
          </a:bodyPr>
          <a:lstStyle/>
          <a:p>
            <a:pPr>
              <a:lnSpc>
                <a:spcPts val="3300"/>
              </a:lnSpc>
              <a:buFont typeface="Wingdings 2" pitchFamily="18" charset="2"/>
              <a:buChar char=""/>
            </a:pPr>
            <a:r>
              <a:rPr lang="en-US" sz="2400" dirty="0" smtClean="0"/>
              <a:t> </a:t>
            </a:r>
            <a:r>
              <a:rPr lang="en-US" sz="2400" dirty="0" smtClean="0">
                <a:latin typeface="Times New Roman" pitchFamily="18" charset="0"/>
                <a:cs typeface="Times New Roman" pitchFamily="18" charset="0"/>
              </a:rPr>
              <a:t>Organic compounds containing fluorine exhibit extreme toxicity. Thus, sodium </a:t>
            </a:r>
            <a:r>
              <a:rPr lang="en-US" sz="2400" dirty="0" err="1" smtClean="0">
                <a:latin typeface="Times New Roman" pitchFamily="18" charset="0"/>
                <a:cs typeface="Times New Roman" pitchFamily="18" charset="0"/>
              </a:rPr>
              <a:t>fluoroacetate</a:t>
            </a:r>
            <a:r>
              <a:rPr lang="en-US" sz="2400" dirty="0" smtClean="0">
                <a:latin typeface="Times New Roman" pitchFamily="18" charset="0"/>
                <a:cs typeface="Times New Roman" pitchFamily="18" charset="0"/>
              </a:rPr>
              <a:t> is used in rodent control.</a:t>
            </a:r>
            <a:r>
              <a:rPr lang="x-none" sz="2400" smtClean="0">
                <a:solidFill>
                  <a:srgbClr val="000000"/>
                </a:solidFill>
                <a:latin typeface="Times New Roman" pitchFamily="18" charset="0"/>
                <a:cs typeface="Times New Roman" pitchFamily="18" charset="0"/>
              </a:rPr>
              <a:t> </a:t>
            </a:r>
            <a:endParaRPr lang="en-CA" sz="2400"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1473200" y="520700"/>
            <a:ext cx="6133154" cy="1179810"/>
          </a:xfrm>
          <a:prstGeom prst="rect">
            <a:avLst/>
          </a:prstGeom>
          <a:noFill/>
        </p:spPr>
        <p:txBody>
          <a:bodyPr vert="horz" wrap="none" lIns="0" tIns="0" rIns="0" bIns="0" rtlCol="0">
            <a:spAutoFit/>
          </a:bodyPr>
          <a:lstStyle/>
          <a:p>
            <a:pPr>
              <a:lnSpc>
                <a:spcPts val="4600"/>
              </a:lnSpc>
            </a:pPr>
            <a:r>
              <a:rPr lang="sr-Cyrl-RS" sz="4008" b="1" dirty="0" smtClean="0">
                <a:solidFill>
                  <a:srgbClr val="C0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Vitamin A in the body</a:t>
            </a:r>
            <a:r>
              <a:rPr lang="en-CA" sz="4400" b="1" dirty="0" smtClean="0">
                <a:solidFill>
                  <a:schemeClr val="accent6">
                    <a:lumMod val="75000"/>
                  </a:schemeClr>
                </a:solidFill>
                <a:latin typeface="Times New Roman" pitchFamily="18" charset="0"/>
                <a:cs typeface="Times New Roman" pitchFamily="18" charset="0"/>
              </a:rPr>
              <a:t> </a:t>
            </a:r>
          </a:p>
          <a:p>
            <a:pPr>
              <a:lnSpc>
                <a:spcPts val="4600"/>
              </a:lnSpc>
            </a:pPr>
            <a:endParaRPr lang="en-CA" sz="3998" dirty="0">
              <a:solidFill>
                <a:srgbClr val="C00000"/>
              </a:solidFill>
            </a:endParaRPr>
          </a:p>
        </p:txBody>
      </p:sp>
      <p:sp>
        <p:nvSpPr>
          <p:cNvPr id="3" name="TextBox 3"/>
          <p:cNvSpPr txBox="1"/>
          <p:nvPr/>
        </p:nvSpPr>
        <p:spPr>
          <a:xfrm>
            <a:off x="533400" y="3048000"/>
            <a:ext cx="8445500" cy="1308050"/>
          </a:xfrm>
          <a:prstGeom prst="rect">
            <a:avLst/>
          </a:prstGeom>
          <a:noFill/>
        </p:spPr>
        <p:txBody>
          <a:bodyPr vert="horz" wrap="square" lIns="0" tIns="0" rIns="0" bIns="0" rtlCol="0">
            <a:spAutoFit/>
          </a:bodyPr>
          <a:lstStyle/>
          <a:p>
            <a:pPr>
              <a:lnSpc>
                <a:spcPts val="340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A is stored in the liver in the form of </a:t>
            </a:r>
            <a:r>
              <a:rPr lang="en-US" sz="2800" b="1" dirty="0" smtClean="0">
                <a:latin typeface="Times New Roman" pitchFamily="18" charset="0"/>
                <a:cs typeface="Times New Roman" pitchFamily="18" charset="0"/>
              </a:rPr>
              <a:t>retinol palmitate</a:t>
            </a:r>
            <a:r>
              <a:rPr lang="en-US" sz="2800" dirty="0" smtClean="0">
                <a:latin typeface="Times New Roman" pitchFamily="18" charset="0"/>
                <a:cs typeface="Times New Roman" pitchFamily="18" charset="0"/>
              </a:rPr>
              <a:t> and is released as </a:t>
            </a:r>
            <a:r>
              <a:rPr lang="en-US" sz="2800" b="1" dirty="0" smtClean="0">
                <a:latin typeface="Times New Roman" pitchFamily="18" charset="0"/>
                <a:cs typeface="Times New Roman" pitchFamily="18" charset="0"/>
              </a:rPr>
              <a:t>retinol</a:t>
            </a:r>
            <a:endParaRPr lang="en-CA" sz="2798" b="1"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
        <p:nvSpPr>
          <p:cNvPr id="5" name="TextBox 5"/>
          <p:cNvSpPr txBox="1"/>
          <p:nvPr/>
        </p:nvSpPr>
        <p:spPr>
          <a:xfrm>
            <a:off x="539552" y="4437112"/>
            <a:ext cx="7920880" cy="872034"/>
          </a:xfrm>
          <a:prstGeom prst="rect">
            <a:avLst/>
          </a:prstGeom>
          <a:noFill/>
        </p:spPr>
        <p:txBody>
          <a:bodyPr vert="horz" wrap="square" lIns="0" tIns="0" rIns="0" bIns="0" rtlCol="0">
            <a:spAutoFit/>
          </a:bodyPr>
          <a:lstStyle/>
          <a:p>
            <a:pPr>
              <a:lnSpc>
                <a:spcPts val="3400"/>
              </a:lnSpc>
              <a:tabLst>
                <a:tab pos="368300" algn="l"/>
                <a:tab pos="368300" algn="l"/>
              </a:tabLst>
            </a:pPr>
            <a:r>
              <a:rPr lang="en-CA" sz="2795"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It is transported in the circulation bound to</a:t>
            </a:r>
            <a:endParaRPr lang="en-CA" sz="2805" b="1" dirty="0" smtClean="0">
              <a:solidFill>
                <a:srgbClr val="000000"/>
              </a:solidFill>
              <a:latin typeface="Palatino Linotype Bold"/>
              <a:cs typeface="Palatino Linotype Bold"/>
            </a:endParaRPr>
          </a:p>
          <a:p>
            <a:pPr>
              <a:lnSpc>
                <a:spcPts val="3400"/>
              </a:lnSpc>
            </a:pPr>
            <a:r>
              <a:rPr lang="en-US" sz="2400" b="1" dirty="0" smtClean="0">
                <a:latin typeface="Times New Roman" pitchFamily="18" charset="0"/>
                <a:cs typeface="Times New Roman" pitchFamily="18" charset="0"/>
              </a:rPr>
              <a:t>retinol binding protein (</a:t>
            </a:r>
            <a:r>
              <a:rPr lang="en-US" sz="2400" b="1" dirty="0" err="1" smtClean="0">
                <a:latin typeface="Times New Roman" pitchFamily="18" charset="0"/>
                <a:cs typeface="Times New Roman" pitchFamily="18" charset="0"/>
              </a:rPr>
              <a:t>RBP</a:t>
            </a:r>
            <a:r>
              <a:rPr lang="en-US" sz="2400" b="1" dirty="0" smtClean="0">
                <a:latin typeface="Times New Roman" pitchFamily="18" charset="0"/>
                <a:cs typeface="Times New Roman" pitchFamily="18" charset="0"/>
              </a:rPr>
              <a:t>)</a:t>
            </a:r>
            <a:r>
              <a:rPr lang="en-CA" sz="2400" b="1" dirty="0" smtClean="0">
                <a:solidFill>
                  <a:srgbClr val="000000"/>
                </a:solidFill>
                <a:latin typeface="Palatino Linotype"/>
                <a:cs typeface="Palatino Linotype"/>
              </a:rPr>
              <a:t> </a:t>
            </a:r>
            <a:endParaRPr lang="en-CA" sz="2795" dirty="0">
              <a:solidFill>
                <a:srgbClr val="000000"/>
              </a:solidFill>
            </a:endParaRPr>
          </a:p>
        </p:txBody>
      </p:sp>
      <p:sp>
        <p:nvSpPr>
          <p:cNvPr id="7" name="TextBox 3"/>
          <p:cNvSpPr txBox="1"/>
          <p:nvPr/>
        </p:nvSpPr>
        <p:spPr>
          <a:xfrm>
            <a:off x="554484" y="1700808"/>
            <a:ext cx="7329884" cy="1308050"/>
          </a:xfrm>
          <a:prstGeom prst="rect">
            <a:avLst/>
          </a:prstGeom>
          <a:noFill/>
        </p:spPr>
        <p:txBody>
          <a:bodyPr vert="horz" wrap="square" lIns="0" tIns="0" rIns="0" bIns="0" rtlCol="0">
            <a:spAutoFit/>
          </a:bodyPr>
          <a:lstStyle/>
          <a:p>
            <a:pPr>
              <a:lnSpc>
                <a:spcPts val="340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b="1" dirty="0" smtClean="0">
                <a:latin typeface="Times New Roman" pitchFamily="18" charset="0"/>
                <a:cs typeface="Times New Roman" pitchFamily="18" charset="0"/>
              </a:rPr>
              <a:t>Pancreatic </a:t>
            </a:r>
            <a:r>
              <a:rPr lang="en-US" sz="2800" b="1" dirty="0">
                <a:latin typeface="Times New Roman" pitchFamily="18" charset="0"/>
                <a:cs typeface="Times New Roman" pitchFamily="18" charset="0"/>
              </a:rPr>
              <a:t>enzymes and </a:t>
            </a:r>
            <a:r>
              <a:rPr lang="en-US" sz="2800" b="1" dirty="0" smtClean="0">
                <a:latin typeface="Times New Roman" pitchFamily="18" charset="0"/>
                <a:cs typeface="Times New Roman" pitchFamily="18" charset="0"/>
              </a:rPr>
              <a:t>bile</a:t>
            </a:r>
            <a:r>
              <a:rPr lang="en-US" sz="2800" dirty="0" smtClean="0">
                <a:latin typeface="Times New Roman" pitchFamily="18" charset="0"/>
                <a:cs typeface="Times New Roman" pitchFamily="18" charset="0"/>
              </a:rPr>
              <a:t> are important for the absorption of vitamin A</a:t>
            </a:r>
            <a:r>
              <a:rPr lang="x-none" sz="2800" dirty="0" smtClean="0">
                <a:solidFill>
                  <a:srgbClr val="000000"/>
                </a:solidFill>
                <a:latin typeface="Times New Roman" pitchFamily="18" charset="0"/>
                <a:cs typeface="Times New Roman" pitchFamily="18" charset="0"/>
              </a:rPr>
              <a:t> </a:t>
            </a:r>
            <a:endParaRPr lang="en-CA" sz="2800"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
        <p:nvSpPr>
          <p:cNvPr id="8" name="TextBox 4"/>
          <p:cNvSpPr txBox="1"/>
          <p:nvPr/>
        </p:nvSpPr>
        <p:spPr>
          <a:xfrm>
            <a:off x="889000" y="3801244"/>
            <a:ext cx="65" cy="820738"/>
          </a:xfrm>
          <a:prstGeom prst="rect">
            <a:avLst/>
          </a:prstGeom>
          <a:noFill/>
        </p:spPr>
        <p:txBody>
          <a:bodyPr vert="horz" wrap="none" lIns="0" tIns="0" rIns="0" bIns="0" rtlCol="0">
            <a:spAutoFit/>
          </a:bodyPr>
          <a:lstStyle/>
          <a:p>
            <a:pPr>
              <a:lnSpc>
                <a:spcPts val="3220"/>
              </a:lnSpc>
            </a:pPr>
            <a:endParaRPr lang="en-CA" sz="2805" b="1" dirty="0" smtClean="0">
              <a:solidFill>
                <a:srgbClr val="000000"/>
              </a:solidFill>
              <a:latin typeface="Palatino Linotype Bold"/>
              <a:cs typeface="Palatino Linotype Bold"/>
            </a:endParaRPr>
          </a:p>
          <a:p>
            <a:pPr>
              <a:lnSpc>
                <a:spcPts val="3220"/>
              </a:lnSpc>
            </a:pPr>
            <a:endParaRPr lang="en-CA" sz="2795" dirty="0">
              <a:solidFill>
                <a:srgbClr val="000000"/>
              </a:solidFill>
            </a:endParaRPr>
          </a:p>
        </p:txBody>
      </p:sp>
      <p:sp>
        <p:nvSpPr>
          <p:cNvPr id="9" name="TextBox 4"/>
          <p:cNvSpPr txBox="1"/>
          <p:nvPr/>
        </p:nvSpPr>
        <p:spPr>
          <a:xfrm>
            <a:off x="1041400" y="3953644"/>
            <a:ext cx="65" cy="820738"/>
          </a:xfrm>
          <a:prstGeom prst="rect">
            <a:avLst/>
          </a:prstGeom>
          <a:noFill/>
        </p:spPr>
        <p:txBody>
          <a:bodyPr vert="horz" wrap="none" lIns="0" tIns="0" rIns="0" bIns="0" rtlCol="0">
            <a:spAutoFit/>
          </a:bodyPr>
          <a:lstStyle/>
          <a:p>
            <a:pPr>
              <a:lnSpc>
                <a:spcPts val="3220"/>
              </a:lnSpc>
            </a:pPr>
            <a:endParaRPr lang="en-CA" sz="2805" b="1" dirty="0" smtClean="0">
              <a:solidFill>
                <a:srgbClr val="000000"/>
              </a:solidFill>
              <a:latin typeface="Palatino Linotype Bold"/>
              <a:cs typeface="Palatino Linotype Bold"/>
            </a:endParaRPr>
          </a:p>
          <a:p>
            <a:pPr>
              <a:lnSpc>
                <a:spcPts val="322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1403648" y="260648"/>
            <a:ext cx="5973687" cy="654025"/>
          </a:xfrm>
          <a:prstGeom prst="rect">
            <a:avLst/>
          </a:prstGeom>
          <a:noFill/>
        </p:spPr>
        <p:txBody>
          <a:bodyPr vert="horz" wrap="none" lIns="0" tIns="0" rIns="0" bIns="0" rtlCol="0">
            <a:spAutoFit/>
          </a:bodyPr>
          <a:lstStyle/>
          <a:p>
            <a:pPr>
              <a:lnSpc>
                <a:spcPts val="5060"/>
              </a:lnSpc>
            </a:pPr>
            <a:r>
              <a:rPr lang="sr-Cyrl-RS" sz="4416" b="1" dirty="0" smtClean="0">
                <a:solidFill>
                  <a:srgbClr val="C0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Functions of vitamin A</a:t>
            </a:r>
            <a:endParaRPr lang="en-CA" sz="4400" b="1" dirty="0">
              <a:solidFill>
                <a:schemeClr val="accent6">
                  <a:lumMod val="75000"/>
                </a:schemeClr>
              </a:solidFill>
              <a:latin typeface="Times New Roman" pitchFamily="18" charset="0"/>
              <a:cs typeface="Times New Roman" pitchFamily="18" charset="0"/>
            </a:endParaRPr>
          </a:p>
        </p:txBody>
      </p:sp>
      <p:sp>
        <p:nvSpPr>
          <p:cNvPr id="3" name="TextBox 3"/>
          <p:cNvSpPr txBox="1"/>
          <p:nvPr/>
        </p:nvSpPr>
        <p:spPr>
          <a:xfrm>
            <a:off x="323528" y="1340768"/>
            <a:ext cx="7560840" cy="718145"/>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sr-Cyrl-RS" sz="2410" b="1" dirty="0" smtClean="0">
                <a:solidFill>
                  <a:srgbClr val="000000"/>
                </a:solidFill>
                <a:latin typeface="Palatino Linotype Bold"/>
                <a:cs typeface="Palatino Linotype Bold"/>
              </a:rPr>
              <a:t> </a:t>
            </a:r>
            <a:r>
              <a:rPr lang="en-US" sz="2400" b="1" dirty="0" smtClean="0">
                <a:latin typeface="Times New Roman" pitchFamily="18" charset="0"/>
                <a:cs typeface="Times New Roman" pitchFamily="18" charset="0"/>
              </a:rPr>
              <a:t>Vision</a:t>
            </a:r>
            <a:r>
              <a:rPr lang="en-US" sz="2400" dirty="0" smtClean="0">
                <a:latin typeface="Times New Roman" pitchFamily="18" charset="0"/>
                <a:cs typeface="Times New Roman" pitchFamily="18" charset="0"/>
              </a:rPr>
              <a:t> - in the composition of </a:t>
            </a:r>
            <a:r>
              <a:rPr lang="en-US" sz="2400" b="1" dirty="0" smtClean="0">
                <a:latin typeface="Times New Roman" pitchFamily="18" charset="0"/>
                <a:cs typeface="Times New Roman" pitchFamily="18" charset="0"/>
              </a:rPr>
              <a:t>photoreceptor pigments in the retina</a:t>
            </a:r>
            <a:r>
              <a:rPr lang="en-US" sz="2400" dirty="0" smtClean="0">
                <a:latin typeface="Times New Roman" pitchFamily="18" charset="0"/>
                <a:cs typeface="Times New Roman" pitchFamily="18" charset="0"/>
              </a:rPr>
              <a:t> that are important for </a:t>
            </a:r>
            <a:r>
              <a:rPr lang="en-US" sz="2400" dirty="0">
                <a:latin typeface="Times New Roman" pitchFamily="18" charset="0"/>
                <a:cs typeface="Times New Roman" pitchFamily="18" charset="0"/>
              </a:rPr>
              <a:t>dim-light vision.</a:t>
            </a:r>
            <a:endParaRPr lang="x-none" sz="2400" dirty="0" smtClean="0">
              <a:solidFill>
                <a:srgbClr val="000000"/>
              </a:solidFill>
              <a:latin typeface="Times New Roman" pitchFamily="18" charset="0"/>
              <a:cs typeface="Times New Roman" pitchFamily="18" charset="0"/>
            </a:endParaRPr>
          </a:p>
        </p:txBody>
      </p:sp>
      <p:sp>
        <p:nvSpPr>
          <p:cNvPr id="5" name="TextBox 5"/>
          <p:cNvSpPr txBox="1"/>
          <p:nvPr/>
        </p:nvSpPr>
        <p:spPr>
          <a:xfrm>
            <a:off x="304800" y="2209800"/>
            <a:ext cx="8511176" cy="1436291"/>
          </a:xfrm>
          <a:prstGeom prst="rect">
            <a:avLst/>
          </a:prstGeom>
          <a:noFill/>
        </p:spPr>
        <p:txBody>
          <a:bodyPr vert="horz" wrap="square" lIns="0" tIns="0" rIns="0" bIns="0" rtlCol="0">
            <a:spAutoFit/>
          </a:bodyPr>
          <a:lstStyle/>
          <a:p>
            <a:pPr marL="342900" indent="-342900">
              <a:lnSpc>
                <a:spcPts val="2760"/>
              </a:lnSpc>
              <a:buFont typeface="Wingdings" panose="05000000000000000000" pitchFamily="2" charset="2"/>
              <a:buChar char="ü"/>
            </a:pPr>
            <a:r>
              <a:rPr lang="sr-Cyrl-RS" sz="2400" dirty="0" smtClean="0"/>
              <a:t> </a:t>
            </a:r>
            <a:r>
              <a:rPr lang="en-US" sz="2400" b="1" dirty="0" smtClean="0">
                <a:latin typeface="Times New Roman" pitchFamily="18" charset="0"/>
                <a:cs typeface="Times New Roman" pitchFamily="18" charset="0"/>
              </a:rPr>
              <a:t>development of bones and teeth</a:t>
            </a:r>
            <a:endParaRPr lang="sr-Cyrl-RS" sz="2400" b="1" dirty="0" smtClean="0">
              <a:latin typeface="Times New Roman" pitchFamily="18" charset="0"/>
              <a:cs typeface="Times New Roman" pitchFamily="18" charset="0"/>
            </a:endParaRPr>
          </a:p>
          <a:p>
            <a:pPr marL="342900" indent="-342900">
              <a:lnSpc>
                <a:spcPts val="2760"/>
              </a:lnSpc>
              <a:buFont typeface="Wingdings" panose="05000000000000000000" pitchFamily="2" charset="2"/>
              <a:buChar char="ü"/>
            </a:pPr>
            <a:r>
              <a:rPr lang="sr-Cyrl-RS" sz="2400" dirty="0" smtClean="0">
                <a:solidFill>
                  <a:srgbClr val="000000"/>
                </a:solidFill>
                <a:latin typeface="Times New Roman" pitchFamily="18" charset="0"/>
                <a:cs typeface="Times New Roman" pitchFamily="18" charset="0"/>
              </a:rPr>
              <a:t> </a:t>
            </a:r>
            <a:r>
              <a:rPr lang="en-US" sz="2400" b="1" dirty="0" smtClean="0">
                <a:latin typeface="Times New Roman" pitchFamily="18" charset="0"/>
                <a:cs typeface="Times New Roman" pitchFamily="18" charset="0"/>
              </a:rPr>
              <a:t>helps epithelization </a:t>
            </a:r>
            <a:r>
              <a:rPr lang="en-US" sz="2400" dirty="0" smtClean="0">
                <a:latin typeface="Times New Roman" pitchFamily="18" charset="0"/>
                <a:cs typeface="Times New Roman" pitchFamily="18" charset="0"/>
              </a:rPr>
              <a:t>(stimulation of cell growth and differentiation)</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6" name="TextBox 6"/>
          <p:cNvSpPr txBox="1"/>
          <p:nvPr/>
        </p:nvSpPr>
        <p:spPr>
          <a:xfrm>
            <a:off x="304800" y="2743200"/>
            <a:ext cx="8674944" cy="718145"/>
          </a:xfrm>
          <a:prstGeom prst="rect">
            <a:avLst/>
          </a:prstGeom>
          <a:noFill/>
        </p:spPr>
        <p:txBody>
          <a:bodyPr vert="horz" wrap="square" lIns="0" tIns="0" rIns="0" bIns="0" rtlCol="0">
            <a:spAutoFit/>
          </a:bodyPr>
          <a:lstStyle/>
          <a:p>
            <a:pPr>
              <a:lnSpc>
                <a:spcPts val="2760"/>
              </a:lnSpc>
            </a:pPr>
            <a:endParaRPr lang="en-CA"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7" name="TextBox 7"/>
          <p:cNvSpPr txBox="1"/>
          <p:nvPr/>
        </p:nvSpPr>
        <p:spPr>
          <a:xfrm>
            <a:off x="304800" y="2895600"/>
            <a:ext cx="8839200" cy="2513509"/>
          </a:xfrm>
          <a:prstGeom prst="rect">
            <a:avLst/>
          </a:prstGeom>
          <a:noFill/>
        </p:spPr>
        <p:txBody>
          <a:bodyPr vert="horz" wrap="square" lIns="0" tIns="0" rIns="0" bIns="0" rtlCol="0">
            <a:spAutoFit/>
          </a:bodyPr>
          <a:lstStyle/>
          <a:p>
            <a:pPr>
              <a:lnSpc>
                <a:spcPts val="2760"/>
              </a:lnSpc>
            </a:pPr>
            <a:endParaRPr lang="sr-Cyrl-RS" sz="2400" dirty="0" smtClean="0">
              <a:solidFill>
                <a:srgbClr val="000000"/>
              </a:solidFill>
              <a:latin typeface="Arial"/>
              <a:cs typeface="Arial"/>
            </a:endParaRPr>
          </a:p>
          <a:p>
            <a:pPr marL="342900" indent="-342900">
              <a:lnSpc>
                <a:spcPts val="2760"/>
              </a:lnSpc>
              <a:buFont typeface="Wingdings" panose="05000000000000000000" pitchFamily="2" charset="2"/>
              <a:buChar char="ü"/>
            </a:pPr>
            <a:r>
              <a:rPr lang="sr-Cyrl-RS" sz="2400" dirty="0" smtClean="0"/>
              <a:t> </a:t>
            </a:r>
            <a:r>
              <a:rPr lang="en-US" sz="2400" b="1" dirty="0" smtClean="0">
                <a:latin typeface="Times New Roman" pitchFamily="18" charset="0"/>
                <a:cs typeface="Times New Roman" pitchFamily="18" charset="0"/>
              </a:rPr>
              <a:t>skin and mucous membrane </a:t>
            </a:r>
            <a:r>
              <a:rPr lang="en-US" sz="2400" dirty="0" smtClean="0">
                <a:latin typeface="Times New Roman" pitchFamily="18" charset="0"/>
                <a:cs typeface="Times New Roman" pitchFamily="18" charset="0"/>
              </a:rPr>
              <a:t>(stimulation of epithelialization and</a:t>
            </a:r>
            <a:endParaRPr lang="sr-Cyrl-RS" sz="2400" dirty="0" smtClean="0">
              <a:latin typeface="Times New Roman" pitchFamily="18" charset="0"/>
              <a:cs typeface="Times New Roman" pitchFamily="18" charset="0"/>
            </a:endParaRPr>
          </a:p>
          <a:p>
            <a:pPr>
              <a:lnSpc>
                <a:spcPts val="2760"/>
              </a:lnSpc>
            </a:pPr>
            <a:r>
              <a:rPr lang="en-US" sz="2400" dirty="0" smtClean="0">
                <a:latin typeface="Times New Roman" pitchFamily="18" charset="0"/>
                <a:cs typeface="Times New Roman" pitchFamily="18" charset="0"/>
              </a:rPr>
              <a:t> mucus secretion)</a:t>
            </a:r>
            <a:endParaRPr lang="sr-Cyrl-RS" sz="2400" dirty="0" smtClean="0">
              <a:latin typeface="Times New Roman" pitchFamily="18" charset="0"/>
              <a:cs typeface="Times New Roman" pitchFamily="18" charset="0"/>
            </a:endParaRPr>
          </a:p>
          <a:p>
            <a:pPr marL="342900" indent="-342900">
              <a:lnSpc>
                <a:spcPts val="2760"/>
              </a:lnSpc>
              <a:buFont typeface="Wingdings" panose="05000000000000000000" pitchFamily="2" charset="2"/>
              <a:buChar char="ü"/>
            </a:pPr>
            <a:r>
              <a:rPr lang="sr-Cyrl-RS" sz="2400" dirty="0" smtClean="0">
                <a:solidFill>
                  <a:srgbClr val="000000"/>
                </a:solidFill>
                <a:latin typeface="Times New Roman" pitchFamily="18" charset="0"/>
                <a:cs typeface="Times New Roman" pitchFamily="18" charset="0"/>
              </a:rPr>
              <a:t> </a:t>
            </a:r>
            <a:r>
              <a:rPr lang="en-US" sz="2400" b="1" dirty="0" smtClean="0">
                <a:latin typeface="Times New Roman" pitchFamily="18" charset="0"/>
                <a:cs typeface="Times New Roman" pitchFamily="18" charset="0"/>
              </a:rPr>
              <a:t>gene transcription</a:t>
            </a:r>
            <a:r>
              <a:rPr lang="en-US" sz="2400" dirty="0" smtClean="0">
                <a:latin typeface="Times New Roman" pitchFamily="18" charset="0"/>
                <a:cs typeface="Times New Roman" pitchFamily="18" charset="0"/>
              </a:rPr>
              <a:t> (after binding to receptors it acts on DNA regulating gene expression, thus influencing the development of the placenta)</a:t>
            </a:r>
            <a:endParaRPr lang="en-CA" sz="2400" dirty="0" smtClean="0">
              <a:solidFill>
                <a:srgbClr val="000000"/>
              </a:solidFill>
              <a:latin typeface="Times New Roman" pitchFamily="18" charset="0"/>
              <a:cs typeface="Times New Roman" pitchFamily="18" charset="0"/>
            </a:endParaRPr>
          </a:p>
          <a:p>
            <a:pPr>
              <a:lnSpc>
                <a:spcPts val="2760"/>
              </a:lnSpc>
            </a:pPr>
            <a:r>
              <a:rPr lang="sr-Cyrl-RS" sz="2400" dirty="0" smtClean="0">
                <a:solidFill>
                  <a:srgbClr val="000000"/>
                </a:solidFill>
              </a:rPr>
              <a:t> </a:t>
            </a:r>
            <a:endParaRPr lang="en-CA" sz="2400" dirty="0">
              <a:solidFill>
                <a:srgbClr val="000000"/>
              </a:solidFill>
            </a:endParaRPr>
          </a:p>
        </p:txBody>
      </p:sp>
      <p:sp>
        <p:nvSpPr>
          <p:cNvPr id="9" name="TextBox 9"/>
          <p:cNvSpPr txBox="1"/>
          <p:nvPr/>
        </p:nvSpPr>
        <p:spPr>
          <a:xfrm>
            <a:off x="323528" y="5088086"/>
            <a:ext cx="8640960" cy="1077218"/>
          </a:xfrm>
          <a:prstGeom prst="rect">
            <a:avLst/>
          </a:prstGeom>
          <a:noFill/>
        </p:spPr>
        <p:txBody>
          <a:bodyPr vert="horz" wrap="square" lIns="0" tIns="0" rIns="0" bIns="0" rtlCol="0">
            <a:spAutoFit/>
          </a:bodyPr>
          <a:lstStyle/>
          <a:p>
            <a:pPr marL="342900" indent="-342900">
              <a:lnSpc>
                <a:spcPts val="2760"/>
              </a:lnSpc>
              <a:buFont typeface="Wingdings" panose="05000000000000000000" pitchFamily="2" charset="2"/>
              <a:buChar char="ü"/>
            </a:pPr>
            <a:r>
              <a:rPr lang="en-US" sz="2400" b="1" dirty="0" smtClean="0">
                <a:latin typeface="Times New Roman" pitchFamily="18" charset="0"/>
                <a:cs typeface="Times New Roman" pitchFamily="18" charset="0"/>
              </a:rPr>
              <a:t>immune system </a:t>
            </a:r>
            <a:r>
              <a:rPr lang="en-US" sz="2400" dirty="0" smtClean="0">
                <a:latin typeface="Times New Roman" pitchFamily="18" charset="0"/>
                <a:cs typeface="Times New Roman" pitchFamily="18" charset="0"/>
              </a:rPr>
              <a:t>(stimulation of phagocytic ability, increased synthesis of receptors for IL-2, induction of </a:t>
            </a:r>
            <a:r>
              <a:rPr lang="en-US" sz="2400" dirty="0" err="1" smtClean="0">
                <a:latin typeface="Times New Roman" pitchFamily="18" charset="0"/>
                <a:cs typeface="Times New Roman" pitchFamily="18" charset="0"/>
              </a:rPr>
              <a:t>Treg</a:t>
            </a:r>
            <a:r>
              <a:rPr lang="en-US" sz="2400" dirty="0" smtClean="0">
                <a:latin typeface="Times New Roman" pitchFamily="18" charset="0"/>
                <a:cs typeface="Times New Roman" pitchFamily="18" charset="0"/>
              </a:rPr>
              <a:t> differentiation</a:t>
            </a:r>
            <a:r>
              <a:rPr lang="en-US" sz="2400" dirty="0" smtClean="0"/>
              <a:t>)</a:t>
            </a:r>
            <a:r>
              <a:rPr lang="sr-Cyrl-RS" sz="2402" dirty="0" smtClean="0">
                <a:solidFill>
                  <a:srgbClr val="000000"/>
                </a:solidFill>
                <a:latin typeface="Arial"/>
                <a:cs typeface="Arial"/>
              </a:rPr>
              <a:t> </a:t>
            </a:r>
            <a:endParaRPr lang="en-CA" sz="2402" dirty="0" smtClean="0">
              <a:solidFill>
                <a:srgbClr val="000000"/>
              </a:solidFill>
              <a:latin typeface="Palatino Linotype"/>
              <a:cs typeface="Palatino Linotype"/>
            </a:endParaRPr>
          </a:p>
          <a:p>
            <a:pPr>
              <a:lnSpc>
                <a:spcPts val="2760"/>
              </a:lnSpc>
            </a:pPr>
            <a:r>
              <a:rPr lang="en-CA" sz="2402" dirty="0" smtClean="0">
                <a:solidFill>
                  <a:srgbClr val="000000"/>
                </a:solidFill>
              </a:rPr>
              <a:t> </a:t>
            </a:r>
            <a:endParaRPr lang="en-CA" sz="2402" dirty="0">
              <a:solidFill>
                <a:srgbClr val="000000"/>
              </a:solidFill>
            </a:endParaRPr>
          </a:p>
        </p:txBody>
      </p:sp>
      <p:sp>
        <p:nvSpPr>
          <p:cNvPr id="10" name="TextBox 10"/>
          <p:cNvSpPr txBox="1"/>
          <p:nvPr/>
        </p:nvSpPr>
        <p:spPr>
          <a:xfrm>
            <a:off x="291401" y="5780782"/>
            <a:ext cx="8188139" cy="1077218"/>
          </a:xfrm>
          <a:prstGeom prst="rect">
            <a:avLst/>
          </a:prstGeom>
          <a:noFill/>
        </p:spPr>
        <p:txBody>
          <a:bodyPr vert="horz" wrap="none" lIns="0" tIns="0" rIns="0" bIns="0" rtlCol="0">
            <a:spAutoFit/>
          </a:bodyPr>
          <a:lstStyle/>
          <a:p>
            <a:pPr marL="342900" indent="-342900">
              <a:lnSpc>
                <a:spcPts val="2760"/>
              </a:lnSpc>
              <a:buFont typeface="Wingdings" panose="05000000000000000000" pitchFamily="2" charset="2"/>
              <a:buChar char="ü"/>
            </a:pPr>
            <a:r>
              <a:rPr lang="en-US" sz="2400" b="1" dirty="0" smtClean="0">
                <a:latin typeface="Times New Roman" pitchFamily="18" charset="0"/>
                <a:cs typeface="Times New Roman" pitchFamily="18" charset="0"/>
              </a:rPr>
              <a:t>antioxidant</a:t>
            </a:r>
            <a:r>
              <a:rPr lang="en-US" sz="2400" dirty="0" smtClean="0">
                <a:latin typeface="Times New Roman" pitchFamily="18" charset="0"/>
                <a:cs typeface="Times New Roman" pitchFamily="18" charset="0"/>
              </a:rPr>
              <a:t> (protects unsaturated fatty acids from peroxidation</a:t>
            </a:r>
            <a:r>
              <a:rPr lang="en-US" sz="2400" dirty="0" smtClean="0"/>
              <a:t>)</a:t>
            </a:r>
            <a:endParaRPr lang="sr-Cyrl-RS" sz="2400" dirty="0" smtClean="0">
              <a:solidFill>
                <a:srgbClr val="000000"/>
              </a:solidFill>
              <a:latin typeface="Palatino Linotype"/>
              <a:cs typeface="Palatino Linotype"/>
            </a:endParaRPr>
          </a:p>
          <a:p>
            <a:pPr marL="342900" indent="-342900">
              <a:lnSpc>
                <a:spcPts val="2760"/>
              </a:lnSpc>
              <a:buFont typeface="Wingdings" panose="05000000000000000000" pitchFamily="2" charset="2"/>
              <a:buChar char="ü"/>
            </a:pPr>
            <a:r>
              <a:rPr lang="en-US" sz="2400" b="1" dirty="0" smtClean="0">
                <a:latin typeface="Times New Roman" pitchFamily="18" charset="0"/>
                <a:cs typeface="Times New Roman" pitchFamily="18" charset="0"/>
              </a:rPr>
              <a:t>anticancer effect </a:t>
            </a:r>
            <a:r>
              <a:rPr lang="en-US" sz="2400" dirty="0" smtClean="0">
                <a:latin typeface="Times New Roman" pitchFamily="18" charset="0"/>
                <a:cs typeface="Times New Roman" pitchFamily="18" charset="0"/>
              </a:rPr>
              <a:t>(demethylation of carcinogens)</a:t>
            </a:r>
            <a:r>
              <a:rPr lang="sr-Cyrl-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2" name="TextBox 8"/>
          <p:cNvSpPr txBox="1"/>
          <p:nvPr/>
        </p:nvSpPr>
        <p:spPr>
          <a:xfrm>
            <a:off x="277874" y="4038600"/>
            <a:ext cx="45719" cy="718145"/>
          </a:xfrm>
          <a:prstGeom prst="rect">
            <a:avLst/>
          </a:prstGeom>
          <a:noFill/>
        </p:spPr>
        <p:txBody>
          <a:bodyPr vert="horz" wrap="square" lIns="0" tIns="0" rIns="0" bIns="0" rtlCol="0">
            <a:spAutoFit/>
          </a:bodyPr>
          <a:lstStyle/>
          <a:p>
            <a:pPr>
              <a:lnSpc>
                <a:spcPts val="2760"/>
              </a:lnSpc>
            </a:pPr>
            <a:endParaRPr lang="en-CA"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13" name="TextBox 8"/>
          <p:cNvSpPr txBox="1"/>
          <p:nvPr/>
        </p:nvSpPr>
        <p:spPr>
          <a:xfrm>
            <a:off x="430274" y="4191000"/>
            <a:ext cx="45719" cy="718145"/>
          </a:xfrm>
          <a:prstGeom prst="rect">
            <a:avLst/>
          </a:prstGeom>
          <a:noFill/>
        </p:spPr>
        <p:txBody>
          <a:bodyPr vert="horz" wrap="square" lIns="0" tIns="0" rIns="0" bIns="0" rtlCol="0">
            <a:spAutoFit/>
          </a:bodyPr>
          <a:lstStyle/>
          <a:p>
            <a:pPr>
              <a:lnSpc>
                <a:spcPts val="2760"/>
              </a:lnSpc>
            </a:pPr>
            <a:endParaRPr lang="en-CA"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812800" y="495300"/>
            <a:ext cx="7353873" cy="1308050"/>
          </a:xfrm>
          <a:prstGeom prst="rect">
            <a:avLst/>
          </a:prstGeom>
          <a:noFill/>
        </p:spPr>
        <p:txBody>
          <a:bodyPr vert="horz" wrap="none" lIns="0" tIns="0" rIns="0" bIns="0" rtlCol="0">
            <a:spAutoFit/>
          </a:bodyPr>
          <a:lstStyle/>
          <a:p>
            <a:pPr>
              <a:lnSpc>
                <a:spcPts val="5060"/>
              </a:lnSpc>
            </a:pPr>
            <a:r>
              <a:rPr lang="sr-Cyrl-RS" sz="4416" b="1" dirty="0" smtClean="0">
                <a:solidFill>
                  <a:srgbClr val="C0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Causes of </a:t>
            </a:r>
            <a:r>
              <a:rPr lang="en-US" sz="4400" b="1" dirty="0" err="1" smtClean="0">
                <a:solidFill>
                  <a:schemeClr val="accent6">
                    <a:lumMod val="75000"/>
                  </a:schemeClr>
                </a:solidFill>
                <a:latin typeface="Times New Roman" pitchFamily="18" charset="0"/>
                <a:cs typeface="Times New Roman" pitchFamily="18" charset="0"/>
              </a:rPr>
              <a:t>hypovitaminosis</a:t>
            </a:r>
            <a:r>
              <a:rPr lang="en-US" sz="4400" b="1" dirty="0" smtClean="0">
                <a:solidFill>
                  <a:schemeClr val="accent6">
                    <a:lumMod val="75000"/>
                  </a:schemeClr>
                </a:solidFill>
                <a:latin typeface="Times New Roman" pitchFamily="18" charset="0"/>
                <a:cs typeface="Times New Roman" pitchFamily="18" charset="0"/>
              </a:rPr>
              <a:t> A</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6" dirty="0">
              <a:solidFill>
                <a:srgbClr val="DE0000"/>
              </a:solidFill>
            </a:endParaRPr>
          </a:p>
        </p:txBody>
      </p:sp>
      <p:sp>
        <p:nvSpPr>
          <p:cNvPr id="3" name="TextBox 3"/>
          <p:cNvSpPr txBox="1"/>
          <p:nvPr/>
        </p:nvSpPr>
        <p:spPr>
          <a:xfrm>
            <a:off x="469900" y="2019300"/>
            <a:ext cx="8661025" cy="820738"/>
          </a:xfrm>
          <a:prstGeom prst="rect">
            <a:avLst/>
          </a:prstGeom>
          <a:noFill/>
        </p:spPr>
        <p:txBody>
          <a:bodyPr vert="horz" wrap="none" lIns="0" tIns="0" rIns="0" bIns="0" rtlCol="0">
            <a:spAutoFit/>
          </a:bodyPr>
          <a:lstStyle/>
          <a:p>
            <a:pPr>
              <a:lnSpc>
                <a:spcPts val="322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sr-Cyrl-RS" sz="2800" dirty="0" smtClean="0">
                <a:solidFill>
                  <a:srgbClr val="000000"/>
                </a:solidFill>
                <a:latin typeface="Times New Roman" pitchFamily="18" charset="0"/>
                <a:cs typeface="Times New Roman" pitchFamily="18" charset="0"/>
              </a:rPr>
              <a:t>Т</a:t>
            </a:r>
            <a:r>
              <a:rPr lang="en-US" sz="2800" dirty="0" smtClean="0">
                <a:latin typeface="Times New Roman" pitchFamily="18" charset="0"/>
                <a:cs typeface="Times New Roman" pitchFamily="18" charset="0"/>
              </a:rPr>
              <a:t>he recommended daily amount is </a:t>
            </a:r>
            <a:r>
              <a:rPr lang="en-US" sz="2800" b="1" i="1" dirty="0" smtClean="0">
                <a:latin typeface="Times New Roman" pitchFamily="18" charset="0"/>
                <a:cs typeface="Times New Roman" pitchFamily="18" charset="0"/>
              </a:rPr>
              <a:t>1000 µg</a:t>
            </a:r>
            <a:r>
              <a:rPr lang="en-US" sz="2800" i="1" dirty="0">
                <a:latin typeface="Times New Roman" pitchFamily="18" charset="0"/>
                <a:cs typeface="Times New Roman" pitchFamily="18" charset="0"/>
              </a:rPr>
              <a:t> </a:t>
            </a:r>
            <a:r>
              <a:rPr lang="en-US" sz="2800" i="1" dirty="0" smtClean="0">
                <a:latin typeface="Times New Roman" pitchFamily="18" charset="0"/>
                <a:cs typeface="Times New Roman" pitchFamily="18" charset="0"/>
              </a:rPr>
              <a:t>(1 milligram) </a:t>
            </a:r>
            <a:endParaRPr lang="en-CA" sz="2800" b="1" dirty="0" smtClean="0">
              <a:solidFill>
                <a:srgbClr val="000000"/>
              </a:solidFill>
              <a:latin typeface="Times New Roman" pitchFamily="18" charset="0"/>
              <a:cs typeface="Times New Roman" pitchFamily="18" charset="0"/>
            </a:endParaRPr>
          </a:p>
          <a:p>
            <a:pPr>
              <a:lnSpc>
                <a:spcPts val="3220"/>
              </a:lnSpc>
            </a:pPr>
            <a:endParaRPr lang="en-CA" sz="2798" dirty="0">
              <a:solidFill>
                <a:srgbClr val="000000"/>
              </a:solidFill>
            </a:endParaRPr>
          </a:p>
        </p:txBody>
      </p:sp>
      <p:sp>
        <p:nvSpPr>
          <p:cNvPr id="4" name="TextBox 4"/>
          <p:cNvSpPr txBox="1"/>
          <p:nvPr/>
        </p:nvSpPr>
        <p:spPr>
          <a:xfrm>
            <a:off x="457200" y="2743200"/>
            <a:ext cx="7696201" cy="1231106"/>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2800" dirty="0" smtClean="0"/>
              <a:t> </a:t>
            </a:r>
            <a:r>
              <a:rPr lang="sr-Latn-RS" sz="2800" dirty="0" err="1" smtClean="0">
                <a:latin typeface="Times New Roman" pitchFamily="18" charset="0"/>
                <a:cs typeface="Times New Roman" pitchFamily="18" charset="0"/>
              </a:rPr>
              <a:t>H</a:t>
            </a:r>
            <a:r>
              <a:rPr lang="en-US" sz="2800" dirty="0" err="1" smtClean="0">
                <a:latin typeface="Times New Roman" pitchFamily="18" charset="0"/>
                <a:cs typeface="Times New Roman" pitchFamily="18" charset="0"/>
              </a:rPr>
              <a:t>ypovitaminosis</a:t>
            </a:r>
            <a:r>
              <a:rPr lang="en-US" sz="2800" dirty="0" smtClean="0">
                <a:latin typeface="Times New Roman" pitchFamily="18" charset="0"/>
                <a:cs typeface="Times New Roman" pitchFamily="18" charset="0"/>
              </a:rPr>
              <a:t> A most often occurs as a result of long-term reduced intake.</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6" name="TextBox 6"/>
          <p:cNvSpPr txBox="1"/>
          <p:nvPr/>
        </p:nvSpPr>
        <p:spPr>
          <a:xfrm>
            <a:off x="469900" y="3898900"/>
            <a:ext cx="5580502" cy="820738"/>
          </a:xfrm>
          <a:prstGeom prst="rect">
            <a:avLst/>
          </a:prstGeom>
          <a:noFill/>
        </p:spPr>
        <p:txBody>
          <a:bodyPr vert="horz" wrap="none" lIns="0" tIns="0" rIns="0" bIns="0" rtlCol="0">
            <a:spAutoFit/>
          </a:bodyPr>
          <a:lstStyle/>
          <a:p>
            <a:pPr>
              <a:lnSpc>
                <a:spcPts val="3220"/>
              </a:lnSpc>
            </a:pPr>
            <a:r>
              <a:rPr lang="en-CA" sz="2798" dirty="0" smtClean="0">
                <a:solidFill>
                  <a:srgbClr val="000000"/>
                </a:solidFill>
                <a:latin typeface="Arial"/>
                <a:cs typeface="Arial"/>
              </a:rPr>
              <a:t>•</a:t>
            </a:r>
            <a:r>
              <a:rPr lang="en-CA" sz="2798" dirty="0" smtClean="0">
                <a:solidFill>
                  <a:srgbClr val="000000"/>
                </a:solidFill>
                <a:latin typeface="Palatino Linotype"/>
                <a:cs typeface="Palatino Linotype"/>
              </a:rPr>
              <a:t> </a:t>
            </a:r>
            <a:r>
              <a:rPr lang="en-US" sz="2800" dirty="0" smtClean="0"/>
              <a:t> </a:t>
            </a:r>
            <a:r>
              <a:rPr lang="en-US" sz="2800" dirty="0" smtClean="0">
                <a:latin typeface="Times New Roman" pitchFamily="18" charset="0"/>
                <a:cs typeface="Times New Roman" pitchFamily="18" charset="0"/>
              </a:rPr>
              <a:t>Other causes of </a:t>
            </a:r>
            <a:r>
              <a:rPr lang="en-US" sz="2800" dirty="0" err="1" smtClean="0">
                <a:latin typeface="Times New Roman" pitchFamily="18" charset="0"/>
                <a:cs typeface="Times New Roman" pitchFamily="18" charset="0"/>
              </a:rPr>
              <a:t>hypovitaminosis</a:t>
            </a:r>
            <a:r>
              <a:rPr lang="en-US" sz="2800" dirty="0" smtClean="0">
                <a:latin typeface="Times New Roman" pitchFamily="18" charset="0"/>
                <a:cs typeface="Times New Roman" pitchFamily="18" charset="0"/>
              </a:rPr>
              <a:t> A</a:t>
            </a:r>
            <a:r>
              <a:rPr lang="x-none" sz="2800" smtClean="0">
                <a:solidFill>
                  <a:srgbClr val="000000"/>
                </a:solidFill>
                <a:latin typeface="Times New Roman" pitchFamily="18" charset="0"/>
                <a:cs typeface="Times New Roman" pitchFamily="18" charset="0"/>
              </a:rPr>
              <a:t>:</a:t>
            </a:r>
            <a:endParaRPr lang="en-CA" sz="2800" dirty="0" smtClean="0">
              <a:solidFill>
                <a:srgbClr val="000000"/>
              </a:solidFill>
              <a:latin typeface="Times New Roman" pitchFamily="18" charset="0"/>
              <a:cs typeface="Times New Roman" pitchFamily="18" charset="0"/>
            </a:endParaRPr>
          </a:p>
          <a:p>
            <a:pPr>
              <a:lnSpc>
                <a:spcPts val="3220"/>
              </a:lnSpc>
            </a:pPr>
            <a:endParaRPr lang="en-CA" sz="2798" dirty="0">
              <a:solidFill>
                <a:srgbClr val="000000"/>
              </a:solidFill>
            </a:endParaRPr>
          </a:p>
        </p:txBody>
      </p:sp>
      <p:sp>
        <p:nvSpPr>
          <p:cNvPr id="7" name="TextBox 7"/>
          <p:cNvSpPr txBox="1"/>
          <p:nvPr/>
        </p:nvSpPr>
        <p:spPr>
          <a:xfrm>
            <a:off x="469900" y="4406900"/>
            <a:ext cx="3157659" cy="820738"/>
          </a:xfrm>
          <a:prstGeom prst="rect">
            <a:avLst/>
          </a:prstGeom>
          <a:noFill/>
        </p:spPr>
        <p:txBody>
          <a:bodyPr vert="horz" wrap="none" lIns="0" tIns="0" rIns="0" bIns="0" rtlCol="0">
            <a:spAutoFit/>
          </a:bodyPr>
          <a:lstStyle/>
          <a:p>
            <a:pPr>
              <a:lnSpc>
                <a:spcPts val="3220"/>
              </a:lnSpc>
            </a:pPr>
            <a:r>
              <a:rPr lang="en-CA" sz="2795" dirty="0" smtClean="0">
                <a:solidFill>
                  <a:srgbClr val="000000"/>
                </a:solidFill>
                <a:latin typeface="Calibri"/>
                <a:cs typeface="Calibri"/>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absorption disorder </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8" name="TextBox 8"/>
          <p:cNvSpPr txBox="1"/>
          <p:nvPr/>
        </p:nvSpPr>
        <p:spPr>
          <a:xfrm>
            <a:off x="469900" y="4914900"/>
            <a:ext cx="2890215" cy="410369"/>
          </a:xfrm>
          <a:prstGeom prst="rect">
            <a:avLst/>
          </a:prstGeom>
          <a:noFill/>
        </p:spPr>
        <p:txBody>
          <a:bodyPr vert="horz" wrap="none" lIns="0" tIns="0" rIns="0" bIns="0" rtlCol="0">
            <a:spAutoFit/>
          </a:bodyPr>
          <a:lstStyle/>
          <a:p>
            <a:pPr>
              <a:lnSpc>
                <a:spcPts val="3220"/>
              </a:lnSpc>
            </a:pPr>
            <a:r>
              <a:rPr lang="en-CA" sz="2795" dirty="0" smtClean="0">
                <a:solidFill>
                  <a:srgbClr val="000000"/>
                </a:solidFill>
                <a:latin typeface="Calibri"/>
                <a:cs typeface="Calibri"/>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storage disorder or</a:t>
            </a:r>
            <a:endParaRPr lang="en-CA" sz="2795" dirty="0">
              <a:solidFill>
                <a:srgbClr val="000000"/>
              </a:solidFill>
              <a:latin typeface="Times New Roman" pitchFamily="18" charset="0"/>
              <a:cs typeface="Times New Roman" pitchFamily="18" charset="0"/>
            </a:endParaRPr>
          </a:p>
        </p:txBody>
      </p:sp>
      <p:sp>
        <p:nvSpPr>
          <p:cNvPr id="9" name="TextBox 9"/>
          <p:cNvSpPr txBox="1"/>
          <p:nvPr/>
        </p:nvSpPr>
        <p:spPr>
          <a:xfrm>
            <a:off x="469900" y="5435600"/>
            <a:ext cx="3832459" cy="820738"/>
          </a:xfrm>
          <a:prstGeom prst="rect">
            <a:avLst/>
          </a:prstGeom>
          <a:noFill/>
        </p:spPr>
        <p:txBody>
          <a:bodyPr vert="horz" wrap="none" lIns="0" tIns="0" rIns="0" bIns="0" rtlCol="0">
            <a:spAutoFit/>
          </a:bodyPr>
          <a:lstStyle/>
          <a:p>
            <a:pPr>
              <a:lnSpc>
                <a:spcPts val="3220"/>
              </a:lnSpc>
            </a:pPr>
            <a:r>
              <a:rPr lang="en-CA" sz="2798" dirty="0" smtClean="0">
                <a:solidFill>
                  <a:srgbClr val="000000"/>
                </a:solidFill>
                <a:latin typeface="Calibri"/>
                <a:cs typeface="Calibri"/>
              </a:rPr>
              <a:t>-</a:t>
            </a:r>
            <a:r>
              <a:rPr lang="en-CA" sz="2798"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rapid loss from the body</a:t>
            </a:r>
            <a:endParaRPr lang="en-CA" sz="2798" dirty="0" smtClean="0">
              <a:solidFill>
                <a:srgbClr val="000000"/>
              </a:solidFill>
              <a:latin typeface="Times New Roman" pitchFamily="18" charset="0"/>
              <a:cs typeface="Times New Roman" pitchFamily="18" charset="0"/>
            </a:endParaRPr>
          </a:p>
          <a:p>
            <a:pPr>
              <a:lnSpc>
                <a:spcPts val="3220"/>
              </a:lnSpc>
            </a:pPr>
            <a:endParaRPr lang="en-CA" sz="2798" dirty="0">
              <a:solidFill>
                <a:srgbClr val="000000"/>
              </a:solidFill>
            </a:endParaRPr>
          </a:p>
        </p:txBody>
      </p:sp>
      <p:sp>
        <p:nvSpPr>
          <p:cNvPr id="11" name="TextBox 5"/>
          <p:cNvSpPr txBox="1"/>
          <p:nvPr/>
        </p:nvSpPr>
        <p:spPr>
          <a:xfrm>
            <a:off x="812800" y="2933700"/>
            <a:ext cx="65" cy="872034"/>
          </a:xfrm>
          <a:prstGeom prst="rect">
            <a:avLst/>
          </a:prstGeom>
          <a:noFill/>
        </p:spPr>
        <p:txBody>
          <a:bodyPr vert="horz" wrap="none" lIns="0" tIns="0" rIns="0" bIns="0" rtlCol="0">
            <a:spAutoFit/>
          </a:bodyPr>
          <a:lstStyle/>
          <a:p>
            <a:pPr>
              <a:lnSpc>
                <a:spcPts val="3400"/>
              </a:lnSpc>
            </a:pPr>
            <a:endParaRPr lang="x-none" sz="2805" b="1" dirty="0" smtClean="0">
              <a:solidFill>
                <a:srgbClr val="000000"/>
              </a:solidFill>
              <a:latin typeface="Palatino Linotype Bold"/>
              <a:cs typeface="Palatino Linotype Bold"/>
            </a:endParaRPr>
          </a:p>
          <a:p>
            <a:pPr>
              <a:lnSpc>
                <a:spcPts val="340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685800" y="457200"/>
            <a:ext cx="7759700" cy="1154162"/>
          </a:xfrm>
          <a:prstGeom prst="rect">
            <a:avLst/>
          </a:prstGeom>
          <a:noFill/>
        </p:spPr>
        <p:txBody>
          <a:bodyPr vert="horz" wrap="square" lIns="0" tIns="0" rIns="0" bIns="0" rtlCol="0">
            <a:spAutoFit/>
          </a:bodyPr>
          <a:lstStyle/>
          <a:p>
            <a:pPr marL="457200" indent="-457200">
              <a:lnSpc>
                <a:spcPts val="3000"/>
              </a:lnSpc>
              <a:buFont typeface="Wingdings" panose="05000000000000000000" pitchFamily="2" charset="2"/>
              <a:buChar char="Ø"/>
              <a:tabLst>
                <a:tab pos="368300" algn="l"/>
              </a:tabLst>
            </a:pPr>
            <a:r>
              <a:rPr lang="sr-Latn-RS" sz="2800" dirty="0" smtClean="0">
                <a:latin typeface="Times New Roman" pitchFamily="18" charset="0"/>
                <a:cs typeface="Times New Roman" pitchFamily="18" charset="0"/>
              </a:rPr>
              <a:t>D</a:t>
            </a:r>
            <a:r>
              <a:rPr lang="en-US" sz="2800" dirty="0" err="1" smtClean="0">
                <a:latin typeface="Times New Roman" pitchFamily="18" charset="0"/>
                <a:cs typeface="Times New Roman" pitchFamily="18" charset="0"/>
              </a:rPr>
              <a:t>isorder</a:t>
            </a:r>
            <a:r>
              <a:rPr lang="en-US" sz="2800" dirty="0" smtClean="0">
                <a:latin typeface="Times New Roman" pitchFamily="18" charset="0"/>
                <a:cs typeface="Times New Roman" pitchFamily="18" charset="0"/>
              </a:rPr>
              <a:t> in the absorption or storage of vitamin A as part of the disease</a:t>
            </a:r>
            <a:r>
              <a:rPr lang="sr-Latn-RS" sz="2800" dirty="0" smtClean="0"/>
              <a:t>.</a:t>
            </a:r>
            <a:endParaRPr lang="en-CA" sz="2505" b="1" dirty="0" smtClean="0">
              <a:solidFill>
                <a:srgbClr val="000000"/>
              </a:solidFill>
              <a:latin typeface="Palatino Linotype Bold"/>
              <a:cs typeface="Palatino Linotype Bold"/>
            </a:endParaRPr>
          </a:p>
          <a:p>
            <a:pPr>
              <a:lnSpc>
                <a:spcPts val="3000"/>
              </a:lnSpc>
            </a:pPr>
            <a:endParaRPr lang="en-CA" sz="2495" dirty="0">
              <a:solidFill>
                <a:srgbClr val="000000"/>
              </a:solidFill>
            </a:endParaRPr>
          </a:p>
        </p:txBody>
      </p:sp>
      <p:sp>
        <p:nvSpPr>
          <p:cNvPr id="3" name="TextBox 3"/>
          <p:cNvSpPr txBox="1"/>
          <p:nvPr/>
        </p:nvSpPr>
        <p:spPr>
          <a:xfrm>
            <a:off x="1079500" y="1638300"/>
            <a:ext cx="2667397" cy="795089"/>
          </a:xfrm>
          <a:prstGeom prst="rect">
            <a:avLst/>
          </a:prstGeom>
          <a:noFill/>
        </p:spPr>
        <p:txBody>
          <a:bodyPr vert="horz" wrap="none" lIns="0" tIns="0" rIns="0" bIns="0" rtlCol="0">
            <a:spAutoFit/>
          </a:bodyPr>
          <a:lstStyle/>
          <a:p>
            <a:pPr>
              <a:lnSpc>
                <a:spcPts val="2760"/>
              </a:lnSpc>
              <a:spcAft>
                <a:spcPts val="600"/>
              </a:spcAft>
              <a:buFontTx/>
              <a:buChar char="-"/>
            </a:pPr>
            <a:r>
              <a:rPr lang="sr-Latn-RS" sz="2800" dirty="0" smtClean="0">
                <a:latin typeface="Times New Roman" pitchFamily="18" charset="0"/>
                <a:cs typeface="Times New Roman" pitchFamily="18" charset="0"/>
              </a:rPr>
              <a:t> C</a:t>
            </a:r>
            <a:r>
              <a:rPr lang="en-US" sz="2800" dirty="0" err="1" smtClean="0">
                <a:latin typeface="Times New Roman" pitchFamily="18" charset="0"/>
                <a:cs typeface="Times New Roman" pitchFamily="18" charset="0"/>
              </a:rPr>
              <a:t>eliac</a:t>
            </a:r>
            <a:r>
              <a:rPr lang="en-US" sz="2800" dirty="0" smtClean="0">
                <a:latin typeface="Times New Roman" pitchFamily="18" charset="0"/>
                <a:cs typeface="Times New Roman" pitchFamily="18" charset="0"/>
              </a:rPr>
              <a:t> syndrome</a:t>
            </a:r>
            <a:endParaRPr lang="sr-Latn-RS" sz="2800" dirty="0" smtClean="0">
              <a:latin typeface="Times New Roman" pitchFamily="18" charset="0"/>
              <a:cs typeface="Times New Roman" pitchFamily="18" charset="0"/>
            </a:endParaRPr>
          </a:p>
          <a:p>
            <a:pPr>
              <a:lnSpc>
                <a:spcPts val="2760"/>
              </a:lnSpc>
              <a:spcAft>
                <a:spcPts val="600"/>
              </a:spcAft>
              <a:buFontTx/>
              <a:buChar char="-"/>
            </a:pPr>
            <a:r>
              <a:rPr lang="sr-Latn-RS" sz="2800" dirty="0" smtClean="0">
                <a:solidFill>
                  <a:srgbClr val="000000"/>
                </a:solidFill>
                <a:latin typeface="Times New Roman" pitchFamily="18" charset="0"/>
                <a:cs typeface="Times New Roman" pitchFamily="18" charset="0"/>
              </a:rPr>
              <a:t> </a:t>
            </a:r>
            <a:r>
              <a:rPr lang="en-US" sz="2800" dirty="0" smtClean="0">
                <a:solidFill>
                  <a:srgbClr val="000000"/>
                </a:solidFill>
                <a:latin typeface="Times New Roman" pitchFamily="18" charset="0"/>
                <a:cs typeface="Times New Roman" pitchFamily="18" charset="0"/>
              </a:rPr>
              <a:t>U</a:t>
            </a:r>
            <a:r>
              <a:rPr lang="sr-Latn-RS" sz="2800" dirty="0" smtClean="0">
                <a:solidFill>
                  <a:srgbClr val="000000"/>
                </a:solidFill>
                <a:latin typeface="Times New Roman" pitchFamily="18" charset="0"/>
                <a:cs typeface="Times New Roman" pitchFamily="18" charset="0"/>
              </a:rPr>
              <a:t>lcerative colitis</a:t>
            </a:r>
            <a:endParaRPr lang="en-CA" sz="2800" dirty="0" smtClean="0">
              <a:solidFill>
                <a:srgbClr val="000000"/>
              </a:solidFill>
              <a:latin typeface="Times New Roman" pitchFamily="18" charset="0"/>
              <a:cs typeface="Times New Roman" pitchFamily="18" charset="0"/>
            </a:endParaRPr>
          </a:p>
        </p:txBody>
      </p:sp>
      <p:sp>
        <p:nvSpPr>
          <p:cNvPr id="5" name="TextBox 5"/>
          <p:cNvSpPr txBox="1"/>
          <p:nvPr/>
        </p:nvSpPr>
        <p:spPr>
          <a:xfrm>
            <a:off x="1072133" y="2514600"/>
            <a:ext cx="6014467" cy="718145"/>
          </a:xfrm>
          <a:prstGeom prst="rect">
            <a:avLst/>
          </a:prstGeom>
          <a:noFill/>
        </p:spPr>
        <p:txBody>
          <a:bodyPr vert="horz" wrap="none" lIns="0" tIns="0" rIns="0" bIns="0" rtlCol="0">
            <a:spAutoFit/>
          </a:bodyPr>
          <a:lstStyle/>
          <a:p>
            <a:pPr>
              <a:lnSpc>
                <a:spcPts val="2760"/>
              </a:lnSpc>
            </a:pPr>
            <a:r>
              <a:rPr lang="sr-Latn-RS" sz="2400" dirty="0" smtClean="0">
                <a:solidFill>
                  <a:srgbClr val="000000"/>
                </a:solidFill>
                <a:latin typeface="Palatino Linotype"/>
                <a:cs typeface="Palatino Linotype"/>
              </a:rPr>
              <a:t>-</a:t>
            </a:r>
            <a:r>
              <a:rPr lang="en-US" sz="2400" dirty="0" smtClean="0"/>
              <a:t>  </a:t>
            </a:r>
            <a:r>
              <a:rPr lang="sr-Latn-RS" sz="2800" dirty="0" smtClean="0">
                <a:latin typeface="Times New Roman" pitchFamily="18" charset="0"/>
                <a:cs typeface="Times New Roman" pitchFamily="18" charset="0"/>
              </a:rPr>
              <a:t>P</a:t>
            </a:r>
            <a:r>
              <a:rPr lang="en-US" sz="2800" dirty="0" err="1" smtClean="0">
                <a:latin typeface="Times New Roman" pitchFamily="18" charset="0"/>
                <a:cs typeface="Times New Roman" pitchFamily="18" charset="0"/>
              </a:rPr>
              <a:t>ancreatic</a:t>
            </a:r>
            <a:r>
              <a:rPr lang="en-US" sz="2800" dirty="0" smtClean="0">
                <a:latin typeface="Times New Roman" pitchFamily="18" charset="0"/>
                <a:cs typeface="Times New Roman" pitchFamily="18" charset="0"/>
              </a:rPr>
              <a:t> operations, duodenal bypass</a:t>
            </a:r>
            <a:endParaRPr lang="en-CA" sz="2800" dirty="0" smtClean="0">
              <a:solidFill>
                <a:srgbClr val="000000"/>
              </a:solidFill>
              <a:latin typeface="Times New Roman" pitchFamily="18" charset="0"/>
              <a:cs typeface="Times New Roman" pitchFamily="18" charset="0"/>
            </a:endParaRPr>
          </a:p>
          <a:p>
            <a:pPr>
              <a:lnSpc>
                <a:spcPts val="2760"/>
              </a:lnSpc>
            </a:pPr>
            <a:r>
              <a:rPr lang="sr-Latn-RS" sz="2400" dirty="0" smtClean="0">
                <a:solidFill>
                  <a:srgbClr val="000000"/>
                </a:solidFill>
              </a:rPr>
              <a:t>  </a:t>
            </a:r>
            <a:endParaRPr lang="en-CA" sz="2400" dirty="0">
              <a:solidFill>
                <a:srgbClr val="000000"/>
              </a:solidFill>
            </a:endParaRPr>
          </a:p>
        </p:txBody>
      </p:sp>
      <p:sp>
        <p:nvSpPr>
          <p:cNvPr id="6" name="TextBox 6"/>
          <p:cNvSpPr txBox="1"/>
          <p:nvPr/>
        </p:nvSpPr>
        <p:spPr>
          <a:xfrm>
            <a:off x="1066800" y="2971800"/>
            <a:ext cx="3813544"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sr-Latn-RS" sz="2800" dirty="0" smtClean="0">
                <a:latin typeface="Times New Roman" pitchFamily="18" charset="0"/>
                <a:cs typeface="Times New Roman" pitchFamily="18" charset="0"/>
              </a:rPr>
              <a:t>O</a:t>
            </a:r>
            <a:r>
              <a:rPr lang="en-US" sz="2800" dirty="0" err="1" smtClean="0">
                <a:latin typeface="Times New Roman" pitchFamily="18" charset="0"/>
                <a:cs typeface="Times New Roman" pitchFamily="18" charset="0"/>
              </a:rPr>
              <a:t>bstruction</a:t>
            </a:r>
            <a:r>
              <a:rPr lang="en-US" sz="2800" dirty="0" smtClean="0">
                <a:latin typeface="Times New Roman" pitchFamily="18" charset="0"/>
                <a:cs typeface="Times New Roman" pitchFamily="18" charset="0"/>
              </a:rPr>
              <a:t> of bile ducts</a:t>
            </a:r>
            <a:endParaRPr lang="en-CA" sz="28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7" name="TextBox 7"/>
          <p:cNvSpPr txBox="1"/>
          <p:nvPr/>
        </p:nvSpPr>
        <p:spPr>
          <a:xfrm>
            <a:off x="1079500" y="3390900"/>
            <a:ext cx="2351606"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t> </a:t>
            </a:r>
            <a:r>
              <a:rPr lang="sr-Latn-RS" sz="2800" dirty="0" smtClean="0">
                <a:latin typeface="Times New Roman" pitchFamily="18" charset="0"/>
                <a:cs typeface="Times New Roman" pitchFamily="18" charset="0"/>
              </a:rPr>
              <a:t>L</a:t>
            </a:r>
            <a:r>
              <a:rPr lang="en-US" sz="2800" dirty="0" err="1" smtClean="0">
                <a:latin typeface="Times New Roman" pitchFamily="18" charset="0"/>
                <a:cs typeface="Times New Roman" pitchFamily="18" charset="0"/>
              </a:rPr>
              <a:t>iver</a:t>
            </a:r>
            <a:r>
              <a:rPr lang="en-US" sz="2800" dirty="0" smtClean="0">
                <a:latin typeface="Times New Roman" pitchFamily="18" charset="0"/>
                <a:cs typeface="Times New Roman" pitchFamily="18" charset="0"/>
              </a:rPr>
              <a:t> cirrhosis</a:t>
            </a:r>
            <a:endParaRPr lang="en-CA" sz="28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8" name="TextBox 8"/>
          <p:cNvSpPr txBox="1"/>
          <p:nvPr/>
        </p:nvSpPr>
        <p:spPr>
          <a:xfrm>
            <a:off x="1079500" y="3835400"/>
            <a:ext cx="5021246"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Times New Roman"/>
                <a:cs typeface="Times New Roman"/>
              </a:rPr>
              <a:t>-</a:t>
            </a:r>
            <a:r>
              <a:rPr lang="en-CA" sz="2402" dirty="0" smtClean="0">
                <a:solidFill>
                  <a:srgbClr val="000000"/>
                </a:solidFill>
                <a:latin typeface="Palatino Linotype"/>
                <a:cs typeface="Palatino Linotype"/>
              </a:rPr>
              <a:t> </a:t>
            </a:r>
            <a:r>
              <a:rPr lang="en-US" sz="2400" dirty="0" smtClean="0"/>
              <a:t> </a:t>
            </a:r>
            <a:r>
              <a:rPr lang="sr-Latn-RS" sz="2800" dirty="0" smtClean="0">
                <a:latin typeface="Times New Roman" pitchFamily="18" charset="0"/>
                <a:cs typeface="Times New Roman" pitchFamily="18" charset="0"/>
              </a:rPr>
              <a:t>P</a:t>
            </a:r>
            <a:r>
              <a:rPr lang="en-US" sz="2800" dirty="0" err="1" smtClean="0">
                <a:latin typeface="Times New Roman" pitchFamily="18" charset="0"/>
                <a:cs typeface="Times New Roman" pitchFamily="18" charset="0"/>
              </a:rPr>
              <a:t>rotein</a:t>
            </a:r>
            <a:r>
              <a:rPr lang="en-US" sz="2800" dirty="0" smtClean="0">
                <a:latin typeface="Times New Roman" pitchFamily="18" charset="0"/>
                <a:cs typeface="Times New Roman" pitchFamily="18" charset="0"/>
              </a:rPr>
              <a:t> malnutrition (</a:t>
            </a:r>
            <a:r>
              <a:rPr lang="en-US" sz="2800" dirty="0" err="1" smtClean="0">
                <a:latin typeface="Times New Roman" pitchFamily="18" charset="0"/>
                <a:cs typeface="Times New Roman" pitchFamily="18" charset="0"/>
              </a:rPr>
              <a:t>marasmus</a:t>
            </a:r>
            <a:r>
              <a:rPr lang="en-US" sz="2800" dirty="0" smtClean="0">
                <a:latin typeface="Times New Roman" pitchFamily="18" charset="0"/>
                <a:cs typeface="Times New Roman" pitchFamily="18" charset="0"/>
              </a:rPr>
              <a:t>)</a:t>
            </a:r>
            <a:endParaRPr lang="en-CA" sz="2800" dirty="0" smtClean="0">
              <a:solidFill>
                <a:srgbClr val="000000"/>
              </a:solidFill>
              <a:latin typeface="Times New Roman" pitchFamily="18" charset="0"/>
              <a:cs typeface="Times New Roman" pitchFamily="18" charset="0"/>
            </a:endParaRPr>
          </a:p>
          <a:p>
            <a:pPr>
              <a:lnSpc>
                <a:spcPts val="2760"/>
              </a:lnSpc>
            </a:pPr>
            <a:endParaRPr lang="en-CA" sz="2402" dirty="0">
              <a:solidFill>
                <a:srgbClr val="000000"/>
              </a:solidFill>
            </a:endParaRPr>
          </a:p>
        </p:txBody>
      </p:sp>
      <p:sp>
        <p:nvSpPr>
          <p:cNvPr id="9" name="TextBox 9"/>
          <p:cNvSpPr txBox="1"/>
          <p:nvPr/>
        </p:nvSpPr>
        <p:spPr>
          <a:xfrm>
            <a:off x="609600" y="4800600"/>
            <a:ext cx="7467600" cy="1077218"/>
          </a:xfrm>
          <a:prstGeom prst="rect">
            <a:avLst/>
          </a:prstGeom>
          <a:noFill/>
        </p:spPr>
        <p:txBody>
          <a:bodyPr vert="horz" wrap="square" lIns="0" tIns="0" rIns="0" bIns="0" rtlCol="0">
            <a:spAutoFit/>
          </a:bodyPr>
          <a:lstStyle/>
          <a:p>
            <a:pPr marL="457200" indent="-457200">
              <a:lnSpc>
                <a:spcPts val="2800"/>
              </a:lnSpc>
              <a:buFont typeface="Wingdings" panose="05000000000000000000" pitchFamily="2" charset="2"/>
              <a:buChar char="Ø"/>
              <a:tabLst>
                <a:tab pos="368300" algn="l"/>
              </a:tabLst>
            </a:pPr>
            <a:r>
              <a:rPr lang="en-US" sz="2800" dirty="0" smtClean="0">
                <a:latin typeface="Times New Roman" pitchFamily="18" charset="0"/>
                <a:cs typeface="Times New Roman" pitchFamily="18" charset="0"/>
              </a:rPr>
              <a:t>Increased loss of vitamin A from the body occurs during infections (pneumonia, rheumatic fever) </a:t>
            </a:r>
            <a:endParaRPr lang="en-CA" sz="2400"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12" name="TextBox 10"/>
          <p:cNvSpPr txBox="1"/>
          <p:nvPr/>
        </p:nvSpPr>
        <p:spPr>
          <a:xfrm>
            <a:off x="1371600" y="5334000"/>
            <a:ext cx="65" cy="718145"/>
          </a:xfrm>
          <a:prstGeom prst="rect">
            <a:avLst/>
          </a:prstGeom>
          <a:noFill/>
        </p:spPr>
        <p:txBody>
          <a:bodyPr vert="horz" wrap="none" lIns="0" tIns="0" rIns="0" bIns="0" rtlCol="0">
            <a:spAutoFit/>
          </a:bodyPr>
          <a:lstStyle/>
          <a:p>
            <a:pPr>
              <a:lnSpc>
                <a:spcPts val="2760"/>
              </a:lnSpc>
            </a:pPr>
            <a:endParaRPr lang="en-CA" sz="2402" dirty="0" smtClean="0">
              <a:solidFill>
                <a:srgbClr val="000000"/>
              </a:solidFill>
              <a:latin typeface="Palatino Linotype"/>
              <a:cs typeface="Palatino Linotype"/>
            </a:endParaRPr>
          </a:p>
          <a:p>
            <a:pPr>
              <a:lnSpc>
                <a:spcPts val="2760"/>
              </a:lnSpc>
            </a:pPr>
            <a:endParaRPr lang="en-CA" sz="2402" dirty="0">
              <a:solidFill>
                <a:srgbClr val="000000"/>
              </a:solidFill>
            </a:endParaRPr>
          </a:p>
        </p:txBody>
      </p:sp>
      <p:sp>
        <p:nvSpPr>
          <p:cNvPr id="13" name="TextBox 10"/>
          <p:cNvSpPr txBox="1"/>
          <p:nvPr/>
        </p:nvSpPr>
        <p:spPr>
          <a:xfrm>
            <a:off x="1524000" y="5486400"/>
            <a:ext cx="65" cy="718145"/>
          </a:xfrm>
          <a:prstGeom prst="rect">
            <a:avLst/>
          </a:prstGeom>
          <a:noFill/>
        </p:spPr>
        <p:txBody>
          <a:bodyPr vert="horz" wrap="none" lIns="0" tIns="0" rIns="0" bIns="0" rtlCol="0">
            <a:spAutoFit/>
          </a:bodyPr>
          <a:lstStyle/>
          <a:p>
            <a:pPr>
              <a:lnSpc>
                <a:spcPts val="2760"/>
              </a:lnSpc>
            </a:pPr>
            <a:endParaRPr lang="en-CA" sz="2402" dirty="0" smtClean="0">
              <a:solidFill>
                <a:srgbClr val="000000"/>
              </a:solidFill>
              <a:latin typeface="Palatino Linotype"/>
              <a:cs typeface="Palatino Linotype"/>
            </a:endParaRPr>
          </a:p>
          <a:p>
            <a:pPr>
              <a:lnSpc>
                <a:spcPts val="2760"/>
              </a:lnSpc>
            </a:pPr>
            <a:endParaRPr lang="en-CA" sz="2402" dirty="0">
              <a:solidFill>
                <a:srgbClr val="00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990600" y="635000"/>
            <a:ext cx="6420091" cy="1179810"/>
          </a:xfrm>
          <a:prstGeom prst="rect">
            <a:avLst/>
          </a:prstGeom>
          <a:noFill/>
        </p:spPr>
        <p:txBody>
          <a:bodyPr vert="horz" wrap="none" lIns="0" tIns="0" rIns="0" bIns="0" rtlCol="0">
            <a:spAutoFit/>
          </a:bodyPr>
          <a:lstStyle/>
          <a:p>
            <a:pPr>
              <a:lnSpc>
                <a:spcPts val="4600"/>
              </a:lnSpc>
            </a:pPr>
            <a:r>
              <a:rPr lang="sr-Latn-RS" sz="4008" b="1" dirty="0" smtClean="0">
                <a:solidFill>
                  <a:srgbClr val="C0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Vitamin A deficiency</a:t>
            </a:r>
            <a:endParaRPr lang="en-CA" sz="4008" b="1" dirty="0" smtClean="0">
              <a:solidFill>
                <a:schemeClr val="accent6">
                  <a:lumMod val="75000"/>
                </a:schemeClr>
              </a:solidFill>
              <a:latin typeface="Times New Roman" pitchFamily="18" charset="0"/>
              <a:cs typeface="Times New Roman" pitchFamily="18" charset="0"/>
            </a:endParaRPr>
          </a:p>
          <a:p>
            <a:pPr>
              <a:lnSpc>
                <a:spcPts val="4600"/>
              </a:lnSpc>
            </a:pPr>
            <a:endParaRPr lang="en-CA" sz="3998" dirty="0">
              <a:solidFill>
                <a:srgbClr val="DE0000"/>
              </a:solidFill>
            </a:endParaRPr>
          </a:p>
        </p:txBody>
      </p:sp>
      <p:sp>
        <p:nvSpPr>
          <p:cNvPr id="3" name="TextBox 3"/>
          <p:cNvSpPr txBox="1"/>
          <p:nvPr/>
        </p:nvSpPr>
        <p:spPr>
          <a:xfrm>
            <a:off x="582612" y="2197100"/>
            <a:ext cx="8597900" cy="2585323"/>
          </a:xfrm>
          <a:prstGeom prst="rect">
            <a:avLst/>
          </a:prstGeom>
          <a:noFill/>
        </p:spPr>
        <p:txBody>
          <a:bodyPr vert="horz" wrap="square" lIns="0" tIns="0" rIns="0" bIns="0" rtlCol="0">
            <a:spAutoFit/>
          </a:bodyPr>
          <a:lstStyle/>
          <a:p>
            <a:r>
              <a:rPr lang="en-CA" sz="2800" dirty="0" smtClean="0">
                <a:solidFill>
                  <a:srgbClr val="000000"/>
                </a:solidFill>
                <a:latin typeface="Arial"/>
                <a:cs typeface="Arial"/>
              </a:rPr>
              <a:t>•</a:t>
            </a:r>
            <a:r>
              <a:rPr lang="en-CA" sz="2800" dirty="0" smtClean="0">
                <a:solidFill>
                  <a:srgbClr val="000000"/>
                </a:solidFill>
                <a:latin typeface="Palatino Linotype"/>
                <a:cs typeface="Palatino Linotype"/>
              </a:rPr>
              <a:t> </a:t>
            </a:r>
            <a:r>
              <a:rPr lang="en-US" sz="2800" dirty="0" smtClean="0"/>
              <a:t> </a:t>
            </a:r>
            <a:r>
              <a:rPr lang="en-US" sz="2800" dirty="0" smtClean="0">
                <a:latin typeface="Times New Roman" pitchFamily="18" charset="0"/>
                <a:cs typeface="Times New Roman" pitchFamily="18" charset="0"/>
              </a:rPr>
              <a:t>In the development of vitamin A deficiency, vitamin A depots in the liver are first emptied, its level in plasma decreases, retinal function is disrupted, and finally, structural disorders of epithelial cells occur.</a:t>
            </a:r>
          </a:p>
          <a:p>
            <a:r>
              <a:rPr lang="en-US" sz="2800" dirty="0" smtClean="0"/>
              <a:t/>
            </a:r>
            <a:br>
              <a:rPr lang="en-US" sz="2800" dirty="0" smtClean="0"/>
            </a:br>
            <a:r>
              <a:rPr lang="en-CA" sz="2800" dirty="0" smtClean="0">
                <a:solidFill>
                  <a:srgbClr val="000000"/>
                </a:solidFill>
                <a:latin typeface="Palatino Linotype"/>
                <a:cs typeface="Palatino Linotype"/>
              </a:rPr>
              <a:t> </a:t>
            </a:r>
            <a:endParaRPr lang="en-CA" sz="2800" dirty="0">
              <a:solidFill>
                <a:srgbClr val="0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5000">
              <a:schemeClr val="accent5">
                <a:lumMod val="75000"/>
              </a:schemeClr>
            </a:gs>
            <a:gs pos="86000">
              <a:schemeClr val="accent1">
                <a:tint val="44500"/>
                <a:satMod val="160000"/>
              </a:schemeClr>
            </a:gs>
            <a:gs pos="95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7" name="TextBox 2"/>
          <p:cNvSpPr txBox="1"/>
          <p:nvPr/>
        </p:nvSpPr>
        <p:spPr>
          <a:xfrm>
            <a:off x="2057400" y="228600"/>
            <a:ext cx="4927375"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cs typeface="Times New Roman" pitchFamily="18" charset="0"/>
              </a:rPr>
              <a:t>   </a:t>
            </a:r>
            <a:r>
              <a:rPr lang="en-US" sz="4000" b="1" dirty="0" smtClean="0">
                <a:solidFill>
                  <a:schemeClr val="accent6">
                    <a:lumMod val="75000"/>
                  </a:schemeClr>
                </a:solidFill>
                <a:latin typeface="Times New Roman" pitchFamily="18" charset="0"/>
                <a:cs typeface="Times New Roman" pitchFamily="18" charset="0"/>
              </a:rPr>
              <a:t>Vitamin A deficiency</a:t>
            </a:r>
            <a:endParaRPr lang="en-CA" sz="4000" b="1" dirty="0" smtClean="0">
              <a:solidFill>
                <a:srgbClr val="C00000"/>
              </a:solidFill>
              <a:latin typeface="Palatino Linotype Bold"/>
              <a:cs typeface="Palatino Linotype Bold"/>
            </a:endParaRPr>
          </a:p>
          <a:p>
            <a:pPr>
              <a:lnSpc>
                <a:spcPts val="5060"/>
              </a:lnSpc>
            </a:pPr>
            <a:endParaRPr lang="en-CA" sz="4000" dirty="0">
              <a:solidFill>
                <a:srgbClr val="C00000"/>
              </a:solidFill>
            </a:endParaRPr>
          </a:p>
        </p:txBody>
      </p:sp>
      <p:sp>
        <p:nvSpPr>
          <p:cNvPr id="3" name="TextBox 3"/>
          <p:cNvSpPr txBox="1"/>
          <p:nvPr/>
        </p:nvSpPr>
        <p:spPr>
          <a:xfrm>
            <a:off x="501638" y="990600"/>
            <a:ext cx="8185162" cy="2092881"/>
          </a:xfrm>
          <a:prstGeom prst="rect">
            <a:avLst/>
          </a:prstGeom>
          <a:noFill/>
        </p:spPr>
        <p:txBody>
          <a:bodyPr vert="horz" wrap="square" lIns="0" tIns="0" rIns="0" bIns="0" rtlCol="0">
            <a:spAutoFit/>
          </a:bodyPr>
          <a:lstStyle/>
          <a:p>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A</a:t>
            </a:r>
            <a:r>
              <a:rPr lang="en-US" sz="2400" dirty="0" smtClean="0">
                <a:latin typeface="Times New Roman" pitchFamily="18" charset="0"/>
                <a:cs typeface="Times New Roman" pitchFamily="18" charset="0"/>
              </a:rPr>
              <a:t>n early sign is </a:t>
            </a:r>
            <a:r>
              <a:rPr lang="en-US" sz="2400" dirty="0">
                <a:latin typeface="Times New Roman" pitchFamily="18" charset="0"/>
                <a:cs typeface="Times New Roman" pitchFamily="18" charset="0"/>
              </a:rPr>
              <a:t>dim-light </a:t>
            </a:r>
            <a:r>
              <a:rPr lang="en-US" sz="2400" dirty="0" smtClean="0">
                <a:latin typeface="Times New Roman" pitchFamily="18" charset="0"/>
                <a:cs typeface="Times New Roman" pitchFamily="18" charset="0"/>
              </a:rPr>
              <a:t>vision disorder - </a:t>
            </a:r>
            <a:r>
              <a:rPr lang="en-US" sz="2400" b="1" dirty="0" smtClean="0">
                <a:solidFill>
                  <a:schemeClr val="accent6">
                    <a:lumMod val="75000"/>
                  </a:schemeClr>
                </a:solidFill>
                <a:latin typeface="Times New Roman" pitchFamily="18" charset="0"/>
                <a:cs typeface="Times New Roman" pitchFamily="18" charset="0"/>
              </a:rPr>
              <a:t>"</a:t>
            </a:r>
            <a:r>
              <a:rPr lang="en-US" sz="2400" b="1" i="1" u="sng" dirty="0">
                <a:solidFill>
                  <a:schemeClr val="accent6">
                    <a:lumMod val="75000"/>
                  </a:schemeClr>
                </a:solidFill>
                <a:latin typeface="Times New Roman" pitchFamily="18" charset="0"/>
                <a:cs typeface="Times New Roman" pitchFamily="18" charset="0"/>
              </a:rPr>
              <a:t>night </a:t>
            </a:r>
            <a:r>
              <a:rPr lang="en-US" sz="2400" b="1" i="1" u="sng" dirty="0" smtClean="0">
                <a:solidFill>
                  <a:schemeClr val="accent6">
                    <a:lumMod val="75000"/>
                  </a:schemeClr>
                </a:solidFill>
                <a:latin typeface="Times New Roman" pitchFamily="18" charset="0"/>
                <a:cs typeface="Times New Roman" pitchFamily="18" charset="0"/>
              </a:rPr>
              <a:t>blindness</a:t>
            </a:r>
            <a:r>
              <a:rPr lang="en-US" sz="2400" b="1" dirty="0" smtClean="0">
                <a:solidFill>
                  <a:schemeClr val="accent6">
                    <a:lumMod val="75000"/>
                  </a:schemeClr>
                </a:solidFill>
                <a:latin typeface="Times New Roman" pitchFamily="18" charset="0"/>
                <a:cs typeface="Times New Roman" pitchFamily="18" charset="0"/>
              </a:rPr>
              <a:t>“</a:t>
            </a:r>
          </a:p>
          <a:p>
            <a:pPr>
              <a:lnSpc>
                <a:spcPct val="150000"/>
              </a:lnSpc>
            </a:pPr>
            <a:endParaRPr lang="en-US" sz="800" b="1" dirty="0" smtClean="0">
              <a:solidFill>
                <a:schemeClr val="accent6">
                  <a:lumMod val="75000"/>
                </a:schemeClr>
              </a:solidFill>
              <a:latin typeface="Times New Roman" pitchFamily="18" charset="0"/>
              <a:cs typeface="Times New Roman" pitchFamily="18" charset="0"/>
            </a:endParaRPr>
          </a:p>
          <a:p>
            <a:pPr lvl="0" algn="just"/>
            <a:r>
              <a:rPr lang="en-US" sz="2000" dirty="0" smtClean="0">
                <a:solidFill>
                  <a:prstClr val="black"/>
                </a:solidFill>
                <a:latin typeface="Times New Roman" panose="02020603050405020304" pitchFamily="18" charset="0"/>
                <a:cs typeface="Times New Roman" panose="02020603050405020304" pitchFamily="18" charset="0"/>
              </a:rPr>
              <a:t>Rhodopsin</a:t>
            </a:r>
            <a:r>
              <a:rPr lang="en-US" sz="2000" dirty="0">
                <a:solidFill>
                  <a:prstClr val="black"/>
                </a:solidFill>
                <a:latin typeface="Times New Roman" panose="02020603050405020304" pitchFamily="18" charset="0"/>
                <a:cs typeface="Times New Roman" panose="02020603050405020304" pitchFamily="18" charset="0"/>
              </a:rPr>
              <a:t>, the visual pigment critical to dim-light vision, is formed in rod </a:t>
            </a:r>
            <a:r>
              <a:rPr lang="en-US" sz="2000" dirty="0" smtClean="0">
                <a:solidFill>
                  <a:prstClr val="black"/>
                </a:solidFill>
                <a:latin typeface="Times New Roman" panose="02020603050405020304" pitchFamily="18" charset="0"/>
                <a:cs typeface="Times New Roman" panose="02020603050405020304" pitchFamily="18" charset="0"/>
              </a:rPr>
              <a:t>cells. The </a:t>
            </a:r>
            <a:r>
              <a:rPr lang="en-US" sz="2000" dirty="0">
                <a:solidFill>
                  <a:prstClr val="black"/>
                </a:solidFill>
                <a:latin typeface="Times New Roman" panose="02020603050405020304" pitchFamily="18" charset="0"/>
                <a:cs typeface="Times New Roman" panose="02020603050405020304" pitchFamily="18" charset="0"/>
              </a:rPr>
              <a:t>speed at which rhodopsin is regenerated is related to the availability of retinol. </a:t>
            </a:r>
            <a:r>
              <a:rPr lang="en-US" sz="2000" dirty="0" smtClean="0">
                <a:solidFill>
                  <a:prstClr val="black"/>
                </a:solidFill>
                <a:latin typeface="Times New Roman" panose="02020603050405020304" pitchFamily="18" charset="0"/>
                <a:cs typeface="Times New Roman" panose="02020603050405020304" pitchFamily="18" charset="0"/>
              </a:rPr>
              <a:t>Night </a:t>
            </a:r>
            <a:r>
              <a:rPr lang="en-US" sz="2000" dirty="0">
                <a:solidFill>
                  <a:prstClr val="black"/>
                </a:solidFill>
                <a:latin typeface="Times New Roman" panose="02020603050405020304" pitchFamily="18" charset="0"/>
                <a:cs typeface="Times New Roman" panose="02020603050405020304" pitchFamily="18" charset="0"/>
              </a:rPr>
              <a:t>blindness is usually an indicator of inadequate available </a:t>
            </a:r>
            <a:r>
              <a:rPr lang="en-US" sz="2000" dirty="0" smtClean="0">
                <a:solidFill>
                  <a:prstClr val="black"/>
                </a:solidFill>
                <a:latin typeface="Times New Roman" panose="02020603050405020304" pitchFamily="18" charset="0"/>
                <a:cs typeface="Times New Roman" panose="02020603050405020304" pitchFamily="18" charset="0"/>
              </a:rPr>
              <a:t>retinol, but </a:t>
            </a:r>
            <a:r>
              <a:rPr lang="en-US" sz="2000" dirty="0">
                <a:solidFill>
                  <a:prstClr val="black"/>
                </a:solidFill>
                <a:latin typeface="Times New Roman" panose="02020603050405020304" pitchFamily="18" charset="0"/>
                <a:cs typeface="Times New Roman" panose="02020603050405020304" pitchFamily="18" charset="0"/>
              </a:rPr>
              <a:t>it can also be due to a deficit </a:t>
            </a:r>
            <a:r>
              <a:rPr lang="en-US" sz="2000" dirty="0" smtClean="0">
                <a:solidFill>
                  <a:prstClr val="black"/>
                </a:solidFill>
                <a:latin typeface="Times New Roman" panose="02020603050405020304" pitchFamily="18" charset="0"/>
                <a:cs typeface="Times New Roman" panose="02020603050405020304" pitchFamily="18" charset="0"/>
              </a:rPr>
              <a:t>nutrients </a:t>
            </a:r>
            <a:r>
              <a:rPr lang="en-US" sz="2000" dirty="0">
                <a:solidFill>
                  <a:prstClr val="black"/>
                </a:solidFill>
                <a:latin typeface="Times New Roman" panose="02020603050405020304" pitchFamily="18" charset="0"/>
                <a:cs typeface="Times New Roman" panose="02020603050405020304" pitchFamily="18" charset="0"/>
              </a:rPr>
              <a:t>that are critical to the </a:t>
            </a:r>
            <a:r>
              <a:rPr lang="en-US" sz="2000" dirty="0" smtClean="0">
                <a:solidFill>
                  <a:prstClr val="black"/>
                </a:solidFill>
                <a:latin typeface="Times New Roman" panose="02020603050405020304" pitchFamily="18" charset="0"/>
                <a:cs typeface="Times New Roman" panose="02020603050405020304" pitchFamily="18" charset="0"/>
              </a:rPr>
              <a:t>regeneration </a:t>
            </a:r>
            <a:r>
              <a:rPr lang="en-US" sz="2000" dirty="0">
                <a:solidFill>
                  <a:prstClr val="black"/>
                </a:solidFill>
                <a:latin typeface="Times New Roman" panose="02020603050405020304" pitchFamily="18" charset="0"/>
                <a:cs typeface="Times New Roman" panose="02020603050405020304" pitchFamily="18" charset="0"/>
              </a:rPr>
              <a:t>of rhodopsin, such as </a:t>
            </a:r>
            <a:r>
              <a:rPr lang="en-US" sz="2000" dirty="0" smtClean="0">
                <a:solidFill>
                  <a:prstClr val="black"/>
                </a:solidFill>
                <a:latin typeface="Times New Roman" panose="02020603050405020304" pitchFamily="18" charset="0"/>
                <a:cs typeface="Times New Roman" panose="02020603050405020304" pitchFamily="18" charset="0"/>
              </a:rPr>
              <a:t>zinc and protein.</a:t>
            </a:r>
            <a:endParaRPr lang="en-US" sz="2000" b="1" dirty="0" smtClean="0">
              <a:solidFill>
                <a:schemeClr val="accent6">
                  <a:lumMod val="75000"/>
                </a:schemeClr>
              </a:solidFill>
              <a:latin typeface="Times New Roman" pitchFamily="18" charset="0"/>
              <a:cs typeface="Times New Roman" pitchFamily="18" charset="0"/>
            </a:endParaRPr>
          </a:p>
        </p:txBody>
      </p:sp>
      <p:sp>
        <p:nvSpPr>
          <p:cNvPr id="5" name="TextBox 5"/>
          <p:cNvSpPr txBox="1"/>
          <p:nvPr/>
        </p:nvSpPr>
        <p:spPr>
          <a:xfrm>
            <a:off x="533400" y="3751262"/>
            <a:ext cx="4378183"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US" sz="2400" dirty="0" smtClean="0"/>
              <a:t> </a:t>
            </a:r>
            <a:r>
              <a:rPr lang="en-US" sz="2400" dirty="0" err="1" smtClean="0">
                <a:latin typeface="Times New Roman" pitchFamily="18" charset="0"/>
                <a:cs typeface="Times New Roman" pitchFamily="18" charset="0"/>
              </a:rPr>
              <a:t>xerophthalmia</a:t>
            </a:r>
            <a:r>
              <a:rPr lang="en-US" sz="2400" dirty="0" smtClean="0">
                <a:latin typeface="Times New Roman" pitchFamily="18" charset="0"/>
                <a:cs typeface="Times New Roman" pitchFamily="18" charset="0"/>
              </a:rPr>
              <a:t> and </a:t>
            </a:r>
            <a:r>
              <a:rPr lang="en-US" sz="2400" dirty="0" err="1" smtClean="0">
                <a:latin typeface="Times New Roman" pitchFamily="18" charset="0"/>
                <a:cs typeface="Times New Roman" pitchFamily="18" charset="0"/>
              </a:rPr>
              <a:t>keratomalacia</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6" name="TextBox 6"/>
          <p:cNvSpPr txBox="1"/>
          <p:nvPr/>
        </p:nvSpPr>
        <p:spPr>
          <a:xfrm>
            <a:off x="533400" y="4319781"/>
            <a:ext cx="4695196"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destruction of the cornea, </a:t>
            </a:r>
            <a:r>
              <a:rPr lang="en-US" sz="2400" b="1" dirty="0" smtClean="0">
                <a:solidFill>
                  <a:schemeClr val="accent6">
                    <a:lumMod val="75000"/>
                  </a:schemeClr>
                </a:solidFill>
                <a:latin typeface="Times New Roman" pitchFamily="18" charset="0"/>
                <a:cs typeface="Times New Roman" pitchFamily="18" charset="0"/>
              </a:rPr>
              <a:t>blindness</a:t>
            </a:r>
            <a:r>
              <a:rPr lang="en-US" sz="2400" dirty="0" smtClean="0">
                <a:latin typeface="Times New Roman" pitchFamily="18" charset="0"/>
                <a:cs typeface="Times New Roman" pitchFamily="18" charset="0"/>
              </a:rPr>
              <a:t> </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8" name="TextBox 6"/>
          <p:cNvSpPr txBox="1"/>
          <p:nvPr/>
        </p:nvSpPr>
        <p:spPr>
          <a:xfrm>
            <a:off x="533400" y="4876800"/>
            <a:ext cx="8359080"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US" sz="2400" dirty="0" smtClean="0"/>
              <a:t> </a:t>
            </a:r>
            <a:r>
              <a:rPr lang="en-US" sz="2400" dirty="0" smtClean="0">
                <a:latin typeface="Times New Roman" pitchFamily="18" charset="0"/>
                <a:cs typeface="Times New Roman" pitchFamily="18" charset="0"/>
              </a:rPr>
              <a:t>desquamation of mucosal epithelium followed by infection</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9" name="TextBox 6"/>
          <p:cNvSpPr txBox="1"/>
          <p:nvPr/>
        </p:nvSpPr>
        <p:spPr>
          <a:xfrm>
            <a:off x="533400" y="5486400"/>
            <a:ext cx="8359080"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US" sz="2400" dirty="0" smtClean="0"/>
              <a:t> </a:t>
            </a:r>
            <a:r>
              <a:rPr lang="en-US" sz="2400" dirty="0" smtClean="0">
                <a:latin typeface="Times New Roman" pitchFamily="18" charset="0"/>
                <a:cs typeface="Times New Roman" pitchFamily="18" charset="0"/>
              </a:rPr>
              <a:t>sterility, </a:t>
            </a:r>
            <a:r>
              <a:rPr lang="en-US" sz="2400" dirty="0" err="1" smtClean="0">
                <a:latin typeface="Times New Roman" pitchFamily="18" charset="0"/>
                <a:cs typeface="Times New Roman" pitchFamily="18" charset="0"/>
              </a:rPr>
              <a:t>teratogenesis</a:t>
            </a:r>
            <a:r>
              <a:rPr lang="en-US" sz="2400" dirty="0" smtClean="0">
                <a:latin typeface="Times New Roman" pitchFamily="18" charset="0"/>
                <a:cs typeface="Times New Roman" pitchFamily="18" charset="0"/>
              </a:rPr>
              <a:t>, cancers</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10" name="TextBox 6"/>
          <p:cNvSpPr txBox="1"/>
          <p:nvPr/>
        </p:nvSpPr>
        <p:spPr>
          <a:xfrm>
            <a:off x="533400" y="6019800"/>
            <a:ext cx="8359080" cy="387157"/>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disorder of bone-joint system development in children</a:t>
            </a:r>
            <a:endParaRPr lang="en-CA" sz="2400" b="1" dirty="0" smtClean="0">
              <a:solidFill>
                <a:srgbClr val="000000"/>
              </a:solidFill>
              <a:latin typeface="Times New Roman" pitchFamily="18" charset="0"/>
              <a:cs typeface="Times New Roman" pitchFamily="18" charset="0"/>
            </a:endParaRPr>
          </a:p>
        </p:txBody>
      </p:sp>
      <p:sp>
        <p:nvSpPr>
          <p:cNvPr id="11" name="TextBox 5"/>
          <p:cNvSpPr txBox="1"/>
          <p:nvPr/>
        </p:nvSpPr>
        <p:spPr>
          <a:xfrm>
            <a:off x="533400" y="3247231"/>
            <a:ext cx="6096000" cy="410369"/>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err="1" smtClean="0">
                <a:latin typeface="Times New Roman" pitchFamily="18" charset="0"/>
                <a:cs typeface="Times New Roman" pitchFamily="18" charset="0"/>
              </a:rPr>
              <a:t>xerosis</a:t>
            </a:r>
            <a:r>
              <a:rPr lang="en-US" sz="2400" dirty="0" smtClean="0">
                <a:latin typeface="Times New Roman" pitchFamily="18" charset="0"/>
                <a:cs typeface="Times New Roman" pitchFamily="18" charset="0"/>
              </a:rPr>
              <a:t> of the conjunctiva and cornea</a:t>
            </a:r>
            <a:endParaRPr lang="en-CA" sz="24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98500" y="2222500"/>
            <a:ext cx="8293100" cy="1308050"/>
          </a:xfrm>
          <a:prstGeom prst="rect">
            <a:avLst/>
          </a:prstGeom>
          <a:noFill/>
        </p:spPr>
        <p:txBody>
          <a:bodyPr vert="horz" wrap="square" lIns="0" tIns="0" rIns="0" bIns="0" rtlCol="0">
            <a:spAutoFit/>
          </a:bodyPr>
          <a:lstStyle/>
          <a:p>
            <a:pPr>
              <a:lnSpc>
                <a:spcPts val="3400"/>
              </a:lnSpc>
            </a:pPr>
            <a:r>
              <a:rPr lang="en-CA" sz="2798" dirty="0" smtClean="0">
                <a:solidFill>
                  <a:srgbClr val="000000"/>
                </a:solidFill>
                <a:latin typeface="Arial"/>
                <a:cs typeface="Arial"/>
              </a:rPr>
              <a:t>•</a:t>
            </a:r>
            <a:r>
              <a:rPr lang="en-CA" sz="2798" dirty="0" smtClean="0">
                <a:solidFill>
                  <a:srgbClr val="000000"/>
                </a:solidFill>
                <a:latin typeface="Palatino Linotype"/>
                <a:cs typeface="Palatino Linotype"/>
              </a:rPr>
              <a:t> </a:t>
            </a:r>
            <a:r>
              <a:rPr lang="en-US" sz="3200" dirty="0" smtClean="0"/>
              <a:t> </a:t>
            </a:r>
            <a:r>
              <a:rPr lang="en-US" sz="2800" b="1" dirty="0" smtClean="0">
                <a:latin typeface="Times New Roman" pitchFamily="18" charset="0"/>
                <a:cs typeface="Times New Roman" pitchFamily="18" charset="0"/>
              </a:rPr>
              <a:t>Atrophy of the oral epithelium </a:t>
            </a:r>
            <a:r>
              <a:rPr lang="en-US" sz="2800" dirty="0" smtClean="0">
                <a:latin typeface="Times New Roman" pitchFamily="18" charset="0"/>
                <a:cs typeface="Times New Roman" pitchFamily="18" charset="0"/>
              </a:rPr>
              <a:t>occurs in the oral cavity</a:t>
            </a:r>
            <a:endParaRPr lang="en-CA" sz="2800" b="1" dirty="0" smtClean="0">
              <a:solidFill>
                <a:srgbClr val="000000"/>
              </a:solidFill>
              <a:latin typeface="Times New Roman" pitchFamily="18" charset="0"/>
              <a:cs typeface="Times New Roman" pitchFamily="18" charset="0"/>
            </a:endParaRPr>
          </a:p>
          <a:p>
            <a:pPr>
              <a:lnSpc>
                <a:spcPts val="3400"/>
              </a:lnSpc>
            </a:pPr>
            <a:endParaRPr lang="en-CA" sz="2795" dirty="0">
              <a:solidFill>
                <a:srgbClr val="000000"/>
              </a:solidFill>
            </a:endParaRPr>
          </a:p>
        </p:txBody>
      </p:sp>
      <p:sp>
        <p:nvSpPr>
          <p:cNvPr id="5" name="TextBox 5"/>
          <p:cNvSpPr txBox="1"/>
          <p:nvPr/>
        </p:nvSpPr>
        <p:spPr>
          <a:xfrm>
            <a:off x="698501" y="3581400"/>
            <a:ext cx="8216900" cy="1269578"/>
          </a:xfrm>
          <a:prstGeom prst="rect">
            <a:avLst/>
          </a:prstGeom>
          <a:noFill/>
        </p:spPr>
        <p:txBody>
          <a:bodyPr vert="horz" wrap="square" lIns="0" tIns="0" rIns="0" bIns="0" rtlCol="0">
            <a:spAutoFit/>
          </a:bodyPr>
          <a:lstStyle/>
          <a:p>
            <a:pPr>
              <a:lnSpc>
                <a:spcPts val="330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en-US" sz="2800" dirty="0" smtClean="0"/>
              <a:t> </a:t>
            </a:r>
            <a:r>
              <a:rPr lang="en-US" sz="2800" b="1" dirty="0" smtClean="0">
                <a:latin typeface="Times New Roman" pitchFamily="18" charset="0"/>
                <a:cs typeface="Times New Roman" pitchFamily="18" charset="0"/>
              </a:rPr>
              <a:t>Inflammation of the mucous membrane and gums (gingiva) </a:t>
            </a:r>
            <a:r>
              <a:rPr lang="en-US" sz="2800" dirty="0" smtClean="0">
                <a:latin typeface="Times New Roman" pitchFamily="18" charset="0"/>
                <a:cs typeface="Times New Roman" pitchFamily="18" charset="0"/>
              </a:rPr>
              <a:t>which are red, softened and atrophic</a:t>
            </a:r>
            <a:endParaRPr lang="en-CA" sz="2795" dirty="0" smtClean="0">
              <a:solidFill>
                <a:srgbClr val="000000"/>
              </a:solidFill>
              <a:latin typeface="Times New Roman" pitchFamily="18" charset="0"/>
              <a:cs typeface="Times New Roman" pitchFamily="18" charset="0"/>
            </a:endParaRPr>
          </a:p>
          <a:p>
            <a:pPr>
              <a:lnSpc>
                <a:spcPts val="3300"/>
              </a:lnSpc>
            </a:pPr>
            <a:endParaRPr lang="en-CA" sz="2795" dirty="0">
              <a:solidFill>
                <a:srgbClr val="000000"/>
              </a:solidFill>
            </a:endParaRPr>
          </a:p>
        </p:txBody>
      </p:sp>
      <p:sp>
        <p:nvSpPr>
          <p:cNvPr id="6" name="TextBox 6"/>
          <p:cNvSpPr txBox="1"/>
          <p:nvPr/>
        </p:nvSpPr>
        <p:spPr>
          <a:xfrm>
            <a:off x="698500" y="5105400"/>
            <a:ext cx="8064500" cy="1269578"/>
          </a:xfrm>
          <a:prstGeom prst="rect">
            <a:avLst/>
          </a:prstGeom>
          <a:noFill/>
        </p:spPr>
        <p:txBody>
          <a:bodyPr vert="horz" wrap="square" lIns="0" tIns="0" rIns="0" bIns="0" rtlCol="0">
            <a:spAutoFit/>
          </a:bodyPr>
          <a:lstStyle/>
          <a:p>
            <a:pPr>
              <a:lnSpc>
                <a:spcPts val="330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en-US" sz="2800" dirty="0" smtClean="0"/>
              <a:t> </a:t>
            </a:r>
            <a:r>
              <a:rPr lang="en-US" sz="2800" b="1" dirty="0" smtClean="0">
                <a:latin typeface="Times New Roman" pitchFamily="18" charset="0"/>
                <a:cs typeface="Times New Roman" pitchFamily="18" charset="0"/>
              </a:rPr>
              <a:t>Hyperkeratosis</a:t>
            </a:r>
            <a:r>
              <a:rPr lang="en-US" sz="2800" dirty="0" smtClean="0">
                <a:latin typeface="Times New Roman" pitchFamily="18" charset="0"/>
                <a:cs typeface="Times New Roman" pitchFamily="18" charset="0"/>
              </a:rPr>
              <a:t> in the oral cavity in the form of white zones resembling leukoplakia</a:t>
            </a:r>
            <a:endParaRPr lang="en-CA" sz="2795" dirty="0" smtClean="0">
              <a:solidFill>
                <a:srgbClr val="000000"/>
              </a:solidFill>
              <a:latin typeface="Times New Roman" pitchFamily="18" charset="0"/>
              <a:cs typeface="Times New Roman" pitchFamily="18" charset="0"/>
            </a:endParaRPr>
          </a:p>
          <a:p>
            <a:pPr>
              <a:lnSpc>
                <a:spcPts val="3300"/>
              </a:lnSpc>
            </a:pPr>
            <a:endParaRPr lang="en-CA" sz="2795" dirty="0">
              <a:solidFill>
                <a:srgbClr val="000000"/>
              </a:solidFill>
            </a:endParaRPr>
          </a:p>
        </p:txBody>
      </p:sp>
      <p:sp>
        <p:nvSpPr>
          <p:cNvPr id="8" name="TextBox 3"/>
          <p:cNvSpPr txBox="1"/>
          <p:nvPr/>
        </p:nvSpPr>
        <p:spPr>
          <a:xfrm>
            <a:off x="1587500" y="1092200"/>
            <a:ext cx="65" cy="1179810"/>
          </a:xfrm>
          <a:prstGeom prst="rect">
            <a:avLst/>
          </a:prstGeom>
          <a:noFill/>
        </p:spPr>
        <p:txBody>
          <a:bodyPr vert="horz" wrap="none" lIns="0" tIns="0" rIns="0" bIns="0" rtlCol="0">
            <a:spAutoFit/>
          </a:bodyPr>
          <a:lstStyle/>
          <a:p>
            <a:pPr>
              <a:lnSpc>
                <a:spcPts val="4600"/>
              </a:lnSpc>
            </a:pPr>
            <a:endParaRPr lang="en-CA" sz="4005" b="1" dirty="0" smtClean="0">
              <a:solidFill>
                <a:srgbClr val="C00000"/>
              </a:solidFill>
              <a:latin typeface="Palatino Linotype Bold"/>
              <a:cs typeface="Palatino Linotype Bold"/>
            </a:endParaRPr>
          </a:p>
          <a:p>
            <a:pPr>
              <a:lnSpc>
                <a:spcPts val="4600"/>
              </a:lnSpc>
            </a:pPr>
            <a:endParaRPr lang="en-CA" sz="3995" dirty="0">
              <a:solidFill>
                <a:srgbClr val="000000"/>
              </a:solidFill>
            </a:endParaRPr>
          </a:p>
        </p:txBody>
      </p:sp>
      <p:sp>
        <p:nvSpPr>
          <p:cNvPr id="9" name="TextBox 3"/>
          <p:cNvSpPr txBox="1"/>
          <p:nvPr/>
        </p:nvSpPr>
        <p:spPr>
          <a:xfrm>
            <a:off x="1739900" y="1244600"/>
            <a:ext cx="65" cy="1179810"/>
          </a:xfrm>
          <a:prstGeom prst="rect">
            <a:avLst/>
          </a:prstGeom>
          <a:noFill/>
        </p:spPr>
        <p:txBody>
          <a:bodyPr vert="horz" wrap="none" lIns="0" tIns="0" rIns="0" bIns="0" rtlCol="0">
            <a:spAutoFit/>
          </a:bodyPr>
          <a:lstStyle/>
          <a:p>
            <a:pPr>
              <a:lnSpc>
                <a:spcPts val="4600"/>
              </a:lnSpc>
            </a:pPr>
            <a:endParaRPr lang="en-CA" sz="4005" b="1" dirty="0" smtClean="0">
              <a:solidFill>
                <a:srgbClr val="C00000"/>
              </a:solidFill>
              <a:latin typeface="Palatino Linotype Bold"/>
              <a:cs typeface="Palatino Linotype Bold"/>
            </a:endParaRPr>
          </a:p>
          <a:p>
            <a:pPr>
              <a:lnSpc>
                <a:spcPts val="4600"/>
              </a:lnSpc>
            </a:pPr>
            <a:endParaRPr lang="en-CA" sz="3995" dirty="0">
              <a:solidFill>
                <a:srgbClr val="000000"/>
              </a:solidFill>
            </a:endParaRPr>
          </a:p>
        </p:txBody>
      </p:sp>
      <p:sp>
        <p:nvSpPr>
          <p:cNvPr id="2" name="Rectangle 1"/>
          <p:cNvSpPr/>
          <p:nvPr/>
        </p:nvSpPr>
        <p:spPr>
          <a:xfrm>
            <a:off x="1143000" y="304800"/>
            <a:ext cx="6477000" cy="1272143"/>
          </a:xfrm>
          <a:prstGeom prst="rect">
            <a:avLst/>
          </a:prstGeom>
        </p:spPr>
        <p:txBody>
          <a:bodyPr wrap="square">
            <a:spAutoFit/>
          </a:bodyPr>
          <a:lstStyle/>
          <a:p>
            <a:pPr lvl="0" algn="ctr">
              <a:lnSpc>
                <a:spcPts val="4600"/>
              </a:lnSpc>
            </a:pPr>
            <a:r>
              <a:rPr lang="en-US" sz="4000" b="1" dirty="0">
                <a:solidFill>
                  <a:srgbClr val="F79646">
                    <a:lumMod val="75000"/>
                  </a:srgbClr>
                </a:solidFill>
                <a:latin typeface="Times New Roman" pitchFamily="18" charset="0"/>
                <a:cs typeface="Times New Roman" pitchFamily="18" charset="0"/>
              </a:rPr>
              <a:t>Vitamin A deficiency </a:t>
            </a:r>
          </a:p>
          <a:p>
            <a:pPr lvl="0" algn="ctr">
              <a:lnSpc>
                <a:spcPts val="4600"/>
              </a:lnSpc>
            </a:pPr>
            <a:r>
              <a:rPr lang="en-US" sz="4000" b="1" dirty="0">
                <a:solidFill>
                  <a:srgbClr val="F79646">
                    <a:lumMod val="75000"/>
                  </a:srgbClr>
                </a:solidFill>
                <a:latin typeface="Times New Roman" pitchFamily="18" charset="0"/>
                <a:cs typeface="Times New Roman" pitchFamily="18" charset="0"/>
              </a:rPr>
              <a:t>(changes in the oral cavity)</a:t>
            </a:r>
            <a:endParaRPr lang="en-CA" sz="4000" b="1" dirty="0">
              <a:solidFill>
                <a:srgbClr val="F79646">
                  <a:lumMod val="75000"/>
                </a:srgb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
          <p:cNvSpPr txBox="1"/>
          <p:nvPr/>
        </p:nvSpPr>
        <p:spPr>
          <a:xfrm>
            <a:off x="1727200" y="495300"/>
            <a:ext cx="5351721"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400" b="1" dirty="0" err="1" smtClean="0">
                <a:solidFill>
                  <a:schemeClr val="accent6">
                    <a:lumMod val="75000"/>
                  </a:schemeClr>
                </a:solidFill>
                <a:latin typeface="Times New Roman" pitchFamily="18" charset="0"/>
                <a:cs typeface="Times New Roman" pitchFamily="18" charset="0"/>
              </a:rPr>
              <a:t>Hypervitaminosis</a:t>
            </a:r>
            <a:r>
              <a:rPr lang="en-US" sz="4400" b="1" dirty="0" smtClean="0">
                <a:solidFill>
                  <a:schemeClr val="accent6">
                    <a:lumMod val="75000"/>
                  </a:schemeClr>
                </a:solidFill>
                <a:latin typeface="Times New Roman" pitchFamily="18" charset="0"/>
                <a:cs typeface="Times New Roman" pitchFamily="18" charset="0"/>
              </a:rPr>
              <a:t> A</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6" dirty="0">
              <a:solidFill>
                <a:srgbClr val="C00000"/>
              </a:solidFill>
            </a:endParaRPr>
          </a:p>
        </p:txBody>
      </p:sp>
      <p:sp>
        <p:nvSpPr>
          <p:cNvPr id="3" name="TextBox 3"/>
          <p:cNvSpPr txBox="1"/>
          <p:nvPr/>
        </p:nvSpPr>
        <p:spPr>
          <a:xfrm>
            <a:off x="850900" y="1701800"/>
            <a:ext cx="5826595"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Excessive intake of vitamin A causes toxicity</a:t>
            </a:r>
            <a:r>
              <a:rPr lang="sr-Latn-RS" sz="2400" dirty="0" smtClean="0"/>
              <a:t>.</a:t>
            </a:r>
            <a:endParaRPr lang="en-CA" sz="2402" dirty="0" smtClean="0">
              <a:solidFill>
                <a:srgbClr val="000000"/>
              </a:solidFill>
              <a:latin typeface="Palatino Linotype"/>
              <a:cs typeface="Palatino Linotype"/>
            </a:endParaRPr>
          </a:p>
          <a:p>
            <a:pPr>
              <a:lnSpc>
                <a:spcPts val="2800"/>
              </a:lnSpc>
            </a:pPr>
            <a:endParaRPr lang="en-CA" sz="2402" dirty="0">
              <a:solidFill>
                <a:srgbClr val="000000"/>
              </a:solidFill>
            </a:endParaRPr>
          </a:p>
        </p:txBody>
      </p:sp>
      <p:sp>
        <p:nvSpPr>
          <p:cNvPr id="4" name="TextBox 4"/>
          <p:cNvSpPr txBox="1"/>
          <p:nvPr/>
        </p:nvSpPr>
        <p:spPr>
          <a:xfrm>
            <a:off x="850900" y="2514600"/>
            <a:ext cx="5457648"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800" dirty="0" smtClean="0"/>
              <a:t> </a:t>
            </a:r>
            <a:r>
              <a:rPr lang="sr-Latn-RS" sz="2800" b="1" dirty="0" smtClean="0">
                <a:latin typeface="Times New Roman" pitchFamily="18" charset="0"/>
                <a:cs typeface="Times New Roman" pitchFamily="18" charset="0"/>
              </a:rPr>
              <a:t>S</a:t>
            </a:r>
            <a:r>
              <a:rPr lang="en-US" sz="2800" b="1" dirty="0" err="1" smtClean="0">
                <a:latin typeface="Times New Roman" pitchFamily="18" charset="0"/>
                <a:cs typeface="Times New Roman" pitchFamily="18" charset="0"/>
              </a:rPr>
              <a:t>ymptoms</a:t>
            </a:r>
            <a:r>
              <a:rPr lang="en-US" sz="2800" b="1" dirty="0" smtClean="0">
                <a:latin typeface="Times New Roman" pitchFamily="18" charset="0"/>
                <a:cs typeface="Times New Roman" pitchFamily="18" charset="0"/>
              </a:rPr>
              <a:t> of </a:t>
            </a:r>
            <a:r>
              <a:rPr lang="en-US" sz="2800" b="1" dirty="0" err="1" smtClean="0">
                <a:latin typeface="Times New Roman" pitchFamily="18" charset="0"/>
                <a:cs typeface="Times New Roman" pitchFamily="18" charset="0"/>
              </a:rPr>
              <a:t>hypervitaminosis</a:t>
            </a:r>
            <a:r>
              <a:rPr lang="en-US" sz="2800" b="1" dirty="0" smtClean="0">
                <a:latin typeface="Times New Roman" pitchFamily="18" charset="0"/>
                <a:cs typeface="Times New Roman" pitchFamily="18" charset="0"/>
              </a:rPr>
              <a:t> A</a:t>
            </a:r>
            <a:r>
              <a:rPr lang="sr-Latn-RS" sz="2800" b="1" dirty="0" smtClean="0">
                <a:latin typeface="Times New Roman" pitchFamily="18" charset="0"/>
                <a:cs typeface="Times New Roman" pitchFamily="18" charset="0"/>
              </a:rPr>
              <a:t>:</a:t>
            </a:r>
            <a:endParaRPr lang="en-CA" sz="241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5" name="TextBox 5"/>
          <p:cNvSpPr txBox="1"/>
          <p:nvPr/>
        </p:nvSpPr>
        <p:spPr>
          <a:xfrm>
            <a:off x="838200" y="2971800"/>
            <a:ext cx="5638723"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dermatitis (dryness and redness of the skin</a:t>
            </a:r>
            <a:r>
              <a:rPr lang="en-US" sz="2400" dirty="0" smtClean="0"/>
              <a:t>)</a:t>
            </a: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6" name="TextBox 6"/>
          <p:cNvSpPr txBox="1"/>
          <p:nvPr/>
        </p:nvSpPr>
        <p:spPr>
          <a:xfrm>
            <a:off x="850900" y="3390900"/>
            <a:ext cx="2449517"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liver enlargement</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7" name="TextBox 7"/>
          <p:cNvSpPr txBox="1"/>
          <p:nvPr/>
        </p:nvSpPr>
        <p:spPr>
          <a:xfrm>
            <a:off x="850900" y="3835400"/>
            <a:ext cx="3906326"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Times New Roman"/>
                <a:cs typeface="Times New Roman"/>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decalcification of the skeleton</a:t>
            </a:r>
            <a:endParaRPr lang="en-CA" sz="2402" dirty="0" smtClean="0">
              <a:solidFill>
                <a:srgbClr val="000000"/>
              </a:solidFill>
              <a:latin typeface="Times New Roman" pitchFamily="18" charset="0"/>
              <a:cs typeface="Times New Roman" pitchFamily="18" charset="0"/>
            </a:endParaRPr>
          </a:p>
          <a:p>
            <a:pPr>
              <a:lnSpc>
                <a:spcPts val="2760"/>
              </a:lnSpc>
            </a:pPr>
            <a:endParaRPr lang="en-CA" sz="2402" dirty="0">
              <a:solidFill>
                <a:srgbClr val="000000"/>
              </a:solidFill>
            </a:endParaRPr>
          </a:p>
        </p:txBody>
      </p:sp>
      <p:sp>
        <p:nvSpPr>
          <p:cNvPr id="8" name="TextBox 8"/>
          <p:cNvSpPr txBox="1"/>
          <p:nvPr/>
        </p:nvSpPr>
        <p:spPr>
          <a:xfrm>
            <a:off x="850900" y="4267200"/>
            <a:ext cx="1637500"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weight loss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9" name="TextBox 9"/>
          <p:cNvSpPr txBox="1"/>
          <p:nvPr/>
        </p:nvSpPr>
        <p:spPr>
          <a:xfrm>
            <a:off x="850900" y="4711700"/>
            <a:ext cx="1362552"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sr-Latn-RS"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hair loss</a:t>
            </a:r>
            <a:r>
              <a:rPr lang="en-CA" sz="2400" dirty="0" smtClean="0">
                <a:solidFill>
                  <a:srgbClr val="000000"/>
                </a:solidFill>
                <a:latin typeface="Times New Roman" pitchFamily="18" charset="0"/>
                <a:cs typeface="Times New Roman" pitchFamily="18" charset="0"/>
              </a:rPr>
              <a:t> </a:t>
            </a:r>
          </a:p>
          <a:p>
            <a:pPr>
              <a:lnSpc>
                <a:spcPts val="2760"/>
              </a:lnSpc>
            </a:pPr>
            <a:endParaRPr lang="en-CA" sz="2400" dirty="0">
              <a:solidFill>
                <a:srgbClr val="000000"/>
              </a:solidFill>
            </a:endParaRPr>
          </a:p>
        </p:txBody>
      </p:sp>
      <p:sp>
        <p:nvSpPr>
          <p:cNvPr id="10" name="TextBox 10"/>
          <p:cNvSpPr txBox="1"/>
          <p:nvPr/>
        </p:nvSpPr>
        <p:spPr>
          <a:xfrm>
            <a:off x="850900" y="5156200"/>
            <a:ext cx="2675732"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bone and joint pain</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1" name="TextBox 11"/>
          <p:cNvSpPr txBox="1"/>
          <p:nvPr/>
        </p:nvSpPr>
        <p:spPr>
          <a:xfrm>
            <a:off x="850900" y="5588000"/>
            <a:ext cx="1322478" cy="1077218"/>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headache</a:t>
            </a:r>
            <a:r>
              <a:rPr lang="en-US" sz="2400" dirty="0" smtClean="0"/>
              <a:t/>
            </a:r>
            <a:br>
              <a:rPr lang="en-US" sz="2400" dirty="0" smtClean="0"/>
            </a:b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12" name="TextBox 12"/>
          <p:cNvSpPr txBox="1"/>
          <p:nvPr/>
        </p:nvSpPr>
        <p:spPr>
          <a:xfrm>
            <a:off x="850900" y="6032500"/>
            <a:ext cx="1016304"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nausea</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2411760" y="414207"/>
            <a:ext cx="3704347" cy="1410643"/>
          </a:xfrm>
          <a:prstGeom prst="rect">
            <a:avLst/>
          </a:prstGeom>
          <a:noFill/>
        </p:spPr>
        <p:txBody>
          <a:bodyPr vert="horz" wrap="none" lIns="0" tIns="0" rIns="0" bIns="0" rtlCol="0">
            <a:spAutoFit/>
          </a:bodyPr>
          <a:lstStyle/>
          <a:p>
            <a:pPr>
              <a:lnSpc>
                <a:spcPts val="5520"/>
              </a:lnSpc>
            </a:pPr>
            <a:r>
              <a:rPr lang="sr-Latn-RS" sz="5400" dirty="0" smtClean="0"/>
              <a:t>    </a:t>
            </a:r>
            <a:r>
              <a:rPr lang="en-US" sz="4400" b="1" dirty="0" smtClean="0">
                <a:solidFill>
                  <a:schemeClr val="accent6">
                    <a:lumMod val="75000"/>
                  </a:schemeClr>
                </a:solidFill>
                <a:latin typeface="Times New Roman" pitchFamily="18" charset="0"/>
                <a:cs typeface="Times New Roman" pitchFamily="18" charset="0"/>
              </a:rPr>
              <a:t>VITAMIN D</a:t>
            </a:r>
            <a:endParaRPr lang="en-CA" sz="4400" b="1" dirty="0" smtClean="0">
              <a:solidFill>
                <a:schemeClr val="accent6">
                  <a:lumMod val="75000"/>
                </a:schemeClr>
              </a:solidFill>
              <a:latin typeface="Times New Roman" pitchFamily="18" charset="0"/>
              <a:cs typeface="Times New Roman" pitchFamily="18" charset="0"/>
            </a:endParaRPr>
          </a:p>
          <a:p>
            <a:pPr>
              <a:lnSpc>
                <a:spcPts val="5520"/>
              </a:lnSpc>
            </a:pPr>
            <a:endParaRPr lang="en-CA" sz="4802" dirty="0">
              <a:solidFill>
                <a:srgbClr val="C00000"/>
              </a:solidFill>
            </a:endParaRPr>
          </a:p>
        </p:txBody>
      </p:sp>
      <p:sp>
        <p:nvSpPr>
          <p:cNvPr id="3" name="TextBox 3"/>
          <p:cNvSpPr txBox="1"/>
          <p:nvPr/>
        </p:nvSpPr>
        <p:spPr>
          <a:xfrm>
            <a:off x="228600" y="1524000"/>
            <a:ext cx="8458200" cy="1308050"/>
          </a:xfrm>
          <a:prstGeom prst="rect">
            <a:avLst/>
          </a:prstGeom>
          <a:noFill/>
        </p:spPr>
        <p:txBody>
          <a:bodyPr vert="horz" wrap="square" lIns="0" tIns="0" rIns="0" bIns="0" rtlCol="0">
            <a:spAutoFit/>
          </a:bodyPr>
          <a:lstStyle/>
          <a:p>
            <a:pPr>
              <a:lnSpc>
                <a:spcPts val="3400"/>
              </a:lnSpc>
            </a:pPr>
            <a:r>
              <a:rPr lang="en-CA" sz="2600" dirty="0" smtClean="0">
                <a:solidFill>
                  <a:srgbClr val="000000"/>
                </a:solidFill>
                <a:latin typeface="Arial"/>
                <a:cs typeface="Arial"/>
              </a:rPr>
              <a:t>•</a:t>
            </a:r>
            <a:r>
              <a:rPr lang="en-CA" sz="2600" b="1" dirty="0" smtClean="0">
                <a:solidFill>
                  <a:srgbClr val="000000"/>
                </a:solidFill>
                <a:latin typeface="Palatino Linotype Bold"/>
                <a:cs typeface="Palatino Linotype Bold"/>
              </a:rPr>
              <a:t> </a:t>
            </a:r>
            <a:r>
              <a:rPr lang="sr-Latn-RS" sz="2600" b="1" dirty="0" smtClean="0">
                <a:solidFill>
                  <a:srgbClr val="000000"/>
                </a:solidFill>
                <a:latin typeface="Palatino Linotype Bold"/>
                <a:cs typeface="Palatino Linotype Bold"/>
              </a:rPr>
              <a:t> </a:t>
            </a:r>
            <a:r>
              <a:rPr lang="en-US" sz="2800" b="1" dirty="0" err="1" smtClean="0">
                <a:solidFill>
                  <a:schemeClr val="accent6">
                    <a:lumMod val="75000"/>
                  </a:schemeClr>
                </a:solidFill>
                <a:latin typeface="Times New Roman" pitchFamily="18" charset="0"/>
                <a:cs typeface="Times New Roman" pitchFamily="18" charset="0"/>
              </a:rPr>
              <a:t>Ergocalciferol</a:t>
            </a:r>
            <a:r>
              <a:rPr lang="en-US" sz="2800" b="1" dirty="0" smtClean="0">
                <a:solidFill>
                  <a:schemeClr val="accent6">
                    <a:lumMod val="75000"/>
                  </a:schemeClr>
                </a:solidFill>
                <a:latin typeface="Times New Roman" pitchFamily="18" charset="0"/>
                <a:cs typeface="Times New Roman" pitchFamily="18" charset="0"/>
              </a:rPr>
              <a:t> (vitamin D2) </a:t>
            </a:r>
            <a:r>
              <a:rPr lang="en-US" sz="2800" dirty="0" smtClean="0">
                <a:latin typeface="Times New Roman" pitchFamily="18" charset="0"/>
                <a:cs typeface="Times New Roman" pitchFamily="18" charset="0"/>
              </a:rPr>
              <a:t>is created from </a:t>
            </a:r>
            <a:r>
              <a:rPr lang="en-US" sz="2800" dirty="0" err="1" smtClean="0">
                <a:latin typeface="Times New Roman" pitchFamily="18" charset="0"/>
                <a:cs typeface="Times New Roman" pitchFamily="18" charset="0"/>
              </a:rPr>
              <a:t>ergosterol</a:t>
            </a:r>
            <a:r>
              <a:rPr lang="en-US" sz="2800" dirty="0" smtClean="0">
                <a:latin typeface="Times New Roman" pitchFamily="18" charset="0"/>
                <a:cs typeface="Times New Roman" pitchFamily="18" charset="0"/>
              </a:rPr>
              <a:t> in plants, a mushroom steroid</a:t>
            </a:r>
            <a:r>
              <a:rPr lang="en-CA" sz="2800" b="1" dirty="0" smtClean="0">
                <a:solidFill>
                  <a:srgbClr val="000000"/>
                </a:solidFill>
                <a:latin typeface="Times New Roman" pitchFamily="18" charset="0"/>
                <a:cs typeface="Times New Roman" pitchFamily="18" charset="0"/>
              </a:rPr>
              <a:t> </a:t>
            </a:r>
            <a:endParaRPr lang="en-CA" sz="2800" dirty="0" smtClean="0">
              <a:solidFill>
                <a:srgbClr val="000000"/>
              </a:solidFill>
              <a:latin typeface="Times New Roman" pitchFamily="18" charset="0"/>
              <a:cs typeface="Times New Roman" pitchFamily="18" charset="0"/>
            </a:endParaRPr>
          </a:p>
          <a:p>
            <a:pPr>
              <a:lnSpc>
                <a:spcPts val="3400"/>
              </a:lnSpc>
            </a:pPr>
            <a:endParaRPr lang="en-CA" sz="2600" dirty="0">
              <a:solidFill>
                <a:srgbClr val="000000"/>
              </a:solidFill>
            </a:endParaRPr>
          </a:p>
        </p:txBody>
      </p:sp>
      <p:sp>
        <p:nvSpPr>
          <p:cNvPr id="4" name="TextBox 4"/>
          <p:cNvSpPr txBox="1"/>
          <p:nvPr/>
        </p:nvSpPr>
        <p:spPr>
          <a:xfrm>
            <a:off x="228600" y="2552700"/>
            <a:ext cx="5969519" cy="1287019"/>
          </a:xfrm>
          <a:prstGeom prst="rect">
            <a:avLst/>
          </a:prstGeom>
          <a:noFill/>
        </p:spPr>
        <p:txBody>
          <a:bodyPr vert="horz" wrap="none" lIns="0" tIns="0" rIns="0" bIns="0" rtlCol="0">
            <a:spAutoFit/>
          </a:bodyPr>
          <a:lstStyle/>
          <a:p>
            <a:pPr>
              <a:lnSpc>
                <a:spcPts val="3400"/>
              </a:lnSpc>
            </a:pPr>
            <a:r>
              <a:rPr lang="en-CA" sz="2600" dirty="0" smtClean="0">
                <a:solidFill>
                  <a:srgbClr val="000000"/>
                </a:solidFill>
                <a:latin typeface="Arial"/>
                <a:cs typeface="Arial"/>
              </a:rPr>
              <a:t>•</a:t>
            </a:r>
            <a:r>
              <a:rPr lang="en-CA" sz="2600" b="1" dirty="0" smtClean="0">
                <a:solidFill>
                  <a:srgbClr val="000000"/>
                </a:solidFill>
                <a:latin typeface="Palatino Linotype Bold"/>
                <a:cs typeface="Palatino Linotype Bold"/>
              </a:rPr>
              <a:t> </a:t>
            </a:r>
            <a:r>
              <a:rPr lang="en-US" sz="2800" dirty="0" smtClean="0"/>
              <a:t> </a:t>
            </a:r>
            <a:r>
              <a:rPr lang="en-US" sz="2800" b="1" dirty="0" smtClean="0">
                <a:solidFill>
                  <a:schemeClr val="accent6">
                    <a:lumMod val="75000"/>
                  </a:schemeClr>
                </a:solidFill>
                <a:latin typeface="Times New Roman" pitchFamily="18" charset="0"/>
                <a:cs typeface="Times New Roman" pitchFamily="18" charset="0"/>
              </a:rPr>
              <a:t>Cholecalciferol (vitamin D3) </a:t>
            </a:r>
            <a:r>
              <a:rPr lang="en-US" sz="2800" dirty="0" smtClean="0">
                <a:latin typeface="Times New Roman" pitchFamily="18" charset="0"/>
                <a:cs typeface="Times New Roman" pitchFamily="18" charset="0"/>
              </a:rPr>
              <a:t>is found </a:t>
            </a:r>
          </a:p>
          <a:p>
            <a:pPr>
              <a:lnSpc>
                <a:spcPts val="3400"/>
              </a:lnSpc>
            </a:pPr>
            <a:r>
              <a:rPr lang="en-US" sz="2800" dirty="0" smtClean="0">
                <a:latin typeface="Times New Roman" pitchFamily="18" charset="0"/>
                <a:cs typeface="Times New Roman" pitchFamily="18" charset="0"/>
              </a:rPr>
              <a:t>in meat, fish oil</a:t>
            </a:r>
            <a:endParaRPr lang="en-CA" sz="2600" dirty="0" smtClean="0">
              <a:solidFill>
                <a:srgbClr val="000000"/>
              </a:solidFill>
              <a:latin typeface="Times New Roman" pitchFamily="18" charset="0"/>
              <a:cs typeface="Times New Roman" pitchFamily="18" charset="0"/>
            </a:endParaRPr>
          </a:p>
          <a:p>
            <a:pPr>
              <a:lnSpc>
                <a:spcPts val="3400"/>
              </a:lnSpc>
            </a:pPr>
            <a:endParaRPr lang="en-CA" sz="2600" dirty="0">
              <a:solidFill>
                <a:srgbClr val="000000"/>
              </a:solidFill>
            </a:endParaRPr>
          </a:p>
        </p:txBody>
      </p:sp>
      <p:sp>
        <p:nvSpPr>
          <p:cNvPr id="5" name="TextBox 5"/>
          <p:cNvSpPr txBox="1"/>
          <p:nvPr/>
        </p:nvSpPr>
        <p:spPr>
          <a:xfrm>
            <a:off x="228600" y="3832225"/>
            <a:ext cx="7970002" cy="872034"/>
          </a:xfrm>
          <a:prstGeom prst="rect">
            <a:avLst/>
          </a:prstGeom>
          <a:noFill/>
        </p:spPr>
        <p:txBody>
          <a:bodyPr vert="horz" wrap="none" lIns="0" tIns="0" rIns="0" bIns="0" rtlCol="0">
            <a:spAutoFit/>
          </a:bodyPr>
          <a:lstStyle/>
          <a:p>
            <a:pPr>
              <a:lnSpc>
                <a:spcPts val="3400"/>
              </a:lnSpc>
            </a:pPr>
            <a:r>
              <a:rPr lang="en-CA" sz="2600" dirty="0" smtClean="0">
                <a:solidFill>
                  <a:srgbClr val="000000"/>
                </a:solidFill>
                <a:latin typeface="Arial"/>
                <a:cs typeface="Arial"/>
              </a:rPr>
              <a:t>•</a:t>
            </a:r>
            <a:r>
              <a:rPr lang="en-CA" sz="2600" dirty="0" smtClean="0">
                <a:solidFill>
                  <a:srgbClr val="000000"/>
                </a:solidFill>
                <a:latin typeface="Palatino Linotype"/>
                <a:cs typeface="Palatino Linotype"/>
              </a:rPr>
              <a:t> </a:t>
            </a:r>
            <a:r>
              <a:rPr lang="en-US" sz="2800" dirty="0" smtClean="0"/>
              <a:t> </a:t>
            </a:r>
            <a:r>
              <a:rPr lang="en-US" sz="2800" dirty="0" err="1" smtClean="0">
                <a:latin typeface="Times New Roman" pitchFamily="18" charset="0"/>
                <a:cs typeface="Times New Roman" pitchFamily="18" charset="0"/>
              </a:rPr>
              <a:t>Ergocalciferol</a:t>
            </a:r>
            <a:r>
              <a:rPr lang="en-US" sz="2800" dirty="0" smtClean="0">
                <a:latin typeface="Times New Roman" pitchFamily="18" charset="0"/>
                <a:cs typeface="Times New Roman" pitchFamily="18" charset="0"/>
              </a:rPr>
              <a:t> and cholecalciferol are </a:t>
            </a:r>
            <a:r>
              <a:rPr lang="en-US" sz="2800" b="1" dirty="0" err="1" smtClean="0">
                <a:solidFill>
                  <a:schemeClr val="accent6">
                    <a:lumMod val="75000"/>
                  </a:schemeClr>
                </a:solidFill>
                <a:latin typeface="Times New Roman" pitchFamily="18" charset="0"/>
                <a:cs typeface="Times New Roman" pitchFamily="18" charset="0"/>
              </a:rPr>
              <a:t>provitamins</a:t>
            </a:r>
            <a:r>
              <a:rPr lang="en-US" sz="2800" b="1" dirty="0" smtClean="0">
                <a:solidFill>
                  <a:schemeClr val="accent6">
                    <a:lumMod val="75000"/>
                  </a:schemeClr>
                </a:solidFill>
                <a:latin typeface="Times New Roman" pitchFamily="18" charset="0"/>
                <a:cs typeface="Times New Roman" pitchFamily="18" charset="0"/>
              </a:rPr>
              <a:t> D</a:t>
            </a:r>
            <a:endParaRPr lang="en-CA" sz="2600" b="1" dirty="0" smtClean="0">
              <a:solidFill>
                <a:schemeClr val="accent6">
                  <a:lumMod val="75000"/>
                </a:schemeClr>
              </a:solidFill>
              <a:latin typeface="Palatino Linotype Bold"/>
              <a:cs typeface="Palatino Linotype Bold"/>
            </a:endParaRPr>
          </a:p>
          <a:p>
            <a:pPr>
              <a:lnSpc>
                <a:spcPts val="3400"/>
              </a:lnSpc>
            </a:pPr>
            <a:endParaRPr lang="en-CA" sz="2600" dirty="0">
              <a:solidFill>
                <a:srgbClr val="000000"/>
              </a:solidFill>
            </a:endParaRPr>
          </a:p>
        </p:txBody>
      </p:sp>
      <p:sp>
        <p:nvSpPr>
          <p:cNvPr id="6" name="TextBox 6"/>
          <p:cNvSpPr txBox="1"/>
          <p:nvPr/>
        </p:nvSpPr>
        <p:spPr>
          <a:xfrm>
            <a:off x="228600" y="4530725"/>
            <a:ext cx="8445500" cy="1641475"/>
          </a:xfrm>
          <a:prstGeom prst="rect">
            <a:avLst/>
          </a:prstGeom>
          <a:noFill/>
        </p:spPr>
        <p:txBody>
          <a:bodyPr vert="horz" wrap="square" lIns="0" tIns="0" rIns="0" bIns="0" rtlCol="0">
            <a:spAutoFit/>
          </a:bodyPr>
          <a:lstStyle/>
          <a:p>
            <a:pPr>
              <a:lnSpc>
                <a:spcPts val="3220"/>
              </a:lnSpc>
            </a:pPr>
            <a:r>
              <a:rPr lang="en-CA" sz="2600" dirty="0" smtClean="0">
                <a:solidFill>
                  <a:srgbClr val="000000"/>
                </a:solidFill>
                <a:latin typeface="Arial"/>
                <a:cs typeface="Arial"/>
              </a:rPr>
              <a:t>•</a:t>
            </a:r>
            <a:r>
              <a:rPr lang="en-CA" sz="2600" dirty="0" smtClean="0">
                <a:solidFill>
                  <a:srgbClr val="000000"/>
                </a:solidFill>
                <a:latin typeface="Palatino Linotype"/>
                <a:cs typeface="Palatino Linotype"/>
              </a:rPr>
              <a:t> </a:t>
            </a:r>
            <a:r>
              <a:rPr lang="sr-Latn-RS" sz="2600"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The main biological function of vitamin D is to maintain </a:t>
            </a:r>
            <a:r>
              <a:rPr lang="en-US" sz="2800" b="1" dirty="0" smtClean="0">
                <a:latin typeface="Times New Roman" pitchFamily="18" charset="0"/>
                <a:cs typeface="Times New Roman" pitchFamily="18" charset="0"/>
              </a:rPr>
              <a:t>normal levels of calcium and phosphorus </a:t>
            </a:r>
            <a:r>
              <a:rPr lang="en-US" sz="2800" dirty="0" smtClean="0">
                <a:latin typeface="Times New Roman" pitchFamily="18" charset="0"/>
                <a:cs typeface="Times New Roman" pitchFamily="18" charset="0"/>
              </a:rPr>
              <a:t>in the plasma, which are </a:t>
            </a:r>
            <a:r>
              <a:rPr lang="en-US" sz="2800" b="1" dirty="0" smtClean="0">
                <a:latin typeface="Times New Roman" pitchFamily="18" charset="0"/>
                <a:cs typeface="Times New Roman" pitchFamily="18" charset="0"/>
              </a:rPr>
              <a:t>necessary for the mineralization of bones and teeth</a:t>
            </a:r>
            <a:endParaRPr lang="en-CA" sz="2600" b="1" dirty="0">
              <a:solidFill>
                <a:srgbClr val="000000"/>
              </a:solidFill>
              <a:latin typeface="Times New Roman" pitchFamily="18" charset="0"/>
              <a:cs typeface="Times New Roman" pitchFamily="18" charset="0"/>
            </a:endParaRPr>
          </a:p>
        </p:txBody>
      </p:sp>
      <p:sp>
        <p:nvSpPr>
          <p:cNvPr id="7" name="TextBox 7"/>
          <p:cNvSpPr txBox="1"/>
          <p:nvPr/>
        </p:nvSpPr>
        <p:spPr>
          <a:xfrm>
            <a:off x="357684" y="4864100"/>
            <a:ext cx="65" cy="872034"/>
          </a:xfrm>
          <a:prstGeom prst="rect">
            <a:avLst/>
          </a:prstGeom>
          <a:noFill/>
        </p:spPr>
        <p:txBody>
          <a:bodyPr vert="horz" wrap="none" lIns="0" tIns="0" rIns="0" bIns="0" rtlCol="0">
            <a:spAutoFit/>
          </a:bodyPr>
          <a:lstStyle/>
          <a:p>
            <a:pPr>
              <a:lnSpc>
                <a:spcPts val="3350"/>
              </a:lnSpc>
            </a:pPr>
            <a:endParaRPr lang="en-CA" sz="2600" b="1" dirty="0" smtClean="0">
              <a:solidFill>
                <a:srgbClr val="000000"/>
              </a:solidFill>
              <a:latin typeface="Palatino Linotype Bold"/>
              <a:cs typeface="Palatino Linotype Bold"/>
            </a:endParaRPr>
          </a:p>
          <a:p>
            <a:pPr>
              <a:lnSpc>
                <a:spcPts val="3350"/>
              </a:lnSpc>
            </a:pPr>
            <a:endParaRPr lang="en-CA" sz="2600" dirty="0">
              <a:solidFill>
                <a:srgbClr val="00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2616200" y="469900"/>
            <a:ext cx="4165600" cy="1410643"/>
          </a:xfrm>
          <a:prstGeom prst="rect">
            <a:avLst/>
          </a:prstGeom>
          <a:noFill/>
        </p:spPr>
        <p:txBody>
          <a:bodyPr vert="horz" wrap="square" lIns="0" tIns="0" rIns="0" bIns="0" rtlCol="0">
            <a:spAutoFit/>
          </a:bodyPr>
          <a:lstStyle/>
          <a:p>
            <a:pPr>
              <a:lnSpc>
                <a:spcPts val="5520"/>
              </a:lnSpc>
            </a:pPr>
            <a:r>
              <a:rPr lang="sr-Latn-RS" sz="4800" b="1" dirty="0" smtClean="0">
                <a:solidFill>
                  <a:srgbClr val="DE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VITAMINS</a:t>
            </a:r>
            <a:endParaRPr lang="en-CA" sz="4400" b="1" dirty="0" smtClean="0">
              <a:solidFill>
                <a:schemeClr val="accent6">
                  <a:lumMod val="75000"/>
                </a:schemeClr>
              </a:solidFill>
              <a:latin typeface="Times New Roman" pitchFamily="18" charset="0"/>
              <a:cs typeface="Times New Roman" pitchFamily="18" charset="0"/>
            </a:endParaRPr>
          </a:p>
          <a:p>
            <a:pPr>
              <a:lnSpc>
                <a:spcPts val="5520"/>
              </a:lnSpc>
            </a:pPr>
            <a:endParaRPr lang="en-CA" sz="4800" dirty="0">
              <a:solidFill>
                <a:srgbClr val="DE0000"/>
              </a:solidFill>
            </a:endParaRPr>
          </a:p>
        </p:txBody>
      </p:sp>
      <p:sp>
        <p:nvSpPr>
          <p:cNvPr id="3" name="TextBox 3"/>
          <p:cNvSpPr txBox="1"/>
          <p:nvPr/>
        </p:nvSpPr>
        <p:spPr>
          <a:xfrm>
            <a:off x="457200" y="1752600"/>
            <a:ext cx="7607300" cy="1641475"/>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sr-Latn-RS"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Vitamins are </a:t>
            </a:r>
            <a:r>
              <a:rPr lang="en-US" sz="2800" b="1" dirty="0" smtClean="0">
                <a:latin typeface="Times New Roman" pitchFamily="18" charset="0"/>
                <a:cs typeface="Times New Roman" pitchFamily="18" charset="0"/>
              </a:rPr>
              <a:t>organic compounds </a:t>
            </a:r>
            <a:r>
              <a:rPr lang="en-US" sz="2800" dirty="0" smtClean="0">
                <a:latin typeface="Times New Roman" pitchFamily="18" charset="0"/>
                <a:cs typeface="Times New Roman" pitchFamily="18" charset="0"/>
              </a:rPr>
              <a:t>that are necessary in small amounts for the performance of </a:t>
            </a:r>
            <a:r>
              <a:rPr lang="en-US" sz="2800" b="1" dirty="0" smtClean="0">
                <a:latin typeface="Times New Roman" pitchFamily="18" charset="0"/>
                <a:cs typeface="Times New Roman" pitchFamily="18" charset="0"/>
              </a:rPr>
              <a:t>specific biological functions</a:t>
            </a:r>
            <a:r>
              <a:rPr lang="en-US" sz="2800" dirty="0" smtClean="0">
                <a:latin typeface="Times New Roman" pitchFamily="18" charset="0"/>
                <a:cs typeface="Times New Roman" pitchFamily="18" charset="0"/>
              </a:rPr>
              <a:t>.</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5" name="TextBox 5"/>
          <p:cNvSpPr txBox="1"/>
          <p:nvPr/>
        </p:nvSpPr>
        <p:spPr>
          <a:xfrm>
            <a:off x="825500" y="2870200"/>
            <a:ext cx="65" cy="820738"/>
          </a:xfrm>
          <a:prstGeom prst="rect">
            <a:avLst/>
          </a:prstGeom>
          <a:noFill/>
        </p:spPr>
        <p:txBody>
          <a:bodyPr vert="horz" wrap="none" lIns="0" tIns="0" rIns="0" bIns="0" rtlCol="0">
            <a:spAutoFit/>
          </a:bodyPr>
          <a:lstStyle/>
          <a:p>
            <a:pPr>
              <a:lnSpc>
                <a:spcPts val="3220"/>
              </a:lnSpc>
            </a:pPr>
            <a:endParaRPr lang="en-CA" sz="2795" dirty="0" smtClean="0">
              <a:solidFill>
                <a:srgbClr val="000000"/>
              </a:solidFill>
              <a:latin typeface="Palatino Linotype"/>
              <a:cs typeface="Palatino Linotype"/>
            </a:endParaRPr>
          </a:p>
          <a:p>
            <a:pPr>
              <a:lnSpc>
                <a:spcPts val="3220"/>
              </a:lnSpc>
            </a:pPr>
            <a:endParaRPr lang="en-CA" sz="2795" dirty="0">
              <a:solidFill>
                <a:srgbClr val="000000"/>
              </a:solidFill>
            </a:endParaRPr>
          </a:p>
        </p:txBody>
      </p:sp>
      <p:sp>
        <p:nvSpPr>
          <p:cNvPr id="6" name="TextBox 6"/>
          <p:cNvSpPr txBox="1"/>
          <p:nvPr/>
        </p:nvSpPr>
        <p:spPr>
          <a:xfrm>
            <a:off x="469901" y="3048000"/>
            <a:ext cx="7912100" cy="1308050"/>
          </a:xfrm>
          <a:prstGeom prst="rect">
            <a:avLst/>
          </a:prstGeom>
          <a:noFill/>
        </p:spPr>
        <p:txBody>
          <a:bodyPr vert="horz" wrap="square" lIns="0" tIns="0" rIns="0" bIns="0" rtlCol="0">
            <a:spAutoFit/>
          </a:bodyPr>
          <a:lstStyle/>
          <a:p>
            <a:pPr>
              <a:lnSpc>
                <a:spcPts val="3400"/>
              </a:lnSpc>
              <a:tabLst>
                <a:tab pos="368300" algn="l"/>
              </a:tabLst>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3200" dirty="0" smtClean="0"/>
              <a:t> </a:t>
            </a:r>
            <a:r>
              <a:rPr lang="sr-Latn-RS" sz="2800" dirty="0" smtClean="0">
                <a:latin typeface="Times New Roman" pitchFamily="18" charset="0"/>
                <a:cs typeface="Times New Roman" pitchFamily="18" charset="0"/>
              </a:rPr>
              <a:t>V</a:t>
            </a:r>
            <a:r>
              <a:rPr lang="en-US" sz="2800" dirty="0" err="1" smtClean="0">
                <a:latin typeface="Times New Roman" pitchFamily="18" charset="0"/>
                <a:cs typeface="Times New Roman" pitchFamily="18" charset="0"/>
              </a:rPr>
              <a:t>itamins</a:t>
            </a:r>
            <a:r>
              <a:rPr lang="en-US" sz="2800" dirty="0" smtClean="0">
                <a:latin typeface="Times New Roman" pitchFamily="18" charset="0"/>
                <a:cs typeface="Times New Roman" pitchFamily="18" charset="0"/>
              </a:rPr>
              <a:t> are necessary for </a:t>
            </a:r>
            <a:r>
              <a:rPr lang="en-US" sz="2800" b="1" dirty="0" smtClean="0">
                <a:latin typeface="Times New Roman" pitchFamily="18" charset="0"/>
                <a:cs typeface="Times New Roman" pitchFamily="18" charset="0"/>
              </a:rPr>
              <a:t>health, normal growth and development</a:t>
            </a:r>
            <a:r>
              <a:rPr lang="en-US" sz="2800" dirty="0" smtClean="0">
                <a:latin typeface="Times New Roman" pitchFamily="18" charset="0"/>
                <a:cs typeface="Times New Roman" pitchFamily="18" charset="0"/>
              </a:rPr>
              <a:t> of the organism</a:t>
            </a:r>
            <a:r>
              <a:rPr lang="sr-Latn-RS" sz="2800" dirty="0" smtClean="0">
                <a:latin typeface="Times New Roman" pitchFamily="18" charset="0"/>
                <a:cs typeface="Times New Roman" pitchFamily="18" charset="0"/>
              </a:rPr>
              <a:t>.</a:t>
            </a:r>
            <a:endParaRPr lang="en-CA" sz="2800" b="1"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
        <p:nvSpPr>
          <p:cNvPr id="7" name="TextBox 7"/>
          <p:cNvSpPr txBox="1"/>
          <p:nvPr/>
        </p:nvSpPr>
        <p:spPr>
          <a:xfrm>
            <a:off x="469901" y="4114800"/>
            <a:ext cx="7683500" cy="820738"/>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3200" dirty="0" smtClean="0"/>
              <a:t> </a:t>
            </a:r>
            <a:r>
              <a:rPr lang="sr-Latn-RS" sz="2800" b="1" dirty="0" smtClean="0">
                <a:latin typeface="Times New Roman" pitchFamily="18" charset="0"/>
                <a:cs typeface="Times New Roman" pitchFamily="18" charset="0"/>
              </a:rPr>
              <a:t>M</a:t>
            </a:r>
            <a:r>
              <a:rPr lang="en-US" sz="2800" b="1" dirty="0" err="1" smtClean="0">
                <a:latin typeface="Times New Roman" pitchFamily="18" charset="0"/>
                <a:cs typeface="Times New Roman" pitchFamily="18" charset="0"/>
              </a:rPr>
              <a:t>ost</a:t>
            </a:r>
            <a:r>
              <a:rPr lang="en-US" sz="2800" b="1" dirty="0" smtClean="0">
                <a:latin typeface="Times New Roman" pitchFamily="18" charset="0"/>
                <a:cs typeface="Times New Roman" pitchFamily="18" charset="0"/>
              </a:rPr>
              <a:t> vitamins must be obtained through food</a:t>
            </a:r>
            <a:r>
              <a:rPr lang="sr-Latn-RS" sz="2800" b="1" dirty="0" smtClean="0">
                <a:latin typeface="Times New Roman" pitchFamily="18" charset="0"/>
                <a:cs typeface="Times New Roman" pitchFamily="18" charset="0"/>
              </a:rPr>
              <a:t>.</a:t>
            </a:r>
            <a:endParaRPr lang="en-CA" sz="2800" b="1"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8" name="TextBox 8"/>
          <p:cNvSpPr txBox="1"/>
          <p:nvPr/>
        </p:nvSpPr>
        <p:spPr>
          <a:xfrm>
            <a:off x="469901" y="4724400"/>
            <a:ext cx="7683500" cy="1308050"/>
          </a:xfrm>
          <a:prstGeom prst="rect">
            <a:avLst/>
          </a:prstGeom>
          <a:noFill/>
        </p:spPr>
        <p:txBody>
          <a:bodyPr vert="horz" wrap="square" lIns="0" tIns="0" rIns="0" bIns="0" rtlCol="0">
            <a:spAutoFit/>
          </a:bodyPr>
          <a:lstStyle/>
          <a:p>
            <a:pPr>
              <a:lnSpc>
                <a:spcPts val="3400"/>
              </a:lnSpc>
              <a:tabLst>
                <a:tab pos="368300" algn="l"/>
              </a:tabLst>
            </a:pPr>
            <a:r>
              <a:rPr lang="en-CA" sz="2795" dirty="0" smtClean="0">
                <a:solidFill>
                  <a:srgbClr val="000000"/>
                </a:solidFill>
                <a:latin typeface="Arial"/>
                <a:cs typeface="Arial"/>
              </a:rPr>
              <a:t>•</a:t>
            </a:r>
            <a:r>
              <a:rPr lang="sr-Latn-RS" sz="2795" dirty="0" smtClean="0">
                <a:solidFill>
                  <a:srgbClr val="000000"/>
                </a:solidFill>
                <a:latin typeface="Arial"/>
                <a:cs typeface="Arial"/>
              </a:rPr>
              <a:t> </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Some vitamins are found in food in the form of </a:t>
            </a:r>
            <a:r>
              <a:rPr lang="en-US" sz="2800" dirty="0" err="1" smtClean="0">
                <a:latin typeface="Times New Roman" pitchFamily="18" charset="0"/>
                <a:cs typeface="Times New Roman" pitchFamily="18" charset="0"/>
              </a:rPr>
              <a:t>provitamins</a:t>
            </a: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inactive precursors</a:t>
            </a:r>
            <a:r>
              <a:rPr lang="en-US" sz="2800" dirty="0" smtClean="0">
                <a:latin typeface="Times New Roman" pitchFamily="18" charset="0"/>
                <a:cs typeface="Times New Roman" pitchFamily="18" charset="0"/>
              </a:rPr>
              <a:t>).</a:t>
            </a:r>
            <a:endParaRPr lang="en-CA" sz="2800"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p:nvPr/>
        </p:nvSpPr>
        <p:spPr>
          <a:xfrm>
            <a:off x="0" y="0"/>
            <a:ext cx="9144000" cy="6858000"/>
          </a:xfrm>
          <a:prstGeom prst="rect">
            <a:avLst/>
          </a:prstGeom>
          <a:blipFill>
            <a:blip r:embed="rId2" cstate="print"/>
            <a:stretch>
              <a:fillRect/>
            </a:stretch>
          </a:blipFill>
        </p:spPr>
        <p:txBody>
          <a:bodyPr wrap="square" lIns="0" tIns="0" rIns="0" bIns="0" rtlCol="0">
            <a:spAutoFit/>
          </a:bodyPr>
          <a:lstStyle/>
          <a:p>
            <a:endParaRPr/>
          </a:p>
        </p:txBody>
      </p:sp>
      <p:sp>
        <p:nvSpPr>
          <p:cNvPr id="3" name="object 3"/>
          <p:cNvSpPr txBox="1"/>
          <p:nvPr/>
        </p:nvSpPr>
        <p:spPr>
          <a:xfrm>
            <a:off x="539551" y="332656"/>
            <a:ext cx="3096345" cy="487313"/>
          </a:xfrm>
          <a:prstGeom prst="rect">
            <a:avLst/>
          </a:prstGeom>
          <a:solidFill>
            <a:schemeClr val="bg1"/>
          </a:solidFill>
        </p:spPr>
        <p:txBody>
          <a:bodyPr vert="horz" wrap="square" lIns="0" tIns="0" rIns="0" bIns="0" rtlCol="0">
            <a:spAutoFit/>
          </a:bodyPr>
          <a:lstStyle/>
          <a:p>
            <a:pPr marL="0" marR="0">
              <a:lnSpc>
                <a:spcPts val="3753"/>
              </a:lnSpc>
              <a:spcBef>
                <a:spcPts val="0"/>
              </a:spcBef>
              <a:spcAft>
                <a:spcPts val="0"/>
              </a:spcAft>
            </a:pPr>
            <a:r>
              <a:rPr lang="sr-Latn-RS" sz="3600" spc="-31" dirty="0" smtClean="0">
                <a:solidFill>
                  <a:srgbClr val="C00000"/>
                </a:solidFill>
                <a:latin typeface="Times New Roman" pitchFamily="18" charset="0"/>
                <a:cs typeface="Times New Roman" pitchFamily="18" charset="0"/>
              </a:rPr>
              <a:t>VITAMIN D</a:t>
            </a:r>
            <a:endParaRPr sz="3600" dirty="0">
              <a:solidFill>
                <a:srgbClr val="C00000"/>
              </a:solidFill>
              <a:latin typeface="Times New Roman" pitchFamily="18" charset="0"/>
              <a:cs typeface="Times New Roman" pitchFamily="18" charset="0"/>
            </a:endParaRPr>
          </a:p>
        </p:txBody>
      </p:sp>
      <p:sp>
        <p:nvSpPr>
          <p:cNvPr id="4" name="object 4"/>
          <p:cNvSpPr txBox="1"/>
          <p:nvPr/>
        </p:nvSpPr>
        <p:spPr>
          <a:xfrm>
            <a:off x="91440" y="6336323"/>
            <a:ext cx="3657834" cy="661466"/>
          </a:xfrm>
          <a:prstGeom prst="rect">
            <a:avLst/>
          </a:prstGeom>
        </p:spPr>
        <p:txBody>
          <a:bodyPr vert="horz" wrap="square" lIns="0" tIns="0" rIns="0" bIns="0" rtlCol="0">
            <a:spAutoFit/>
          </a:bodyPr>
          <a:lstStyle/>
          <a:p>
            <a:pPr marL="0" marR="0">
              <a:lnSpc>
                <a:spcPts val="2508"/>
              </a:lnSpc>
              <a:spcBef>
                <a:spcPts val="0"/>
              </a:spcBef>
              <a:spcAft>
                <a:spcPts val="0"/>
              </a:spcAft>
            </a:pPr>
            <a:r>
              <a:rPr sz="1800" dirty="0">
                <a:solidFill>
                  <a:srgbClr val="000000"/>
                </a:solidFill>
                <a:latin typeface="WILONQ+ComicSansMS"/>
                <a:cs typeface="WILONQ+ComicSansMS"/>
              </a:rPr>
              <a:t>1,25-dihydroxycholecalciferol</a:t>
            </a:r>
          </a:p>
        </p:txBody>
      </p:sp>
      <p:sp>
        <p:nvSpPr>
          <p:cNvPr id="5" name="object 5"/>
          <p:cNvSpPr txBox="1"/>
          <p:nvPr/>
        </p:nvSpPr>
        <p:spPr>
          <a:xfrm>
            <a:off x="8424678" y="6458825"/>
            <a:ext cx="398702" cy="398859"/>
          </a:xfrm>
          <a:prstGeom prst="rect">
            <a:avLst/>
          </a:prstGeom>
        </p:spPr>
        <p:txBody>
          <a:bodyPr vert="horz" wrap="square" lIns="0" tIns="0" rIns="0" bIns="0" rtlCol="0">
            <a:spAutoFit/>
          </a:bodyPr>
          <a:lstStyle/>
          <a:p>
            <a:pPr marL="0" marR="0">
              <a:lnSpc>
                <a:spcPts val="1340"/>
              </a:lnSpc>
              <a:spcBef>
                <a:spcPts val="0"/>
              </a:spcBef>
              <a:spcAft>
                <a:spcPts val="0"/>
              </a:spcAft>
            </a:pPr>
            <a:r>
              <a:rPr sz="1200" dirty="0">
                <a:solidFill>
                  <a:srgbClr val="898989"/>
                </a:solidFill>
                <a:latin typeface="Arial"/>
                <a:cs typeface="Arial"/>
              </a:rPr>
              <a:t>39</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600200" y="76200"/>
            <a:ext cx="5828519" cy="1308050"/>
          </a:xfrm>
          <a:prstGeom prst="rect">
            <a:avLst/>
          </a:prstGeom>
          <a:noFill/>
        </p:spPr>
        <p:txBody>
          <a:bodyPr vert="horz" wrap="square" lIns="0" tIns="0" rIns="0" bIns="0" rtlCol="0">
            <a:spAutoFit/>
          </a:bodyPr>
          <a:lstStyle/>
          <a:p>
            <a:pPr>
              <a:lnSpc>
                <a:spcPts val="5060"/>
              </a:lnSpc>
            </a:pPr>
            <a:r>
              <a:rPr lang="sr-Latn-RS" sz="4000" b="1" dirty="0" smtClean="0">
                <a:solidFill>
                  <a:srgbClr val="C00000"/>
                </a:solidFill>
                <a:latin typeface="Palatino Linotype" pitchFamily="18" charset="0"/>
              </a:rPr>
              <a:t>     </a:t>
            </a:r>
            <a:r>
              <a:rPr lang="en-US" sz="4000" b="1" dirty="0" smtClean="0">
                <a:solidFill>
                  <a:schemeClr val="accent6">
                    <a:lumMod val="75000"/>
                  </a:schemeClr>
                </a:solidFill>
                <a:latin typeface="Times New Roman" pitchFamily="18" charset="0"/>
                <a:cs typeface="Times New Roman" pitchFamily="18" charset="0"/>
              </a:rPr>
              <a:t>Vitamin D synthesis</a:t>
            </a:r>
            <a:r>
              <a:rPr lang="en-CA" sz="4000" b="1" dirty="0" smtClean="0">
                <a:solidFill>
                  <a:schemeClr val="accent6">
                    <a:lumMod val="75000"/>
                  </a:schemeClr>
                </a:solidFill>
                <a:latin typeface="Times New Roman" pitchFamily="18" charset="0"/>
                <a:cs typeface="Times New Roman" pitchFamily="18" charset="0"/>
              </a:rPr>
              <a:t> </a:t>
            </a:r>
          </a:p>
          <a:p>
            <a:pPr>
              <a:lnSpc>
                <a:spcPts val="5060"/>
              </a:lnSpc>
            </a:pPr>
            <a:endParaRPr lang="en-CA" sz="4000" dirty="0">
              <a:solidFill>
                <a:srgbClr val="C00000"/>
              </a:solidFill>
              <a:latin typeface="Palatino Linotype" pitchFamily="18" charset="0"/>
            </a:endParaRPr>
          </a:p>
        </p:txBody>
      </p:sp>
      <p:sp>
        <p:nvSpPr>
          <p:cNvPr id="3" name="TextBox 3"/>
          <p:cNvSpPr txBox="1"/>
          <p:nvPr/>
        </p:nvSpPr>
        <p:spPr>
          <a:xfrm>
            <a:off x="249685" y="914400"/>
            <a:ext cx="8589516" cy="1231106"/>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US" sz="2400" dirty="0" err="1" smtClean="0">
                <a:latin typeface="Times New Roman" pitchFamily="18" charset="0"/>
                <a:cs typeface="Times New Roman" pitchFamily="18" charset="0"/>
              </a:rPr>
              <a:t>Cholecalciferol</a:t>
            </a:r>
            <a:r>
              <a:rPr lang="en-US" sz="2400" dirty="0" smtClean="0">
                <a:latin typeface="Times New Roman" pitchFamily="18" charset="0"/>
                <a:cs typeface="Times New Roman" pitchFamily="18" charset="0"/>
              </a:rPr>
              <a:t> is formed from </a:t>
            </a:r>
            <a:r>
              <a:rPr lang="en-US" sz="2400" b="1" dirty="0" smtClean="0">
                <a:latin typeface="Times New Roman" pitchFamily="18" charset="0"/>
                <a:cs typeface="Times New Roman" pitchFamily="18" charset="0"/>
              </a:rPr>
              <a:t>7-dehydrocholesterol</a:t>
            </a:r>
            <a:r>
              <a:rPr lang="en-US" sz="2400" dirty="0" smtClean="0">
                <a:latin typeface="Times New Roman" pitchFamily="18" charset="0"/>
                <a:cs typeface="Times New Roman" pitchFamily="18" charset="0"/>
              </a:rPr>
              <a:t> in the skin after exposure to UV rays</a:t>
            </a:r>
            <a:r>
              <a:rPr lang="en-US" sz="2400" dirty="0" smtClean="0"/>
              <a:t>.</a:t>
            </a:r>
            <a:endParaRPr lang="en-CA" sz="2400" dirty="0" smtClean="0">
              <a:solidFill>
                <a:srgbClr val="000000"/>
              </a:solidFill>
              <a:latin typeface="Palatino Linotype" pitchFamily="18" charset="0"/>
              <a:cs typeface="Palatino Linotype"/>
            </a:endParaRPr>
          </a:p>
          <a:p>
            <a:pPr>
              <a:lnSpc>
                <a:spcPts val="3220"/>
              </a:lnSpc>
            </a:pPr>
            <a:endParaRPr lang="en-CA" sz="2400" dirty="0">
              <a:solidFill>
                <a:srgbClr val="000000"/>
              </a:solidFill>
              <a:latin typeface="Palatino Linotype" pitchFamily="18" charset="0"/>
            </a:endParaRPr>
          </a:p>
        </p:txBody>
      </p:sp>
      <p:sp>
        <p:nvSpPr>
          <p:cNvPr id="6" name="TextBox 6"/>
          <p:cNvSpPr txBox="1"/>
          <p:nvPr/>
        </p:nvSpPr>
        <p:spPr>
          <a:xfrm>
            <a:off x="249684" y="4895726"/>
            <a:ext cx="8894316" cy="423193"/>
          </a:xfrm>
          <a:prstGeom prst="rect">
            <a:avLst/>
          </a:prstGeom>
          <a:noFill/>
        </p:spPr>
        <p:txBody>
          <a:bodyPr vert="horz" wrap="square" lIns="0" tIns="0" rIns="0" bIns="0" rtlCol="0">
            <a:spAutoFit/>
          </a:bodyPr>
          <a:lstStyle/>
          <a:p>
            <a:pPr>
              <a:lnSpc>
                <a:spcPts val="3300"/>
              </a:lnSpc>
            </a:pPr>
            <a:r>
              <a:rPr lang="en-CA" sz="2200" dirty="0" smtClean="0">
                <a:solidFill>
                  <a:srgbClr val="000000"/>
                </a:solidFill>
                <a:latin typeface="Palatino Linotype" pitchFamily="18" charset="0"/>
                <a:cs typeface="Arial"/>
              </a:rPr>
              <a:t>•</a:t>
            </a:r>
            <a:r>
              <a:rPr lang="en-US" sz="2400" dirty="0" smtClean="0"/>
              <a:t> </a:t>
            </a:r>
            <a:r>
              <a:rPr lang="sr-Latn-RS" sz="2400" dirty="0" smtClean="0">
                <a:latin typeface="Times New Roman" pitchFamily="18" charset="0"/>
                <a:cs typeface="Times New Roman" pitchFamily="18" charset="0"/>
              </a:rPr>
              <a:t>O</a:t>
            </a:r>
            <a:r>
              <a:rPr lang="en-US" sz="2400" dirty="0" err="1" smtClean="0">
                <a:latin typeface="Times New Roman" pitchFamily="18" charset="0"/>
                <a:cs typeface="Times New Roman" pitchFamily="18" charset="0"/>
              </a:rPr>
              <a:t>nly</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1,25 (OH)2 cholecalciferol </a:t>
            </a:r>
            <a:r>
              <a:rPr lang="en-US" sz="2400" dirty="0" smtClean="0">
                <a:latin typeface="Times New Roman" pitchFamily="18" charset="0"/>
                <a:cs typeface="Times New Roman" pitchFamily="18" charset="0"/>
              </a:rPr>
              <a:t>is the active form </a:t>
            </a:r>
            <a:r>
              <a:rPr lang="en-US" sz="2400" b="1" dirty="0" smtClean="0">
                <a:solidFill>
                  <a:schemeClr val="accent6">
                    <a:lumMod val="75000"/>
                  </a:schemeClr>
                </a:solidFill>
                <a:latin typeface="Times New Roman" pitchFamily="18" charset="0"/>
                <a:cs typeface="Times New Roman" pitchFamily="18" charset="0"/>
              </a:rPr>
              <a:t>(calcitriol</a:t>
            </a:r>
            <a:r>
              <a:rPr lang="en-US" sz="2400" dirty="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a:t>
            </a:r>
            <a:r>
              <a:rPr lang="en-CA" sz="2400" dirty="0" smtClean="0">
                <a:solidFill>
                  <a:srgbClr val="000000"/>
                </a:solidFill>
                <a:latin typeface="Times New Roman" pitchFamily="18" charset="0"/>
                <a:cs typeface="Times New Roman" pitchFamily="18" charset="0"/>
              </a:rPr>
              <a:t> </a:t>
            </a:r>
            <a:endParaRPr lang="en-CA" sz="2400" dirty="0">
              <a:solidFill>
                <a:srgbClr val="000000"/>
              </a:solidFill>
              <a:latin typeface="Times New Roman" pitchFamily="18" charset="0"/>
              <a:cs typeface="Times New Roman" pitchFamily="18" charset="0"/>
            </a:endParaRPr>
          </a:p>
        </p:txBody>
      </p:sp>
      <p:sp>
        <p:nvSpPr>
          <p:cNvPr id="7" name="TextBox 7"/>
          <p:cNvSpPr txBox="1"/>
          <p:nvPr/>
        </p:nvSpPr>
        <p:spPr>
          <a:xfrm>
            <a:off x="249684" y="5759822"/>
            <a:ext cx="8354764" cy="846386"/>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Palatino Linotype" pitchFamily="18" charset="0"/>
                <a:cs typeface="Arial"/>
              </a:rPr>
              <a:t>•</a:t>
            </a:r>
            <a:r>
              <a:rPr lang="en-US" sz="2400" dirty="0" smtClean="0"/>
              <a:t> </a:t>
            </a:r>
            <a:r>
              <a:rPr lang="en-US" sz="2400" dirty="0" smtClean="0">
                <a:latin typeface="Times New Roman" pitchFamily="18" charset="0"/>
                <a:cs typeface="Times New Roman" pitchFamily="18" charset="0"/>
              </a:rPr>
              <a:t>With adequate exposure to the sun, it is not necessary to get vitamin D from food</a:t>
            </a:r>
            <a:r>
              <a:rPr lang="en-US" sz="2400" dirty="0" smtClean="0"/>
              <a:t>.</a:t>
            </a:r>
            <a:endParaRPr lang="en-CA" sz="2400" dirty="0">
              <a:solidFill>
                <a:srgbClr val="000000"/>
              </a:solidFill>
              <a:latin typeface="Palatino Linotype" pitchFamily="18" charset="0"/>
            </a:endParaRPr>
          </a:p>
        </p:txBody>
      </p:sp>
      <p:sp>
        <p:nvSpPr>
          <p:cNvPr id="10" name="object 10"/>
          <p:cNvSpPr txBox="1"/>
          <p:nvPr/>
        </p:nvSpPr>
        <p:spPr>
          <a:xfrm>
            <a:off x="228600" y="1752600"/>
            <a:ext cx="8458562" cy="1910779"/>
          </a:xfrm>
          <a:prstGeom prst="rect">
            <a:avLst/>
          </a:prstGeom>
        </p:spPr>
        <p:txBody>
          <a:bodyPr vert="horz" wrap="square" lIns="0" tIns="0" rIns="0" bIns="0" rtlCol="0">
            <a:spAutoFit/>
          </a:bodyPr>
          <a:lstStyle/>
          <a:p>
            <a:pPr>
              <a:lnSpc>
                <a:spcPts val="2500"/>
              </a:lnSpc>
              <a:spcAft>
                <a:spcPts val="1200"/>
              </a:spcAft>
              <a:buFont typeface="Arial" pitchFamily="34" charset="0"/>
              <a:buChar char="•"/>
            </a:pPr>
            <a:r>
              <a:rPr lang="sr-Cyrl-CS" sz="2400" b="1" dirty="0" smtClean="0">
                <a:solidFill>
                  <a:srgbClr val="000000"/>
                </a:solidFill>
                <a:latin typeface="Palatino Linotype" pitchFamily="18" charset="0"/>
                <a:cs typeface="Palatino Linotype Bold"/>
              </a:rPr>
              <a:t> </a:t>
            </a:r>
            <a:r>
              <a:rPr lang="en-US" sz="2400" dirty="0" err="1" smtClean="0">
                <a:latin typeface="Times New Roman" pitchFamily="18" charset="0"/>
                <a:cs typeface="Times New Roman" pitchFamily="18" charset="0"/>
              </a:rPr>
              <a:t>Cholecalciferol</a:t>
            </a:r>
            <a:r>
              <a:rPr lang="en-US" sz="2400" dirty="0" smtClean="0">
                <a:latin typeface="Times New Roman" pitchFamily="18" charset="0"/>
                <a:cs typeface="Times New Roman" pitchFamily="18" charset="0"/>
              </a:rPr>
              <a:t> (as well as </a:t>
            </a:r>
            <a:r>
              <a:rPr lang="en-US" sz="2400" dirty="0" err="1" smtClean="0">
                <a:latin typeface="Times New Roman" pitchFamily="18" charset="0"/>
                <a:cs typeface="Times New Roman" pitchFamily="18" charset="0"/>
              </a:rPr>
              <a:t>ergocalciferol</a:t>
            </a:r>
            <a:r>
              <a:rPr lang="en-US" sz="2400" dirty="0" smtClean="0">
                <a:latin typeface="Times New Roman" pitchFamily="18" charset="0"/>
                <a:cs typeface="Times New Roman" pitchFamily="18" charset="0"/>
              </a:rPr>
              <a:t> from food) is subject to </a:t>
            </a:r>
            <a:r>
              <a:rPr lang="en-US" sz="2400" b="1" dirty="0" smtClean="0">
                <a:solidFill>
                  <a:schemeClr val="accent6">
                    <a:lumMod val="75000"/>
                  </a:schemeClr>
                </a:solidFill>
                <a:latin typeface="Times New Roman" pitchFamily="18" charset="0"/>
                <a:cs typeface="Times New Roman" pitchFamily="18" charset="0"/>
              </a:rPr>
              <a:t>hydroxylation</a:t>
            </a: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a:lnSpc>
                <a:spcPts val="2500"/>
              </a:lnSpc>
              <a:spcAft>
                <a:spcPts val="1200"/>
              </a:spcAft>
              <a:buFont typeface="Arial" pitchFamily="34" charset="0"/>
              <a:buChar char="•"/>
            </a:pPr>
            <a:r>
              <a:rPr lang="en-US" sz="2400" dirty="0" smtClean="0">
                <a:latin typeface="Times New Roman" pitchFamily="18" charset="0"/>
                <a:cs typeface="Times New Roman" pitchFamily="18" charset="0"/>
              </a:rPr>
              <a:t>The first hydroxylation (</a:t>
            </a:r>
            <a:r>
              <a:rPr lang="en-US" sz="2400" b="1" dirty="0" smtClean="0">
                <a:solidFill>
                  <a:schemeClr val="accent6">
                    <a:lumMod val="75000"/>
                  </a:schemeClr>
                </a:solidFill>
                <a:latin typeface="Times New Roman" pitchFamily="18" charset="0"/>
                <a:cs typeface="Times New Roman" pitchFamily="18" charset="0"/>
              </a:rPr>
              <a:t>25</a:t>
            </a:r>
            <a:r>
              <a:rPr lang="en-US" sz="2400" dirty="0" smtClean="0">
                <a:latin typeface="Times New Roman" pitchFamily="18" charset="0"/>
                <a:cs typeface="Times New Roman" pitchFamily="18" charset="0"/>
              </a:rPr>
              <a:t>) </a:t>
            </a:r>
            <a:r>
              <a:rPr lang="en-US" sz="2400" b="1" dirty="0" smtClean="0">
                <a:solidFill>
                  <a:schemeClr val="accent6">
                    <a:lumMod val="75000"/>
                  </a:schemeClr>
                </a:solidFill>
                <a:latin typeface="Times New Roman" pitchFamily="18" charset="0"/>
                <a:cs typeface="Times New Roman" pitchFamily="18" charset="0"/>
              </a:rPr>
              <a:t>takes place in the liver </a:t>
            </a:r>
            <a:r>
              <a:rPr lang="en-US" sz="2400" dirty="0" smtClean="0">
                <a:latin typeface="Times New Roman" pitchFamily="18" charset="0"/>
                <a:cs typeface="Times New Roman" pitchFamily="18" charset="0"/>
              </a:rPr>
              <a:t>and circulates bound to vitamin D binding protein.</a:t>
            </a:r>
            <a:endParaRPr lang="sr-Latn-RS" sz="2400" dirty="0" smtClean="0">
              <a:latin typeface="Times New Roman" pitchFamily="18" charset="0"/>
              <a:cs typeface="Times New Roman" pitchFamily="18" charset="0"/>
            </a:endParaRPr>
          </a:p>
          <a:p>
            <a:pPr>
              <a:lnSpc>
                <a:spcPts val="2500"/>
              </a:lnSpc>
              <a:spcAft>
                <a:spcPts val="1200"/>
              </a:spcAft>
              <a:buFont typeface="Arial" pitchFamily="34" charset="0"/>
              <a:buChar char="•"/>
            </a:pPr>
            <a:r>
              <a:rPr lang="en-US" sz="2400" dirty="0" smtClean="0">
                <a:latin typeface="Times New Roman" pitchFamily="18" charset="0"/>
                <a:cs typeface="Times New Roman" pitchFamily="18" charset="0"/>
              </a:rPr>
              <a:t> Second hydroxylation (</a:t>
            </a:r>
            <a:r>
              <a:rPr lang="en-US" sz="2400" b="1" dirty="0" smtClean="0">
                <a:solidFill>
                  <a:schemeClr val="accent6">
                    <a:lumMod val="75000"/>
                  </a:schemeClr>
                </a:solidFill>
                <a:latin typeface="Times New Roman" pitchFamily="18" charset="0"/>
                <a:cs typeface="Times New Roman" pitchFamily="18" charset="0"/>
              </a:rPr>
              <a:t>1α</a:t>
            </a:r>
            <a:r>
              <a:rPr lang="en-US" sz="2400" dirty="0" smtClean="0">
                <a:latin typeface="Times New Roman" pitchFamily="18" charset="0"/>
                <a:cs typeface="Times New Roman" pitchFamily="18" charset="0"/>
              </a:rPr>
              <a:t>) </a:t>
            </a:r>
            <a:r>
              <a:rPr lang="en-US" sz="2400" b="1" dirty="0" smtClean="0">
                <a:solidFill>
                  <a:schemeClr val="accent6">
                    <a:lumMod val="75000"/>
                  </a:schemeClr>
                </a:solidFill>
                <a:latin typeface="Times New Roman" pitchFamily="18" charset="0"/>
                <a:cs typeface="Times New Roman" pitchFamily="18" charset="0"/>
              </a:rPr>
              <a:t>in the kidneys</a:t>
            </a:r>
            <a:r>
              <a:rPr lang="en-US" sz="2400" dirty="0" smtClean="0">
                <a:latin typeface="Times New Roman" pitchFamily="18" charset="0"/>
                <a:cs typeface="Times New Roman" pitchFamily="18" charset="0"/>
              </a:rPr>
              <a:t>.</a:t>
            </a:r>
            <a:endParaRPr lang="sr-Cyrl-CS" sz="2400" dirty="0" smtClean="0">
              <a:solidFill>
                <a:srgbClr val="000000"/>
              </a:solidFill>
              <a:latin typeface="Times New Roman" pitchFamily="18" charset="0"/>
              <a:cs typeface="Times New Roman" pitchFamily="18" charset="0"/>
            </a:endParaRPr>
          </a:p>
        </p:txBody>
      </p:sp>
      <p:sp>
        <p:nvSpPr>
          <p:cNvPr id="11" name="Rectangle 10"/>
          <p:cNvSpPr/>
          <p:nvPr/>
        </p:nvSpPr>
        <p:spPr>
          <a:xfrm>
            <a:off x="152400" y="3810000"/>
            <a:ext cx="8812088" cy="1054135"/>
          </a:xfrm>
          <a:prstGeom prst="rect">
            <a:avLst/>
          </a:prstGeom>
        </p:spPr>
        <p:txBody>
          <a:bodyPr wrap="square">
            <a:spAutoFit/>
          </a:bodyPr>
          <a:lstStyle/>
          <a:p>
            <a:pPr>
              <a:lnSpc>
                <a:spcPts val="2500"/>
              </a:lnSpc>
              <a:buFont typeface="Arial" pitchFamily="34" charset="0"/>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The second hydroxylation and formation of </a:t>
            </a:r>
            <a:r>
              <a:rPr lang="en-US" sz="2400" dirty="0" err="1" smtClean="0">
                <a:latin typeface="Times New Roman" pitchFamily="18" charset="0"/>
                <a:cs typeface="Times New Roman" pitchFamily="18" charset="0"/>
              </a:rPr>
              <a:t>calcitriol</a:t>
            </a:r>
            <a:r>
              <a:rPr lang="en-US" sz="2400" dirty="0" smtClean="0">
                <a:latin typeface="Times New Roman" pitchFamily="18" charset="0"/>
                <a:cs typeface="Times New Roman" pitchFamily="18" charset="0"/>
              </a:rPr>
              <a:t> is stimulated by decreasing the concentration Ca with consequent secretion of PTH which induces 1α </a:t>
            </a:r>
            <a:r>
              <a:rPr lang="en-US" sz="2400" dirty="0" err="1" smtClean="0">
                <a:latin typeface="Times New Roman" pitchFamily="18" charset="0"/>
                <a:cs typeface="Times New Roman" pitchFamily="18" charset="0"/>
              </a:rPr>
              <a:t>hydroxylase</a:t>
            </a:r>
            <a:r>
              <a:rPr lang="en-US" sz="2400" dirty="0" smtClean="0">
                <a:latin typeface="Times New Roman" pitchFamily="18" charset="0"/>
                <a:cs typeface="Times New Roman" pitchFamily="18" charset="0"/>
              </a:rPr>
              <a:t>.</a:t>
            </a:r>
            <a:endParaRPr lang="en-US" sz="2200" dirty="0" smtClean="0">
              <a:solidFill>
                <a:srgbClr val="000000"/>
              </a:solidFill>
              <a:latin typeface="Times New Roman" pitchFamily="18" charset="0"/>
              <a:cs typeface="Times New Roman" pitchFamily="18" charset="0"/>
            </a:endParaRPr>
          </a:p>
        </p:txBody>
      </p:sp>
      <p:sp>
        <p:nvSpPr>
          <p:cNvPr id="13" name="TextBox 4"/>
          <p:cNvSpPr txBox="1"/>
          <p:nvPr/>
        </p:nvSpPr>
        <p:spPr>
          <a:xfrm>
            <a:off x="516384" y="1551608"/>
            <a:ext cx="65" cy="1641475"/>
          </a:xfrm>
          <a:prstGeom prst="rect">
            <a:avLst/>
          </a:prstGeom>
          <a:noFill/>
        </p:spPr>
        <p:txBody>
          <a:bodyPr vert="horz" wrap="none" lIns="0" tIns="0" rIns="0" bIns="0" rtlCol="0">
            <a:spAutoFit/>
          </a:bodyPr>
          <a:lstStyle/>
          <a:p>
            <a:pPr>
              <a:lnSpc>
                <a:spcPts val="3220"/>
              </a:lnSpc>
            </a:pPr>
            <a:endParaRPr lang="sr-Cyrl-CS" sz="2400" b="1" dirty="0" smtClean="0">
              <a:solidFill>
                <a:srgbClr val="000000"/>
              </a:solidFill>
              <a:latin typeface="Palatino Linotype" pitchFamily="18" charset="0"/>
              <a:cs typeface="Palatino Linotype Bold"/>
            </a:endParaRPr>
          </a:p>
          <a:p>
            <a:pPr>
              <a:lnSpc>
                <a:spcPts val="3220"/>
              </a:lnSpc>
            </a:pPr>
            <a:endParaRPr lang="sr-Cyrl-CS" sz="2400" b="1" dirty="0" smtClean="0">
              <a:solidFill>
                <a:srgbClr val="000000"/>
              </a:solidFill>
              <a:latin typeface="Palatino Linotype" pitchFamily="18" charset="0"/>
              <a:cs typeface="Palatino Linotype Bold"/>
            </a:endParaRPr>
          </a:p>
          <a:p>
            <a:pPr>
              <a:lnSpc>
                <a:spcPts val="3220"/>
              </a:lnSpc>
            </a:pPr>
            <a:endParaRPr lang="en-CA" sz="2400" b="1" dirty="0" smtClean="0">
              <a:solidFill>
                <a:srgbClr val="000000"/>
              </a:solidFill>
              <a:latin typeface="Palatino Linotype" pitchFamily="18" charset="0"/>
              <a:cs typeface="Palatino Linotype Bold"/>
            </a:endParaRPr>
          </a:p>
          <a:p>
            <a:pPr>
              <a:lnSpc>
                <a:spcPts val="3220"/>
              </a:lnSpc>
            </a:pPr>
            <a:endParaRPr lang="en-CA" sz="2400" dirty="0">
              <a:solidFill>
                <a:srgbClr val="000000"/>
              </a:solidFill>
              <a:latin typeface="Palatino Linotype" pitchFamily="18" charset="0"/>
            </a:endParaRPr>
          </a:p>
        </p:txBody>
      </p:sp>
      <p:sp>
        <p:nvSpPr>
          <p:cNvPr id="14" name="TextBox 4"/>
          <p:cNvSpPr txBox="1"/>
          <p:nvPr/>
        </p:nvSpPr>
        <p:spPr>
          <a:xfrm>
            <a:off x="668784" y="1704008"/>
            <a:ext cx="65" cy="1641475"/>
          </a:xfrm>
          <a:prstGeom prst="rect">
            <a:avLst/>
          </a:prstGeom>
          <a:noFill/>
        </p:spPr>
        <p:txBody>
          <a:bodyPr vert="horz" wrap="none" lIns="0" tIns="0" rIns="0" bIns="0" rtlCol="0">
            <a:spAutoFit/>
          </a:bodyPr>
          <a:lstStyle/>
          <a:p>
            <a:pPr>
              <a:lnSpc>
                <a:spcPts val="3220"/>
              </a:lnSpc>
            </a:pPr>
            <a:endParaRPr lang="sr-Cyrl-CS" sz="2400" b="1" dirty="0" smtClean="0">
              <a:solidFill>
                <a:srgbClr val="000000"/>
              </a:solidFill>
              <a:latin typeface="Palatino Linotype" pitchFamily="18" charset="0"/>
              <a:cs typeface="Palatino Linotype Bold"/>
            </a:endParaRPr>
          </a:p>
          <a:p>
            <a:pPr>
              <a:lnSpc>
                <a:spcPts val="3220"/>
              </a:lnSpc>
            </a:pPr>
            <a:endParaRPr lang="sr-Cyrl-CS" sz="2400" b="1" dirty="0" smtClean="0">
              <a:solidFill>
                <a:srgbClr val="000000"/>
              </a:solidFill>
              <a:latin typeface="Palatino Linotype" pitchFamily="18" charset="0"/>
              <a:cs typeface="Palatino Linotype Bold"/>
            </a:endParaRPr>
          </a:p>
          <a:p>
            <a:pPr>
              <a:lnSpc>
                <a:spcPts val="3220"/>
              </a:lnSpc>
            </a:pPr>
            <a:endParaRPr lang="en-CA" sz="2400" b="1" dirty="0" smtClean="0">
              <a:solidFill>
                <a:srgbClr val="000000"/>
              </a:solidFill>
              <a:latin typeface="Palatino Linotype" pitchFamily="18" charset="0"/>
              <a:cs typeface="Palatino Linotype Bold"/>
            </a:endParaRPr>
          </a:p>
          <a:p>
            <a:pPr>
              <a:lnSpc>
                <a:spcPts val="3220"/>
              </a:lnSpc>
            </a:pPr>
            <a:endParaRPr lang="en-CA" sz="24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75000"/>
              </a:schemeClr>
            </a:gs>
            <a:gs pos="67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9" name="TextBox 2"/>
          <p:cNvSpPr txBox="1"/>
          <p:nvPr/>
        </p:nvSpPr>
        <p:spPr>
          <a:xfrm>
            <a:off x="1475656" y="0"/>
            <a:ext cx="6327053" cy="1308050"/>
          </a:xfrm>
          <a:prstGeom prst="rect">
            <a:avLst/>
          </a:prstGeom>
          <a:noFill/>
        </p:spPr>
        <p:txBody>
          <a:bodyPr vert="horz" wrap="squar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chemeClr val="accent6">
                    <a:lumMod val="75000"/>
                  </a:schemeClr>
                </a:solidFill>
                <a:latin typeface="Times New Roman" pitchFamily="18" charset="0"/>
                <a:cs typeface="Times New Roman" pitchFamily="18" charset="0"/>
              </a:rPr>
              <a:t>Functions of vitamin D</a:t>
            </a:r>
            <a:endParaRPr lang="en-CA" sz="40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228600" y="838200"/>
            <a:ext cx="8458200" cy="5745163"/>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en-US" sz="2400" b="1" dirty="0" smtClean="0">
                <a:solidFill>
                  <a:schemeClr val="accent6">
                    <a:lumMod val="75000"/>
                  </a:schemeClr>
                </a:solidFill>
                <a:latin typeface="Times New Roman" pitchFamily="18" charset="0"/>
                <a:cs typeface="Times New Roman" pitchFamily="18" charset="0"/>
              </a:rPr>
              <a:t>CALCITRIOL (1,25-dihydroxycholecalciferol) </a:t>
            </a:r>
            <a:r>
              <a:rPr lang="en-US" sz="2400" dirty="0" smtClean="0">
                <a:latin typeface="Times New Roman" pitchFamily="18" charset="0"/>
                <a:cs typeface="Times New Roman" pitchFamily="18" charset="0"/>
              </a:rPr>
              <a:t>regulates the levels of calcium and phosphate in the plasma:</a:t>
            </a:r>
            <a:endParaRPr lang="sr-Latn-RS" sz="2400" dirty="0" smtClean="0">
              <a:latin typeface="Times New Roman" pitchFamily="18" charset="0"/>
              <a:cs typeface="Times New Roman" pitchFamily="18" charset="0"/>
            </a:endParaRPr>
          </a:p>
          <a:p>
            <a:pPr>
              <a:lnSpc>
                <a:spcPts val="3220"/>
              </a:lnSpc>
            </a:pP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a:lnSpc>
                <a:spcPts val="3220"/>
              </a:lnSpc>
              <a:buFont typeface="Arial" pitchFamily="34" charset="0"/>
              <a:buChar char="•"/>
            </a:pPr>
            <a:r>
              <a:rPr lang="sr-Latn-RS" sz="2400" dirty="0"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t acts at the level of the intestines, kidneys and bones to maintain the level of calcium in the blood.</a:t>
            </a:r>
            <a:endParaRPr lang="sr-Latn-RS" sz="2400" dirty="0" smtClean="0">
              <a:latin typeface="Times New Roman" pitchFamily="18" charset="0"/>
              <a:cs typeface="Times New Roman" pitchFamily="18" charset="0"/>
            </a:endParaRPr>
          </a:p>
          <a:p>
            <a:pPr>
              <a:lnSpc>
                <a:spcPts val="3220"/>
              </a:lnSpc>
              <a:buFont typeface="Arial" pitchFamily="34" charset="0"/>
              <a:buChar char="•"/>
            </a:pPr>
            <a:endParaRPr lang="sr-Latn-RS" sz="2400" dirty="0" smtClean="0">
              <a:latin typeface="Times New Roman" pitchFamily="18" charset="0"/>
              <a:cs typeface="Times New Roman" pitchFamily="18" charset="0"/>
            </a:endParaRPr>
          </a:p>
          <a:p>
            <a:pPr>
              <a:lnSpc>
                <a:spcPts val="3220"/>
              </a:lnSpc>
              <a:buFont typeface="Arial" pitchFamily="34" charset="0"/>
              <a:buChar char="•"/>
            </a:pPr>
            <a:r>
              <a:rPr lang="en-US" sz="24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t increases the </a:t>
            </a:r>
            <a:r>
              <a:rPr lang="en-US" sz="2400" dirty="0" smtClean="0">
                <a:solidFill>
                  <a:srgbClr val="D06D30"/>
                </a:solidFill>
                <a:latin typeface="Times New Roman" pitchFamily="18" charset="0"/>
                <a:cs typeface="Times New Roman" pitchFamily="18" charset="0"/>
              </a:rPr>
              <a:t>intestinal absorption </a:t>
            </a:r>
            <a:r>
              <a:rPr lang="en-US" sz="2400" dirty="0" smtClean="0">
                <a:latin typeface="Times New Roman" pitchFamily="18" charset="0"/>
                <a:cs typeface="Times New Roman" pitchFamily="18" charset="0"/>
              </a:rPr>
              <a:t>of calcium and phosphate (induction of the synthesis of calcium-binding protein). </a:t>
            </a:r>
            <a:endParaRPr lang="sr-Latn-RS" sz="2400" dirty="0" smtClean="0">
              <a:latin typeface="Times New Roman" pitchFamily="18" charset="0"/>
              <a:cs typeface="Times New Roman" pitchFamily="18" charset="0"/>
            </a:endParaRPr>
          </a:p>
          <a:p>
            <a:pPr>
              <a:lnSpc>
                <a:spcPts val="3220"/>
              </a:lnSpc>
              <a:buFont typeface="Arial" pitchFamily="34" charset="0"/>
              <a:buChar char="•"/>
            </a:pPr>
            <a:endParaRPr lang="sr-Latn-RS" sz="2400" dirty="0" smtClean="0">
              <a:latin typeface="Times New Roman" pitchFamily="18" charset="0"/>
              <a:cs typeface="Times New Roman" pitchFamily="18" charset="0"/>
            </a:endParaRPr>
          </a:p>
          <a:p>
            <a:pPr>
              <a:lnSpc>
                <a:spcPts val="3220"/>
              </a:lnSpc>
              <a:buFont typeface="Arial" pitchFamily="34" charset="0"/>
              <a:buChar char="•"/>
            </a:pPr>
            <a:r>
              <a:rPr lang="sr-Latn-RS" sz="2400" dirty="0"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t reduces excretion and </a:t>
            </a:r>
            <a:r>
              <a:rPr lang="en-US" sz="2400" dirty="0" smtClean="0">
                <a:solidFill>
                  <a:srgbClr val="D06D30"/>
                </a:solidFill>
                <a:latin typeface="Times New Roman" pitchFamily="18" charset="0"/>
                <a:cs typeface="Times New Roman" pitchFamily="18" charset="0"/>
              </a:rPr>
              <a:t>increases </a:t>
            </a:r>
            <a:r>
              <a:rPr lang="en-US" sz="2400" dirty="0" err="1" smtClean="0">
                <a:solidFill>
                  <a:srgbClr val="D06D30"/>
                </a:solidFill>
                <a:latin typeface="Times New Roman" pitchFamily="18" charset="0"/>
                <a:cs typeface="Times New Roman" pitchFamily="18" charset="0"/>
              </a:rPr>
              <a:t>reabsorption</a:t>
            </a:r>
            <a:r>
              <a:rPr lang="en-US" sz="2400" dirty="0" smtClean="0">
                <a:solidFill>
                  <a:srgbClr val="D06D3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of calcium and phosphate in the kidneys. </a:t>
            </a:r>
            <a:endParaRPr lang="sr-Latn-RS" sz="2400" dirty="0" smtClean="0">
              <a:latin typeface="Times New Roman" pitchFamily="18" charset="0"/>
              <a:cs typeface="Times New Roman" pitchFamily="18" charset="0"/>
            </a:endParaRPr>
          </a:p>
          <a:p>
            <a:pPr>
              <a:lnSpc>
                <a:spcPts val="3220"/>
              </a:lnSpc>
              <a:buFont typeface="Arial" pitchFamily="34" charset="0"/>
              <a:buChar char="•"/>
            </a:pPr>
            <a:r>
              <a:rPr lang="en-US" sz="2400" dirty="0" smtClean="0">
                <a:latin typeface="Times New Roman" pitchFamily="18" charset="0"/>
                <a:cs typeface="Times New Roman" pitchFamily="18" charset="0"/>
              </a:rPr>
              <a:t>It </a:t>
            </a:r>
            <a:r>
              <a:rPr lang="en-US" sz="2400" dirty="0" smtClean="0">
                <a:solidFill>
                  <a:srgbClr val="D06D30"/>
                </a:solidFill>
                <a:latin typeface="Times New Roman" pitchFamily="18" charset="0"/>
                <a:cs typeface="Times New Roman" pitchFamily="18" charset="0"/>
              </a:rPr>
              <a:t>increases the </a:t>
            </a:r>
            <a:r>
              <a:rPr lang="en-US" sz="2400" dirty="0" err="1" smtClean="0">
                <a:solidFill>
                  <a:srgbClr val="D06D30"/>
                </a:solidFill>
                <a:latin typeface="Times New Roman" pitchFamily="18" charset="0"/>
                <a:cs typeface="Times New Roman" pitchFamily="18" charset="0"/>
              </a:rPr>
              <a:t>resorption</a:t>
            </a:r>
            <a:r>
              <a:rPr lang="en-US" sz="2400" dirty="0" smtClean="0">
                <a:solidFill>
                  <a:srgbClr val="D06D3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of calcium and phosphate from the bones. </a:t>
            </a:r>
            <a:endParaRPr lang="sr-Latn-RS" sz="2400" dirty="0" smtClean="0">
              <a:latin typeface="Times New Roman" pitchFamily="18" charset="0"/>
              <a:cs typeface="Times New Roman" pitchFamily="18" charset="0"/>
            </a:endParaRPr>
          </a:p>
          <a:p>
            <a:pPr>
              <a:lnSpc>
                <a:spcPts val="3220"/>
              </a:lnSpc>
              <a:buFont typeface="Arial" pitchFamily="34" charset="0"/>
              <a:buChar char="•"/>
            </a:pPr>
            <a:r>
              <a:rPr lang="en-US" sz="2400" dirty="0" smtClean="0">
                <a:latin typeface="Times New Roman" pitchFamily="18" charset="0"/>
                <a:cs typeface="Times New Roman" pitchFamily="18" charset="0"/>
              </a:rPr>
              <a:t>The ultimate result of the action of vitamin D is: </a:t>
            </a:r>
            <a:r>
              <a:rPr lang="en-US" sz="2400" b="1" dirty="0" smtClean="0">
                <a:solidFill>
                  <a:srgbClr val="D06D30"/>
                </a:solidFill>
                <a:latin typeface="Times New Roman" pitchFamily="18" charset="0"/>
                <a:cs typeface="Times New Roman" pitchFamily="18" charset="0"/>
              </a:rPr>
              <a:t>increase in calcium and </a:t>
            </a:r>
            <a:r>
              <a:rPr lang="en-US" sz="2400" b="1" dirty="0" err="1" smtClean="0">
                <a:solidFill>
                  <a:srgbClr val="D06D30"/>
                </a:solidFill>
                <a:latin typeface="Times New Roman" pitchFamily="18" charset="0"/>
                <a:cs typeface="Times New Roman" pitchFamily="18" charset="0"/>
              </a:rPr>
              <a:t>phophate</a:t>
            </a:r>
            <a:r>
              <a:rPr lang="en-US" sz="2400" b="1" dirty="0" smtClean="0">
                <a:solidFill>
                  <a:srgbClr val="D06D30"/>
                </a:solidFill>
                <a:latin typeface="Times New Roman" pitchFamily="18" charset="0"/>
                <a:cs typeface="Times New Roman" pitchFamily="18" charset="0"/>
              </a:rPr>
              <a:t> levels.</a:t>
            </a:r>
            <a:r>
              <a:rPr lang="en-CA" sz="2400" b="1" dirty="0" smtClean="0">
                <a:solidFill>
                  <a:srgbClr val="D06D30"/>
                </a:solidFill>
                <a:latin typeface="Times New Roman" pitchFamily="18" charset="0"/>
                <a:cs typeface="Times New Roman" pitchFamily="18" charset="0"/>
              </a:rPr>
              <a:t> </a:t>
            </a:r>
            <a:endParaRPr lang="en-CA" sz="2400" b="1" dirty="0">
              <a:solidFill>
                <a:srgbClr val="D06D30"/>
              </a:solidFill>
              <a:latin typeface="Times New Roman" pitchFamily="18" charset="0"/>
              <a:cs typeface="Times New Roman" pitchFamily="18" charset="0"/>
            </a:endParaRPr>
          </a:p>
        </p:txBody>
      </p:sp>
      <p:sp>
        <p:nvSpPr>
          <p:cNvPr id="4" name="TextBox 4"/>
          <p:cNvSpPr txBox="1"/>
          <p:nvPr/>
        </p:nvSpPr>
        <p:spPr>
          <a:xfrm>
            <a:off x="251520" y="1308150"/>
            <a:ext cx="8712968" cy="872034"/>
          </a:xfrm>
          <a:prstGeom prst="rect">
            <a:avLst/>
          </a:prstGeom>
          <a:noFill/>
        </p:spPr>
        <p:txBody>
          <a:bodyPr vert="horz" wrap="square" lIns="0" tIns="0" rIns="0" bIns="0" rtlCol="0">
            <a:spAutoFit/>
          </a:bodyPr>
          <a:lstStyle/>
          <a:p>
            <a:pPr>
              <a:lnSpc>
                <a:spcPts val="3400"/>
              </a:lnSpc>
            </a:pPr>
            <a:endParaRPr lang="en-CA" sz="2200" dirty="0" smtClean="0">
              <a:solidFill>
                <a:srgbClr val="000000"/>
              </a:solidFill>
              <a:latin typeface="Palatino Linotype"/>
              <a:cs typeface="Palatino Linotype"/>
            </a:endParaRPr>
          </a:p>
          <a:p>
            <a:pPr>
              <a:lnSpc>
                <a:spcPts val="3400"/>
              </a:lnSpc>
            </a:pPr>
            <a:endParaRPr lang="en-CA" sz="2200" dirty="0">
              <a:solidFill>
                <a:srgbClr val="000000"/>
              </a:solidFill>
            </a:endParaRPr>
          </a:p>
        </p:txBody>
      </p:sp>
      <p:sp>
        <p:nvSpPr>
          <p:cNvPr id="6" name="TextBox 6"/>
          <p:cNvSpPr txBox="1"/>
          <p:nvPr/>
        </p:nvSpPr>
        <p:spPr>
          <a:xfrm>
            <a:off x="35496" y="2904282"/>
            <a:ext cx="9108504" cy="769441"/>
          </a:xfrm>
          <a:prstGeom prst="rect">
            <a:avLst/>
          </a:prstGeom>
          <a:noFill/>
        </p:spPr>
        <p:txBody>
          <a:bodyPr vert="horz" wrap="square" lIns="0" tIns="0" rIns="0" bIns="0" rtlCol="0">
            <a:spAutoFit/>
          </a:bodyPr>
          <a:lstStyle/>
          <a:p>
            <a:pPr>
              <a:lnSpc>
                <a:spcPts val="3000"/>
              </a:lnSpc>
            </a:pPr>
            <a:endParaRPr lang="en-CA" sz="2200" b="1" dirty="0" smtClean="0">
              <a:solidFill>
                <a:srgbClr val="000000"/>
              </a:solidFill>
              <a:latin typeface="Palatino Linotype Bold"/>
              <a:cs typeface="Palatino Linotype Bold"/>
            </a:endParaRPr>
          </a:p>
          <a:p>
            <a:pPr>
              <a:lnSpc>
                <a:spcPts val="3000"/>
              </a:lnSpc>
            </a:pPr>
            <a:endParaRPr lang="en-CA" sz="2200" dirty="0">
              <a:solidFill>
                <a:srgbClr val="000000"/>
              </a:solidFill>
            </a:endParaRPr>
          </a:p>
        </p:txBody>
      </p:sp>
      <p:sp>
        <p:nvSpPr>
          <p:cNvPr id="7" name="TextBox 7"/>
          <p:cNvSpPr txBox="1"/>
          <p:nvPr/>
        </p:nvSpPr>
        <p:spPr>
          <a:xfrm>
            <a:off x="114052" y="3984402"/>
            <a:ext cx="7191071" cy="1179810"/>
          </a:xfrm>
          <a:prstGeom prst="rect">
            <a:avLst/>
          </a:prstGeom>
          <a:noFill/>
        </p:spPr>
        <p:txBody>
          <a:bodyPr vert="horz" wrap="square" lIns="0" tIns="0" rIns="0" bIns="0" rtlCol="0">
            <a:spAutoFit/>
          </a:bodyPr>
          <a:lstStyle/>
          <a:p>
            <a:pPr lvl="0">
              <a:lnSpc>
                <a:spcPts val="3220"/>
              </a:lnSpc>
            </a:pPr>
            <a:endParaRPr lang="en-CA" sz="2200" b="1" dirty="0" smtClean="0">
              <a:solidFill>
                <a:srgbClr val="000000"/>
              </a:solidFill>
              <a:latin typeface="Palatino Linotype Bold"/>
              <a:cs typeface="Palatino Linotype Bold"/>
            </a:endParaRPr>
          </a:p>
          <a:p>
            <a:pPr>
              <a:lnSpc>
                <a:spcPts val="3000"/>
              </a:lnSpc>
            </a:pPr>
            <a:endParaRPr lang="en-CA" sz="2200" b="1" dirty="0" smtClean="0">
              <a:solidFill>
                <a:srgbClr val="000000"/>
              </a:solidFill>
              <a:latin typeface="Palatino Linotype Bold"/>
              <a:cs typeface="Palatino Linotype Bold"/>
            </a:endParaRPr>
          </a:p>
          <a:p>
            <a:pPr>
              <a:lnSpc>
                <a:spcPts val="3000"/>
              </a:lnSpc>
            </a:pPr>
            <a:endParaRPr lang="en-CA" sz="2200" dirty="0">
              <a:solidFill>
                <a:srgbClr val="00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115616" y="116632"/>
            <a:ext cx="6552728" cy="621965"/>
          </a:xfrm>
          <a:prstGeom prst="rect">
            <a:avLst/>
          </a:prstGeom>
          <a:noFill/>
        </p:spPr>
        <p:txBody>
          <a:bodyPr vert="horz" wrap="square" lIns="0" tIns="0" rIns="0" bIns="0" rtlCol="0">
            <a:spAutoFit/>
          </a:bodyPr>
          <a:lstStyle/>
          <a:p>
            <a:pPr>
              <a:lnSpc>
                <a:spcPts val="5060"/>
              </a:lnSpc>
            </a:pPr>
            <a:r>
              <a:rPr lang="sr-Latn-RS" sz="4000" b="1" dirty="0" smtClean="0">
                <a:solidFill>
                  <a:srgbClr val="C00000"/>
                </a:solidFill>
                <a:latin typeface="Palatino Linotype Bold"/>
                <a:cs typeface="Times New Roman" pitchFamily="18" charset="0"/>
              </a:rPr>
              <a:t>    </a:t>
            </a:r>
            <a:r>
              <a:rPr lang="en-US" sz="4000" b="1" dirty="0" smtClean="0">
                <a:solidFill>
                  <a:schemeClr val="accent6">
                    <a:lumMod val="75000"/>
                  </a:schemeClr>
                </a:solidFill>
                <a:latin typeface="Times New Roman" pitchFamily="18" charset="0"/>
                <a:cs typeface="Times New Roman" pitchFamily="18" charset="0"/>
              </a:rPr>
              <a:t> Functions of vitamin D</a:t>
            </a:r>
            <a:endParaRPr lang="en-CA" sz="4000" dirty="0">
              <a:solidFill>
                <a:srgbClr val="C00000"/>
              </a:solidFill>
            </a:endParaRPr>
          </a:p>
        </p:txBody>
      </p:sp>
      <p:sp>
        <p:nvSpPr>
          <p:cNvPr id="3" name="TextBox 3"/>
          <p:cNvSpPr txBox="1"/>
          <p:nvPr/>
        </p:nvSpPr>
        <p:spPr>
          <a:xfrm>
            <a:off x="251520" y="1052736"/>
            <a:ext cx="8136904" cy="2180084"/>
          </a:xfrm>
          <a:prstGeom prst="rect">
            <a:avLst/>
          </a:prstGeom>
          <a:noFill/>
        </p:spPr>
        <p:txBody>
          <a:bodyPr vert="horz" wrap="square" lIns="0" tIns="0" rIns="0" bIns="0" rtlCol="0">
            <a:spAutoFit/>
          </a:bodyPr>
          <a:lstStyle/>
          <a:p>
            <a:pPr algn="just">
              <a:lnSpc>
                <a:spcPts val="34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Vitamin D functions as a steroid hormone. About 3% of the human genome is directly or indirectly regulated by the vitamin D endocrine system, suggesting a widespread function of vitamin D and </a:t>
            </a:r>
            <a:r>
              <a:rPr lang="en-US" sz="2400" dirty="0">
                <a:latin typeface="Times New Roman" pitchFamily="18" charset="0"/>
                <a:cs typeface="Times New Roman" pitchFamily="18" charset="0"/>
              </a:rPr>
              <a:t>vitamin D </a:t>
            </a:r>
            <a:r>
              <a:rPr lang="en-US" sz="2400" dirty="0" smtClean="0">
                <a:latin typeface="Times New Roman" pitchFamily="18" charset="0"/>
                <a:cs typeface="Times New Roman" pitchFamily="18" charset="0"/>
              </a:rPr>
              <a:t>receptor (</a:t>
            </a:r>
            <a:r>
              <a:rPr lang="en-US" sz="2400" dirty="0" err="1" smtClean="0">
                <a:latin typeface="Times New Roman" pitchFamily="18" charset="0"/>
                <a:cs typeface="Times New Roman" pitchFamily="18" charset="0"/>
              </a:rPr>
              <a:t>VDR</a:t>
            </a:r>
            <a:r>
              <a:rPr lang="en-US" sz="2400" dirty="0" smtClean="0">
                <a:latin typeface="Times New Roman" pitchFamily="18" charset="0"/>
                <a:cs typeface="Times New Roman" pitchFamily="18" charset="0"/>
              </a:rPr>
              <a:t>) in disease</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gn="just">
              <a:lnSpc>
                <a:spcPts val="34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251520" y="4365104"/>
            <a:ext cx="8270180" cy="2051844"/>
          </a:xfrm>
          <a:prstGeom prst="rect">
            <a:avLst/>
          </a:prstGeom>
          <a:noFill/>
        </p:spPr>
        <p:txBody>
          <a:bodyPr vert="horz" wrap="square" lIns="0" tIns="0" rIns="0" bIns="0" rtlCol="0">
            <a:spAutoFit/>
          </a:bodyPr>
          <a:lstStyle/>
          <a:p>
            <a:pPr algn="just">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t> </a:t>
            </a:r>
            <a:r>
              <a:rPr lang="en-US" sz="2400" dirty="0" smtClean="0">
                <a:latin typeface="Times New Roman" pitchFamily="18" charset="0"/>
                <a:cs typeface="Times New Roman" pitchFamily="18" charset="0"/>
              </a:rPr>
              <a:t>It reduces inflammation (induction of </a:t>
            </a:r>
            <a:r>
              <a:rPr lang="en-US" sz="2400" dirty="0" err="1" smtClean="0">
                <a:latin typeface="Times New Roman" pitchFamily="18" charset="0"/>
                <a:cs typeface="Times New Roman" pitchFamily="18" charset="0"/>
              </a:rPr>
              <a:t>tolerogenic</a:t>
            </a:r>
            <a:r>
              <a:rPr lang="en-US" sz="2400" dirty="0" smtClean="0">
                <a:latin typeface="Times New Roman" pitchFamily="18" charset="0"/>
                <a:cs typeface="Times New Roman" pitchFamily="18" charset="0"/>
              </a:rPr>
              <a:t> DCs, via VDR, which stimulate the formation and activity of </a:t>
            </a:r>
            <a:r>
              <a:rPr lang="en-US" sz="2400" dirty="0" err="1" smtClean="0">
                <a:latin typeface="Times New Roman" pitchFamily="18" charset="0"/>
                <a:cs typeface="Times New Roman" pitchFamily="18" charset="0"/>
              </a:rPr>
              <a:t>Treg</a:t>
            </a:r>
            <a:r>
              <a:rPr lang="en-US" sz="2400" dirty="0" smtClean="0">
                <a:latin typeface="Times New Roman" pitchFamily="18" charset="0"/>
                <a:cs typeface="Times New Roman" pitchFamily="18" charset="0"/>
              </a:rPr>
              <a:t> (IL-10, retinoic acid...).</a:t>
            </a:r>
            <a:r>
              <a:rPr lang="x-none" sz="2400" smtClean="0">
                <a:solidFill>
                  <a:srgbClr val="000000"/>
                </a:solidFill>
                <a:latin typeface="Times New Roman" pitchFamily="18" charset="0"/>
                <a:cs typeface="Times New Roman" pitchFamily="18" charset="0"/>
              </a:rPr>
              <a:t> </a:t>
            </a:r>
            <a:endParaRPr lang="x-none" sz="2400" dirty="0" smtClean="0">
              <a:solidFill>
                <a:srgbClr val="000000"/>
              </a:solidFill>
              <a:latin typeface="Times New Roman" pitchFamily="18" charset="0"/>
              <a:cs typeface="Times New Roman" pitchFamily="18" charset="0"/>
            </a:endParaRPr>
          </a:p>
          <a:p>
            <a:pPr algn="just">
              <a:lnSpc>
                <a:spcPts val="3220"/>
              </a:lnSpc>
            </a:pPr>
            <a:endParaRPr lang="en-CA" sz="2400" dirty="0" smtClean="0">
              <a:solidFill>
                <a:srgbClr val="000000"/>
              </a:solidFill>
              <a:latin typeface="Times New Roman" panose="02020603050405020304" pitchFamily="18" charset="0"/>
              <a:cs typeface="Times New Roman" panose="02020603050405020304" pitchFamily="18" charset="0"/>
            </a:endParaRPr>
          </a:p>
          <a:p>
            <a:pPr algn="just">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251520" y="2924944"/>
            <a:ext cx="8352928" cy="1846659"/>
          </a:xfrm>
          <a:prstGeom prst="rect">
            <a:avLst/>
          </a:prstGeom>
          <a:noFill/>
        </p:spPr>
        <p:txBody>
          <a:bodyPr vert="horz" wrap="square" lIns="0" tIns="0" rIns="0" bIns="0" rtlCol="0">
            <a:spAutoFit/>
          </a:bodyPr>
          <a:lstStyle/>
          <a:p>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Nuclear vitamin D receptors (</a:t>
            </a:r>
            <a:r>
              <a:rPr lang="en-US" sz="2400" b="1" dirty="0" smtClean="0">
                <a:solidFill>
                  <a:schemeClr val="accent6">
                    <a:lumMod val="75000"/>
                  </a:schemeClr>
                </a:solidFill>
                <a:latin typeface="Times New Roman" pitchFamily="18" charset="0"/>
                <a:cs typeface="Times New Roman" pitchFamily="18" charset="0"/>
              </a:rPr>
              <a:t>VDRs</a:t>
            </a:r>
            <a:r>
              <a:rPr lang="en-US" sz="2400" dirty="0" smtClean="0">
                <a:latin typeface="Times New Roman" pitchFamily="18" charset="0"/>
                <a:cs typeface="Times New Roman" pitchFamily="18" charset="0"/>
              </a:rPr>
              <a:t>) are present in many cells. By binding to the receptor, vitamin D stimulates the production of IL-4 and thus polarizes the response in the Th2 direction.</a:t>
            </a:r>
          </a:p>
          <a:p>
            <a:r>
              <a:rPr lang="en-US" sz="2400" dirty="0" smtClean="0"/>
              <a:t/>
            </a:r>
            <a:br>
              <a:rPr lang="en-US" sz="2400" dirty="0" smtClean="0"/>
            </a:b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268378" y="5632598"/>
            <a:ext cx="7965290" cy="820738"/>
          </a:xfrm>
          <a:prstGeom prst="rect">
            <a:avLst/>
          </a:prstGeom>
          <a:noFill/>
        </p:spPr>
        <p:txBody>
          <a:bodyPr vert="horz" wrap="square" lIns="0" tIns="0" rIns="0" bIns="0" rtlCol="0">
            <a:spAutoFit/>
          </a:bodyPr>
          <a:lstStyle/>
          <a:p>
            <a:pPr algn="just">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b="1" dirty="0" smtClean="0">
                <a:solidFill>
                  <a:schemeClr val="accent6">
                    <a:lumMod val="75000"/>
                  </a:schemeClr>
                </a:solidFill>
                <a:latin typeface="Times New Roman" pitchFamily="18" charset="0"/>
                <a:cs typeface="Times New Roman" pitchFamily="18" charset="0"/>
              </a:rPr>
              <a:t>Suppresses autoimmune diseases </a:t>
            </a:r>
            <a:r>
              <a:rPr lang="en-US" sz="2400" dirty="0" smtClean="0">
                <a:latin typeface="Times New Roman" pitchFamily="18" charset="0"/>
                <a:cs typeface="Times New Roman" pitchFamily="18" charset="0"/>
              </a:rPr>
              <a:t>(stimulation of activity and increase in the number of circulating </a:t>
            </a:r>
            <a:r>
              <a:rPr lang="en-US" sz="2400" dirty="0" err="1" smtClean="0">
                <a:latin typeface="Times New Roman" pitchFamily="18" charset="0"/>
                <a:cs typeface="Times New Roman" pitchFamily="18" charset="0"/>
              </a:rPr>
              <a:t>Treg</a:t>
            </a:r>
            <a:r>
              <a:rPr lang="en-US" sz="2400" dirty="0" smtClean="0">
                <a:latin typeface="Times New Roman" pitchFamily="18" charset="0"/>
                <a:cs typeface="Times New Roman" pitchFamily="18" charset="0"/>
              </a:rPr>
              <a:t>).</a:t>
            </a:r>
            <a:endParaRPr lang="en-CA" sz="24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p:cNvPicPr>
          <p:nvPr/>
        </p:nvPicPr>
        <p:blipFill>
          <a:blip r:embed="rId2" cstate="print"/>
          <a:stretch>
            <a:fillRect/>
          </a:stretch>
        </p:blipFill>
        <p:spPr>
          <a:xfrm>
            <a:off x="0" y="0"/>
            <a:ext cx="9144000" cy="6845300"/>
          </a:xfrm>
          <a:prstGeom prst="rect">
            <a:avLst/>
          </a:prstGeom>
        </p:spPr>
      </p:pic>
      <p:sp>
        <p:nvSpPr>
          <p:cNvPr id="3" name="TextBox 2"/>
          <p:cNvSpPr txBox="1"/>
          <p:nvPr/>
        </p:nvSpPr>
        <p:spPr>
          <a:xfrm>
            <a:off x="2120900" y="241300"/>
            <a:ext cx="5746766" cy="1308050"/>
          </a:xfrm>
          <a:prstGeom prst="rect">
            <a:avLst/>
          </a:prstGeom>
          <a:noFill/>
        </p:spPr>
        <p:txBody>
          <a:bodyPr vert="horz" wrap="none" lIns="0" tIns="0" rIns="0" bIns="0" rtlCol="0">
            <a:spAutoFit/>
          </a:bodyPr>
          <a:lstStyle/>
          <a:p>
            <a:pPr>
              <a:lnSpc>
                <a:spcPts val="5060"/>
              </a:lnSpc>
            </a:pPr>
            <a:r>
              <a:rPr lang="en-US" sz="4800" b="1" dirty="0" smtClean="0">
                <a:solidFill>
                  <a:srgbClr val="D06D30"/>
                </a:solidFill>
                <a:latin typeface="Times New Roman" pitchFamily="18" charset="0"/>
                <a:cs typeface="Times New Roman" pitchFamily="18" charset="0"/>
              </a:rPr>
              <a:t>Hypothesis of hygiene</a:t>
            </a:r>
            <a:endParaRPr lang="en-CA" sz="4404" b="1" dirty="0" smtClean="0">
              <a:solidFill>
                <a:srgbClr val="D06D30"/>
              </a:solidFill>
              <a:latin typeface="Times New Roman" pitchFamily="18" charset="0"/>
              <a:cs typeface="Times New Roman" pitchFamily="18" charset="0"/>
            </a:endParaRPr>
          </a:p>
          <a:p>
            <a:pPr>
              <a:lnSpc>
                <a:spcPts val="5060"/>
              </a:lnSpc>
            </a:pPr>
            <a:endParaRPr lang="en-CA" sz="4404" dirty="0">
              <a:solidFill>
                <a:srgbClr val="000000"/>
              </a:solidFill>
            </a:endParaRPr>
          </a:p>
        </p:txBody>
      </p:sp>
    </p:spTree>
    <p:extLst>
      <p:ext uri="{BB962C8B-B14F-4D97-AF65-F5344CB8AC3E}">
        <p14:creationId xmlns:p14="http://schemas.microsoft.com/office/powerpoint/2010/main" xmlns="" val="3877746936"/>
      </p:ext>
    </p:extLst>
  </p:cSld>
  <p:clrMapOvr>
    <a:masterClrMapping/>
  </p:clrMapOvr>
  <p:transition advTm="7997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384"/>
            <a:ext cx="6797992" cy="654025"/>
          </a:xfrm>
        </p:spPr>
        <p:txBody>
          <a:bodyPr/>
          <a:lstStyle/>
          <a:p>
            <a:pPr marL="0" marR="0" lvl="0" indent="0" algn="ctr" defTabSz="914400" rtl="0" eaLnBrk="1" fontAlgn="auto" latinLnBrk="0" hangingPunct="1">
              <a:lnSpc>
                <a:spcPts val="5060"/>
              </a:lnSpc>
              <a:spcBef>
                <a:spcPts val="0"/>
              </a:spcBef>
              <a:spcAft>
                <a:spcPts val="0"/>
              </a:spcAft>
              <a:tabLst/>
              <a:defRPr/>
            </a:pPr>
            <a:r>
              <a:rPr lang="en-US" sz="4000" b="1" dirty="0" smtClean="0">
                <a:solidFill>
                  <a:srgbClr val="D06D30"/>
                </a:solidFill>
                <a:latin typeface="Times New Roman" pitchFamily="18" charset="0"/>
                <a:cs typeface="Times New Roman" pitchFamily="18" charset="0"/>
              </a:rPr>
              <a:t>Functions of vitamin D</a:t>
            </a:r>
            <a:endParaRPr lang="en-US" sz="4000" b="1" dirty="0">
              <a:solidFill>
                <a:srgbClr val="D06D30"/>
              </a:solidFill>
              <a:latin typeface="Times New Roman" pitchFamily="18" charset="0"/>
              <a:cs typeface="Times New Roman" pitchFamily="18" charset="0"/>
            </a:endParaRPr>
          </a:p>
        </p:txBody>
      </p:sp>
      <p:sp>
        <p:nvSpPr>
          <p:cNvPr id="3" name="Text Placeholder 2"/>
          <p:cNvSpPr>
            <a:spLocks noGrp="1"/>
          </p:cNvSpPr>
          <p:nvPr>
            <p:ph type="body" idx="1"/>
          </p:nvPr>
        </p:nvSpPr>
        <p:spPr>
          <a:xfrm>
            <a:off x="323528" y="764704"/>
            <a:ext cx="8280920" cy="2831544"/>
          </a:xfrm>
        </p:spPr>
        <p:txBody>
          <a:bodyPr/>
          <a:lstStyle/>
          <a:p>
            <a:pPr algn="just">
              <a:buFont typeface="Arial" pitchFamily="34" charset="0"/>
              <a:buChar char="•"/>
            </a:pP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Vitamin D/VDR signaling regulates the structural integrity and transport functions of various epithelial barriers. </a:t>
            </a:r>
            <a:endParaRPr lang="sr-Latn-RS" sz="24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Vitamin D deficiency is associated with an increased risk of respiratory infection caused by influenza virus type A. </a:t>
            </a:r>
            <a:endParaRPr lang="sr-Latn-RS" sz="2400" dirty="0" smtClean="0">
              <a:latin typeface="Times New Roman" pitchFamily="18" charset="0"/>
              <a:cs typeface="Times New Roman" pitchFamily="18" charset="0"/>
            </a:endParaRPr>
          </a:p>
          <a:p>
            <a:pPr algn="just"/>
            <a:endParaRPr lang="sr-Latn-RS" sz="2000" dirty="0" smtClean="0">
              <a:latin typeface="Times New Roman" pitchFamily="18" charset="0"/>
              <a:cs typeface="Times New Roman" pitchFamily="18" charset="0"/>
            </a:endParaRPr>
          </a:p>
          <a:p>
            <a:pPr algn="just">
              <a:buFont typeface="Arial" pitchFamily="34" charset="0"/>
              <a:buChar char="•"/>
            </a:pPr>
            <a:r>
              <a:rPr lang="en-US" sz="2400" dirty="0" smtClean="0">
                <a:latin typeface="Times New Roman" pitchFamily="18" charset="0"/>
                <a:cs typeface="Times New Roman" pitchFamily="18" charset="0"/>
              </a:rPr>
              <a:t>Vitamin D deficiency is associated with an increased risk of developing T2DM.</a:t>
            </a:r>
            <a:endParaRPr lang="ru-RU" sz="2400" dirty="0" smtClean="0">
              <a:latin typeface="Times New Roman" pitchFamily="18" charset="0"/>
              <a:cs typeface="Times New Roman" pitchFamily="18" charset="0"/>
            </a:endParaRPr>
          </a:p>
        </p:txBody>
      </p:sp>
      <p:sp>
        <p:nvSpPr>
          <p:cNvPr id="4" name="Rectangle 3"/>
          <p:cNvSpPr/>
          <p:nvPr/>
        </p:nvSpPr>
        <p:spPr>
          <a:xfrm>
            <a:off x="152400" y="3810000"/>
            <a:ext cx="8280920" cy="3062377"/>
          </a:xfrm>
          <a:prstGeom prst="rect">
            <a:avLst/>
          </a:prstGeom>
        </p:spPr>
        <p:txBody>
          <a:bodyPr wrap="square">
            <a:spAutoFit/>
          </a:bodyPr>
          <a:lstStyle/>
          <a:p>
            <a:pPr lvl="0" algn="just">
              <a:spcAft>
                <a:spcPts val="600"/>
              </a:spcAft>
              <a:buFont typeface="Arial" pitchFamily="34" charset="0"/>
              <a:buChar char="•"/>
            </a:pPr>
            <a:r>
              <a:rPr lang="x-none" sz="2400"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It reduces the risk of developing malignancy (activation of VDR </a:t>
            </a:r>
            <a:r>
              <a:rPr lang="en-US" sz="2400" i="1" dirty="0" smtClean="0">
                <a:solidFill>
                  <a:srgbClr val="D06D30"/>
                </a:solidFill>
                <a:latin typeface="Times New Roman" pitchFamily="18" charset="0"/>
                <a:cs typeface="Times New Roman" pitchFamily="18" charset="0"/>
              </a:rPr>
              <a:t>suppresses </a:t>
            </a:r>
            <a:r>
              <a:rPr lang="en-US" sz="2400" b="1" i="1" dirty="0" smtClean="0">
                <a:solidFill>
                  <a:srgbClr val="D06D30"/>
                </a:solidFill>
                <a:latin typeface="Times New Roman" pitchFamily="18" charset="0"/>
                <a:cs typeface="Times New Roman" pitchFamily="18" charset="0"/>
              </a:rPr>
              <a:t>β-catenin</a:t>
            </a:r>
            <a:r>
              <a:rPr lang="en-US" sz="2400" i="1" dirty="0" smtClean="0">
                <a:solidFill>
                  <a:srgbClr val="D06D3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activity, which reduces nuclear β-catenin and thus inhibits cell proliferation)</a:t>
            </a:r>
          </a:p>
          <a:p>
            <a:pPr lvl="0" algn="just"/>
            <a:endParaRPr lang="sr-Latn-RS" sz="1600" dirty="0" smtClean="0">
              <a:latin typeface="Times New Roman" pitchFamily="18" charset="0"/>
              <a:cs typeface="Times New Roman" pitchFamily="18" charset="0"/>
            </a:endParaRPr>
          </a:p>
          <a:p>
            <a:pPr lvl="0" algn="just">
              <a:buFont typeface="Arial" pitchFamily="34" charset="0"/>
              <a:buChar char="•"/>
            </a:pPr>
            <a:r>
              <a:rPr lang="en-US" sz="2400" dirty="0" smtClean="0">
                <a:latin typeface="Times New Roman" pitchFamily="18" charset="0"/>
                <a:cs typeface="Times New Roman" pitchFamily="18" charset="0"/>
              </a:rPr>
              <a:t> Vitamin D </a:t>
            </a:r>
            <a:r>
              <a:rPr lang="en-US" sz="2400" i="1" dirty="0" smtClean="0">
                <a:solidFill>
                  <a:srgbClr val="D06D30"/>
                </a:solidFill>
                <a:latin typeface="Times New Roman" pitchFamily="18" charset="0"/>
                <a:cs typeface="Times New Roman" pitchFamily="18" charset="0"/>
              </a:rPr>
              <a:t>induces</a:t>
            </a:r>
            <a:r>
              <a:rPr lang="en-US" sz="2400" dirty="0" smtClean="0">
                <a:latin typeface="Times New Roman" pitchFamily="18" charset="0"/>
                <a:cs typeface="Times New Roman" pitchFamily="18" charset="0"/>
              </a:rPr>
              <a:t> the expression of </a:t>
            </a:r>
            <a:r>
              <a:rPr lang="en-US" sz="2400" b="1" i="1" dirty="0" smtClean="0">
                <a:solidFill>
                  <a:srgbClr val="D06D30"/>
                </a:solidFill>
                <a:latin typeface="Times New Roman" pitchFamily="18" charset="0"/>
                <a:cs typeface="Times New Roman" pitchFamily="18" charset="0"/>
              </a:rPr>
              <a:t>E-</a:t>
            </a:r>
            <a:r>
              <a:rPr lang="en-US" sz="2400" b="1" i="1" dirty="0" err="1" smtClean="0">
                <a:solidFill>
                  <a:srgbClr val="D06D30"/>
                </a:solidFill>
                <a:latin typeface="Times New Roman" pitchFamily="18" charset="0"/>
                <a:cs typeface="Times New Roman" pitchFamily="18" charset="0"/>
              </a:rPr>
              <a:t>cadherin</a:t>
            </a:r>
            <a:r>
              <a:rPr lang="en-US" sz="2400" dirty="0" smtClean="0">
                <a:latin typeface="Times New Roman" pitchFamily="18" charset="0"/>
                <a:cs typeface="Times New Roman" pitchFamily="18" charset="0"/>
              </a:rPr>
              <a:t> which is reduced in cancer cells. A direct correlation between the development of colorectal cancer from ulcerative colitis and E-</a:t>
            </a:r>
            <a:r>
              <a:rPr lang="en-US" sz="2400" dirty="0" err="1" smtClean="0">
                <a:latin typeface="Times New Roman" pitchFamily="18" charset="0"/>
                <a:cs typeface="Times New Roman" pitchFamily="18" charset="0"/>
              </a:rPr>
              <a:t>cadherin</a:t>
            </a:r>
            <a:r>
              <a:rPr lang="en-US" sz="2400" dirty="0" smtClean="0">
                <a:latin typeface="Times New Roman" pitchFamily="18" charset="0"/>
                <a:cs typeface="Times New Roman" pitchFamily="18" charset="0"/>
              </a:rPr>
              <a:t> deficiency has been shown.</a:t>
            </a:r>
            <a:endParaRPr lang="x-none" sz="2400" dirty="0" smtClean="0">
              <a:solidFill>
                <a:prstClr val="black"/>
              </a:solidFill>
              <a:latin typeface="Times New Roman" pitchFamily="18" charset="0"/>
              <a:ea typeface="Calibri"/>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228600" y="381000"/>
            <a:ext cx="8610600" cy="1179810"/>
          </a:xfrm>
          <a:prstGeom prst="rect">
            <a:avLst/>
          </a:prstGeom>
          <a:noFill/>
        </p:spPr>
        <p:txBody>
          <a:bodyPr vert="horz" wrap="square" lIns="0" tIns="0" rIns="0" bIns="0" rtlCol="0">
            <a:spAutoFit/>
          </a:bodyPr>
          <a:lstStyle/>
          <a:p>
            <a:pPr algn="ctr">
              <a:lnSpc>
                <a:spcPts val="4600"/>
              </a:lnSpc>
            </a:pPr>
            <a:r>
              <a:rPr lang="en-US" sz="4000" b="1" dirty="0" smtClean="0">
                <a:solidFill>
                  <a:srgbClr val="D06D30"/>
                </a:solidFill>
                <a:latin typeface="Times New Roman" pitchFamily="18" charset="0"/>
                <a:cs typeface="Times New Roman" pitchFamily="18" charset="0"/>
              </a:rPr>
              <a:t>Recommended daily amounts of </a:t>
            </a:r>
            <a:r>
              <a:rPr lang="sr-Latn-RS" sz="4000" b="1" dirty="0" smtClean="0">
                <a:solidFill>
                  <a:srgbClr val="D06D30"/>
                </a:solidFill>
                <a:latin typeface="Times New Roman" pitchFamily="18" charset="0"/>
                <a:cs typeface="Times New Roman" pitchFamily="18" charset="0"/>
              </a:rPr>
              <a:t> </a:t>
            </a:r>
            <a:r>
              <a:rPr lang="en-US" sz="4000" b="1" dirty="0" smtClean="0">
                <a:solidFill>
                  <a:srgbClr val="D06D30"/>
                </a:solidFill>
                <a:latin typeface="Times New Roman" pitchFamily="18" charset="0"/>
                <a:cs typeface="Times New Roman" pitchFamily="18" charset="0"/>
              </a:rPr>
              <a:t>vitamin D</a:t>
            </a:r>
            <a:endParaRPr lang="en-CA" sz="4000" dirty="0">
              <a:solidFill>
                <a:srgbClr val="C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533400" y="2133600"/>
            <a:ext cx="8382001" cy="1949252"/>
          </a:xfrm>
          <a:prstGeom prst="rect">
            <a:avLst/>
          </a:prstGeom>
          <a:noFill/>
        </p:spPr>
        <p:txBody>
          <a:bodyPr vert="horz" wrap="square" lIns="0" tIns="0" rIns="0" bIns="0" rtlCol="0">
            <a:spAutoFit/>
          </a:bodyPr>
          <a:lstStyle/>
          <a:p>
            <a:pPr>
              <a:lnSpc>
                <a:spcPts val="3800"/>
              </a:lnSpc>
            </a:pPr>
            <a:r>
              <a:rPr lang="en-CA" sz="2600" dirty="0" smtClean="0">
                <a:solidFill>
                  <a:srgbClr val="000000"/>
                </a:solidFill>
                <a:latin typeface="Times New Roman" panose="02020603050405020304" pitchFamily="18" charset="0"/>
                <a:cs typeface="Times New Roman" panose="02020603050405020304" pitchFamily="18" charset="0"/>
              </a:rPr>
              <a:t>•</a:t>
            </a:r>
            <a:r>
              <a:rPr lang="en-US" sz="2800" dirty="0" smtClean="0"/>
              <a:t> </a:t>
            </a:r>
            <a:r>
              <a:rPr lang="sr-Latn-RS" sz="2800" dirty="0" smtClean="0"/>
              <a:t> </a:t>
            </a:r>
            <a:r>
              <a:rPr lang="sr-Latn-R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he daily requirement of vitamin D is </a:t>
            </a:r>
          </a:p>
          <a:p>
            <a:pPr>
              <a:lnSpc>
                <a:spcPts val="3800"/>
              </a:lnSpc>
            </a:pPr>
            <a:r>
              <a:rPr lang="en-US" sz="2800" dirty="0" smtClean="0">
                <a:latin typeface="Times New Roman" pitchFamily="18" charset="0"/>
                <a:cs typeface="Times New Roman" pitchFamily="18" charset="0"/>
              </a:rPr>
              <a:t>400 IJ or </a:t>
            </a:r>
            <a:r>
              <a:rPr lang="en-US" sz="2800" i="1" dirty="0" smtClean="0">
                <a:latin typeface="Times New Roman" pitchFamily="18" charset="0"/>
                <a:cs typeface="Times New Roman" pitchFamily="18" charset="0"/>
              </a:rPr>
              <a:t>10 milligrams </a:t>
            </a:r>
            <a:r>
              <a:rPr lang="en-US" sz="2800" dirty="0" smtClean="0">
                <a:latin typeface="Times New Roman" pitchFamily="18" charset="0"/>
                <a:cs typeface="Times New Roman" pitchFamily="18" charset="0"/>
              </a:rPr>
              <a:t>of cholecalciferol</a:t>
            </a:r>
            <a:r>
              <a:rPr lang="sr-Latn-RS" sz="2800" dirty="0" smtClean="0">
                <a:latin typeface="Times New Roman" pitchFamily="18" charset="0"/>
                <a:cs typeface="Times New Roman" pitchFamily="18" charset="0"/>
              </a:rPr>
              <a:t>.</a:t>
            </a:r>
            <a:endParaRPr lang="en-GB" sz="2800" dirty="0" smtClean="0">
              <a:latin typeface="Times New Roman" pitchFamily="18" charset="0"/>
              <a:cs typeface="Times New Roman" pitchFamily="18" charset="0"/>
            </a:endParaRPr>
          </a:p>
          <a:p>
            <a:pPr>
              <a:lnSpc>
                <a:spcPts val="3800"/>
              </a:lnSpc>
            </a:pPr>
            <a:endParaRPr lang="en-CA" sz="2600" dirty="0" smtClean="0">
              <a:solidFill>
                <a:srgbClr val="000000"/>
              </a:solidFill>
              <a:latin typeface="Times New Roman" pitchFamily="18" charset="0"/>
              <a:cs typeface="Times New Roman" pitchFamily="18" charset="0"/>
            </a:endParaRPr>
          </a:p>
          <a:p>
            <a:pPr>
              <a:lnSpc>
                <a:spcPts val="3800"/>
              </a:lnSpc>
            </a:pPr>
            <a:endParaRPr lang="en-CA" sz="26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533400" y="3495526"/>
            <a:ext cx="8001001" cy="1423467"/>
          </a:xfrm>
          <a:prstGeom prst="rect">
            <a:avLst/>
          </a:prstGeom>
          <a:noFill/>
        </p:spPr>
        <p:txBody>
          <a:bodyPr vert="horz" wrap="square" lIns="0" tIns="0" rIns="0" bIns="0" rtlCol="0">
            <a:spAutoFit/>
          </a:bodyPr>
          <a:lstStyle/>
          <a:p>
            <a:pPr>
              <a:lnSpc>
                <a:spcPts val="3680"/>
              </a:lnSpc>
            </a:pPr>
            <a:r>
              <a:rPr lang="en-CA" sz="2600" dirty="0" smtClean="0">
                <a:solidFill>
                  <a:srgbClr val="000000"/>
                </a:solidFill>
                <a:latin typeface="Times New Roman" panose="02020603050405020304" pitchFamily="18" charset="0"/>
                <a:cs typeface="Times New Roman" panose="02020603050405020304" pitchFamily="18" charset="0"/>
              </a:rPr>
              <a:t>• </a:t>
            </a:r>
            <a:r>
              <a:rPr lang="sr-Latn-RS" sz="2600" dirty="0" smtClean="0">
                <a:solidFill>
                  <a:srgbClr val="000000"/>
                </a:solidFill>
                <a:latin typeface="Times New Roman" panose="02020603050405020304" pitchFamily="18" charset="0"/>
                <a:cs typeface="Times New Roman" panose="02020603050405020304" pitchFamily="18" charset="0"/>
              </a:rPr>
              <a:t>  </a:t>
            </a:r>
            <a:r>
              <a:rPr lang="en-US" sz="2800" dirty="0" smtClean="0">
                <a:latin typeface="Times New Roman" pitchFamily="18" charset="0"/>
                <a:cs typeface="Times New Roman" pitchFamily="18" charset="0"/>
              </a:rPr>
              <a:t>It is possible to measure 25-OH-vitamin D levels in plasma - the optimal range is 40-65 </a:t>
            </a:r>
            <a:r>
              <a:rPr lang="en-US" sz="2800" dirty="0" err="1" smtClean="0">
                <a:latin typeface="Times New Roman" pitchFamily="18" charset="0"/>
                <a:cs typeface="Times New Roman" pitchFamily="18" charset="0"/>
              </a:rPr>
              <a:t>ng</a:t>
            </a:r>
            <a:r>
              <a:rPr lang="en-US" sz="2800" dirty="0" smtClean="0">
                <a:latin typeface="Times New Roman" pitchFamily="18" charset="0"/>
                <a:cs typeface="Times New Roman" pitchFamily="18" charset="0"/>
              </a:rPr>
              <a:t>/ml.</a:t>
            </a:r>
            <a:r>
              <a:rPr lang="en-CA" sz="2600" dirty="0" smtClean="0">
                <a:solidFill>
                  <a:srgbClr val="000000"/>
                </a:solidFill>
                <a:latin typeface="Times New Roman" pitchFamily="18" charset="0"/>
                <a:cs typeface="Times New Roman" pitchFamily="18" charset="0"/>
              </a:rPr>
              <a:t> </a:t>
            </a:r>
          </a:p>
          <a:p>
            <a:pPr>
              <a:lnSpc>
                <a:spcPts val="3680"/>
              </a:lnSpc>
            </a:pPr>
            <a:endParaRPr lang="en-CA" sz="2600" dirty="0">
              <a:solidFill>
                <a:srgbClr val="00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533400" y="4943326"/>
            <a:ext cx="7424395" cy="1000274"/>
          </a:xfrm>
          <a:prstGeom prst="rect">
            <a:avLst/>
          </a:prstGeom>
          <a:noFill/>
        </p:spPr>
        <p:txBody>
          <a:bodyPr vert="horz" wrap="square" lIns="0" tIns="0" rIns="0" bIns="0" rtlCol="0">
            <a:spAutoFit/>
          </a:bodyPr>
          <a:lstStyle/>
          <a:p>
            <a:pPr>
              <a:lnSpc>
                <a:spcPts val="3900"/>
              </a:lnSpc>
            </a:pPr>
            <a:r>
              <a:rPr lang="en-CA" sz="2600" dirty="0" smtClean="0">
                <a:solidFill>
                  <a:srgbClr val="000000"/>
                </a:solidFill>
                <a:latin typeface="Times New Roman" panose="02020603050405020304" pitchFamily="18" charset="0"/>
                <a:cs typeface="Times New Roman" panose="02020603050405020304" pitchFamily="18" charset="0"/>
              </a:rPr>
              <a:t>•</a:t>
            </a:r>
            <a:r>
              <a:rPr lang="en-US" sz="2800" dirty="0" smtClean="0"/>
              <a:t> </a:t>
            </a:r>
            <a:r>
              <a:rPr lang="sr-Latn-RS" sz="2800" dirty="0" smtClean="0"/>
              <a:t>  </a:t>
            </a:r>
            <a:r>
              <a:rPr lang="en-US" sz="2800" dirty="0" smtClean="0">
                <a:latin typeface="Times New Roman" pitchFamily="18" charset="0"/>
                <a:cs typeface="Times New Roman" pitchFamily="18" charset="0"/>
              </a:rPr>
              <a:t>Food rich in vitamin D is fish, egg yolks, fish oil</a:t>
            </a:r>
            <a:r>
              <a:rPr lang="en-US" sz="2800" dirty="0" smtClean="0"/>
              <a:t>.</a:t>
            </a:r>
            <a:endParaRPr lang="en-CA" sz="2600" dirty="0" smtClean="0">
              <a:solidFill>
                <a:srgbClr val="000000"/>
              </a:solidFill>
              <a:latin typeface="Times New Roman" panose="02020603050405020304" pitchFamily="18" charset="0"/>
              <a:cs typeface="Times New Roman" panose="02020603050405020304" pitchFamily="18" charset="0"/>
            </a:endParaRPr>
          </a:p>
          <a:p>
            <a:pPr>
              <a:lnSpc>
                <a:spcPts val="3900"/>
              </a:lnSpc>
            </a:pPr>
            <a:endParaRPr lang="en-CA" sz="2600" dirty="0">
              <a:solidFill>
                <a:srgbClr val="000000"/>
              </a:solidFill>
              <a:latin typeface="Times New Roman" panose="02020603050405020304" pitchFamily="18" charset="0"/>
              <a:cs typeface="Times New Roman" panose="02020603050405020304" pitchFamily="18" charset="0"/>
            </a:endParaRPr>
          </a:p>
        </p:txBody>
      </p:sp>
      <p:sp>
        <p:nvSpPr>
          <p:cNvPr id="10" name="TextBox 3"/>
          <p:cNvSpPr txBox="1"/>
          <p:nvPr/>
        </p:nvSpPr>
        <p:spPr>
          <a:xfrm>
            <a:off x="2771800" y="1180232"/>
            <a:ext cx="65" cy="589905"/>
          </a:xfrm>
          <a:prstGeom prst="rect">
            <a:avLst/>
          </a:prstGeom>
          <a:noFill/>
        </p:spPr>
        <p:txBody>
          <a:bodyPr vert="horz" wrap="none" lIns="0" tIns="0" rIns="0" bIns="0" rtlCol="0">
            <a:spAutoFit/>
          </a:bodyPr>
          <a:lstStyle/>
          <a:p>
            <a:pPr>
              <a:lnSpc>
                <a:spcPts val="4600"/>
              </a:lnSpc>
            </a:pPr>
            <a:endParaRPr lang="en-CA" sz="3995" dirty="0">
              <a:solidFill>
                <a:srgbClr val="C00000"/>
              </a:solidFill>
              <a:latin typeface="Times New Roman" panose="02020603050405020304" pitchFamily="18" charset="0"/>
              <a:cs typeface="Times New Roman" panose="02020603050405020304" pitchFamily="18" charset="0"/>
            </a:endParaRPr>
          </a:p>
        </p:txBody>
      </p:sp>
      <p:sp>
        <p:nvSpPr>
          <p:cNvPr id="11" name="TextBox 3"/>
          <p:cNvSpPr txBox="1"/>
          <p:nvPr/>
        </p:nvSpPr>
        <p:spPr>
          <a:xfrm>
            <a:off x="2924200" y="1332632"/>
            <a:ext cx="65" cy="589905"/>
          </a:xfrm>
          <a:prstGeom prst="rect">
            <a:avLst/>
          </a:prstGeom>
          <a:noFill/>
        </p:spPr>
        <p:txBody>
          <a:bodyPr vert="horz" wrap="none" lIns="0" tIns="0" rIns="0" bIns="0" rtlCol="0">
            <a:spAutoFit/>
          </a:bodyPr>
          <a:lstStyle/>
          <a:p>
            <a:pPr>
              <a:lnSpc>
                <a:spcPts val="4600"/>
              </a:lnSpc>
            </a:pPr>
            <a:endParaRPr lang="en-CA" sz="3995"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1905000" y="304800"/>
            <a:ext cx="4727448"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Vitamin D deficiency</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457200" y="1447800"/>
            <a:ext cx="8064500" cy="1077218"/>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The causes are insufficient exposure to sunlight and insufficient intake of vitamin D in food</a:t>
            </a:r>
            <a:endParaRPr lang="en-CA" sz="2402" dirty="0" smtClean="0">
              <a:solidFill>
                <a:srgbClr val="000000"/>
              </a:solidFill>
              <a:latin typeface="Times New Roman" pitchFamily="18" charset="0"/>
              <a:cs typeface="Times New Roman" pitchFamily="18" charset="0"/>
            </a:endParaRPr>
          </a:p>
          <a:p>
            <a:pPr>
              <a:lnSpc>
                <a:spcPts val="2800"/>
              </a:lnSpc>
            </a:pPr>
            <a:endParaRPr lang="en-CA" sz="2402" dirty="0">
              <a:solidFill>
                <a:srgbClr val="000000"/>
              </a:solidFill>
            </a:endParaRPr>
          </a:p>
        </p:txBody>
      </p:sp>
      <p:sp>
        <p:nvSpPr>
          <p:cNvPr id="4" name="TextBox 4"/>
          <p:cNvSpPr txBox="1"/>
          <p:nvPr/>
        </p:nvSpPr>
        <p:spPr>
          <a:xfrm>
            <a:off x="469900" y="2667000"/>
            <a:ext cx="5850961"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800" b="1" dirty="0" smtClean="0">
                <a:latin typeface="Times New Roman" pitchFamily="18" charset="0"/>
                <a:cs typeface="Times New Roman" pitchFamily="18" charset="0"/>
              </a:rPr>
              <a:t>consequences of </a:t>
            </a:r>
            <a:r>
              <a:rPr lang="en-US" sz="2800" b="1" dirty="0" err="1" smtClean="0">
                <a:latin typeface="Times New Roman" pitchFamily="18" charset="0"/>
                <a:cs typeface="Times New Roman" pitchFamily="18" charset="0"/>
              </a:rPr>
              <a:t>hypovitaminosis</a:t>
            </a:r>
            <a:r>
              <a:rPr lang="en-US" sz="2800" b="1" dirty="0" smtClean="0">
                <a:latin typeface="Times New Roman" pitchFamily="18" charset="0"/>
                <a:cs typeface="Times New Roman" pitchFamily="18" charset="0"/>
              </a:rPr>
              <a:t> D </a:t>
            </a:r>
            <a:r>
              <a:rPr lang="sr-Latn-RS" sz="2410" b="1" dirty="0" smtClean="0">
                <a:solidFill>
                  <a:srgbClr val="000000"/>
                </a:solidFill>
                <a:latin typeface="Palatino Linotype Bold"/>
              </a:rPr>
              <a:t>:</a:t>
            </a: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5" name="TextBox 5"/>
          <p:cNvSpPr txBox="1"/>
          <p:nvPr/>
        </p:nvSpPr>
        <p:spPr>
          <a:xfrm>
            <a:off x="469900" y="3111500"/>
            <a:ext cx="2513893"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rickets in children</a:t>
            </a:r>
            <a:r>
              <a:rPr lang="en-CA" sz="2400" dirty="0" smtClean="0">
                <a:solidFill>
                  <a:srgbClr val="000000"/>
                </a:solidFill>
                <a:latin typeface="Times New Roman" pitchFamily="18" charset="0"/>
                <a:cs typeface="Times New Roman" pitchFamily="18" charset="0"/>
              </a:rPr>
              <a:t> </a:t>
            </a:r>
          </a:p>
          <a:p>
            <a:pPr>
              <a:lnSpc>
                <a:spcPts val="2760"/>
              </a:lnSpc>
            </a:pPr>
            <a:endParaRPr lang="en-CA" sz="2400" dirty="0">
              <a:solidFill>
                <a:srgbClr val="000000"/>
              </a:solidFill>
            </a:endParaRPr>
          </a:p>
        </p:txBody>
      </p:sp>
      <p:sp>
        <p:nvSpPr>
          <p:cNvPr id="6" name="TextBox 6"/>
          <p:cNvSpPr txBox="1"/>
          <p:nvPr/>
        </p:nvSpPr>
        <p:spPr>
          <a:xfrm>
            <a:off x="469900" y="3543300"/>
            <a:ext cx="2893421"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US" sz="2400" dirty="0" smtClean="0"/>
              <a:t> </a:t>
            </a:r>
            <a:r>
              <a:rPr lang="en-US" sz="2400" dirty="0" err="1" smtClean="0">
                <a:latin typeface="Times New Roman" pitchFamily="18" charset="0"/>
                <a:cs typeface="Times New Roman" pitchFamily="18" charset="0"/>
              </a:rPr>
              <a:t>osteomalacia</a:t>
            </a:r>
            <a:r>
              <a:rPr lang="en-US" sz="2400" dirty="0" smtClean="0">
                <a:latin typeface="Times New Roman" pitchFamily="18" charset="0"/>
                <a:cs typeface="Times New Roman" pitchFamily="18" charset="0"/>
              </a:rPr>
              <a:t> in adults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7" name="TextBox 7"/>
          <p:cNvSpPr txBox="1"/>
          <p:nvPr/>
        </p:nvSpPr>
        <p:spPr>
          <a:xfrm>
            <a:off x="381000" y="4269110"/>
            <a:ext cx="8628965"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800" dirty="0" smtClean="0"/>
              <a:t> </a:t>
            </a:r>
            <a:r>
              <a:rPr lang="en-US" sz="2800" b="1" dirty="0" smtClean="0">
                <a:latin typeface="Times New Roman" pitchFamily="18" charset="0"/>
                <a:cs typeface="Times New Roman" pitchFamily="18" charset="0"/>
              </a:rPr>
              <a:t>manifestations of </a:t>
            </a:r>
            <a:r>
              <a:rPr lang="en-US" sz="2800" b="1" dirty="0" err="1" smtClean="0">
                <a:latin typeface="Times New Roman" pitchFamily="18" charset="0"/>
                <a:cs typeface="Times New Roman" pitchFamily="18" charset="0"/>
              </a:rPr>
              <a:t>hypovitaminosis</a:t>
            </a:r>
            <a:r>
              <a:rPr lang="en-US" sz="2800" b="1" dirty="0" smtClean="0">
                <a:latin typeface="Times New Roman" pitchFamily="18" charset="0"/>
                <a:cs typeface="Times New Roman" pitchFamily="18" charset="0"/>
              </a:rPr>
              <a:t> D in the oral cavity</a:t>
            </a:r>
            <a:r>
              <a:rPr lang="sr-Latn-RS" sz="2800" b="1" dirty="0" smtClean="0">
                <a:latin typeface="Times New Roman" pitchFamily="18" charset="0"/>
                <a:cs typeface="Times New Roman" pitchFamily="18" charset="0"/>
              </a:rPr>
              <a:t>:</a:t>
            </a:r>
            <a:endParaRPr lang="en-CA" sz="241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8" name="TextBox 8"/>
          <p:cNvSpPr txBox="1"/>
          <p:nvPr/>
        </p:nvSpPr>
        <p:spPr>
          <a:xfrm>
            <a:off x="469900" y="4726310"/>
            <a:ext cx="1825821"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late teething</a:t>
            </a:r>
            <a:r>
              <a:rPr lang="en-CA" sz="2400" dirty="0" smtClean="0">
                <a:solidFill>
                  <a:srgbClr val="000000"/>
                </a:solidFill>
                <a:latin typeface="Times New Roman" pitchFamily="18" charset="0"/>
                <a:cs typeface="Times New Roman" pitchFamily="18" charset="0"/>
              </a:rPr>
              <a:t> </a:t>
            </a:r>
          </a:p>
          <a:p>
            <a:pPr>
              <a:lnSpc>
                <a:spcPts val="2760"/>
              </a:lnSpc>
            </a:pPr>
            <a:endParaRPr lang="en-CA" sz="2400" dirty="0">
              <a:solidFill>
                <a:srgbClr val="000000"/>
              </a:solidFill>
            </a:endParaRPr>
          </a:p>
        </p:txBody>
      </p:sp>
      <p:sp>
        <p:nvSpPr>
          <p:cNvPr id="9" name="TextBox 9"/>
          <p:cNvSpPr txBox="1"/>
          <p:nvPr/>
        </p:nvSpPr>
        <p:spPr>
          <a:xfrm>
            <a:off x="457200" y="5183510"/>
            <a:ext cx="2790829"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dental malformations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0" name="TextBox 10"/>
          <p:cNvSpPr txBox="1"/>
          <p:nvPr/>
        </p:nvSpPr>
        <p:spPr>
          <a:xfrm>
            <a:off x="469900" y="5589910"/>
            <a:ext cx="7835900" cy="1115690"/>
          </a:xfrm>
          <a:prstGeom prst="rect">
            <a:avLst/>
          </a:prstGeom>
          <a:noFill/>
        </p:spPr>
        <p:txBody>
          <a:bodyPr vert="horz" wrap="square" lIns="0" tIns="0" rIns="0" bIns="0" rtlCol="0">
            <a:spAutoFit/>
          </a:bodyPr>
          <a:lstStyle/>
          <a:p>
            <a:pPr>
              <a:lnSpc>
                <a:spcPts val="2900"/>
              </a:lnSpc>
              <a:tabLst>
                <a:tab pos="342900" algn="l"/>
              </a:tabLst>
            </a:pPr>
            <a:r>
              <a:rPr lang="en-CA" sz="2402" dirty="0" smtClean="0">
                <a:solidFill>
                  <a:srgbClr val="000000"/>
                </a:solidFill>
                <a:latin typeface="Calibri"/>
                <a:cs typeface="Calibri"/>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disorder in the development of the upper jaw, the formation of </a:t>
            </a:r>
            <a:r>
              <a:rPr lang="en-US" sz="2400" dirty="0" err="1" smtClean="0">
                <a:latin typeface="Times New Roman" pitchFamily="18" charset="0"/>
                <a:cs typeface="Times New Roman" pitchFamily="18" charset="0"/>
              </a:rPr>
              <a:t>pseudoprogeny</a:t>
            </a:r>
            <a:r>
              <a:rPr lang="en-US" sz="2400" dirty="0" smtClean="0">
                <a:latin typeface="Times New Roman" pitchFamily="18" charset="0"/>
                <a:cs typeface="Times New Roman" pitchFamily="18" charset="0"/>
              </a:rPr>
              <a:t> </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1727200" y="495300"/>
            <a:ext cx="5091137"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err="1" smtClean="0">
                <a:solidFill>
                  <a:srgbClr val="D06D30"/>
                </a:solidFill>
                <a:latin typeface="Times New Roman" pitchFamily="18" charset="0"/>
                <a:cs typeface="Times New Roman" pitchFamily="18" charset="0"/>
              </a:rPr>
              <a:t>Hypervitaminosis</a:t>
            </a:r>
            <a:r>
              <a:rPr lang="en-US" sz="4000" b="1" dirty="0" smtClean="0">
                <a:solidFill>
                  <a:srgbClr val="D06D30"/>
                </a:solidFill>
                <a:latin typeface="Times New Roman" pitchFamily="18" charset="0"/>
                <a:cs typeface="Times New Roman" pitchFamily="18" charset="0"/>
              </a:rPr>
              <a:t> D</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698500" y="1854200"/>
            <a:ext cx="7491987"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Vitamin D is stored in the liver and is slowly metabolized</a:t>
            </a:r>
            <a:r>
              <a:rPr lang="en-US" sz="2400" dirty="0" smtClean="0"/>
              <a:t>.</a:t>
            </a:r>
            <a:r>
              <a:rPr lang="en-CA" sz="2400" dirty="0" smtClean="0">
                <a:solidFill>
                  <a:srgbClr val="000000"/>
                </a:solidFill>
                <a:latin typeface="Palatino Linotype"/>
                <a:cs typeface="Palatino Linotype"/>
              </a:rPr>
              <a:t> </a:t>
            </a:r>
            <a:endParaRPr lang="en-CA" sz="2402" dirty="0" smtClean="0">
              <a:solidFill>
                <a:srgbClr val="000000"/>
              </a:solidFill>
              <a:latin typeface="Palatino Linotype"/>
              <a:cs typeface="Palatino Linotype"/>
            </a:endParaRPr>
          </a:p>
          <a:p>
            <a:pPr>
              <a:lnSpc>
                <a:spcPts val="2800"/>
              </a:lnSpc>
            </a:pPr>
            <a:endParaRPr lang="en-CA" sz="2402" dirty="0">
              <a:solidFill>
                <a:srgbClr val="000000"/>
              </a:solidFill>
            </a:endParaRPr>
          </a:p>
        </p:txBody>
      </p:sp>
      <p:sp>
        <p:nvSpPr>
          <p:cNvPr id="4" name="TextBox 4"/>
          <p:cNvSpPr txBox="1"/>
          <p:nvPr/>
        </p:nvSpPr>
        <p:spPr>
          <a:xfrm>
            <a:off x="698500" y="2667000"/>
            <a:ext cx="5782032"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dirty="0" smtClean="0"/>
              <a:t> </a:t>
            </a:r>
            <a:r>
              <a:rPr lang="en-US" sz="2400" b="1" dirty="0" smtClean="0">
                <a:latin typeface="Times New Roman" pitchFamily="18" charset="0"/>
                <a:cs typeface="Times New Roman" pitchFamily="18" charset="0"/>
              </a:rPr>
              <a:t>toxic effects of excessive vitamin D intake</a:t>
            </a:r>
            <a:r>
              <a:rPr lang="sr-Latn-RS" sz="2400" b="1"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5" name="TextBox 5"/>
          <p:cNvSpPr txBox="1"/>
          <p:nvPr/>
        </p:nvSpPr>
        <p:spPr>
          <a:xfrm>
            <a:off x="698500" y="3111500"/>
            <a:ext cx="3608360"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calcifications in soft tissues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6" name="TextBox 6"/>
          <p:cNvSpPr txBox="1"/>
          <p:nvPr/>
        </p:nvSpPr>
        <p:spPr>
          <a:xfrm>
            <a:off x="698500" y="3543300"/>
            <a:ext cx="2047099"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en-US" sz="2400" dirty="0" smtClean="0"/>
              <a:t> </a:t>
            </a:r>
            <a:r>
              <a:rPr lang="en-US" sz="2400" dirty="0" err="1" smtClean="0">
                <a:latin typeface="Times New Roman" pitchFamily="18" charset="0"/>
                <a:cs typeface="Times New Roman" pitchFamily="18" charset="0"/>
              </a:rPr>
              <a:t>hypercalcemia</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7" name="TextBox 7"/>
          <p:cNvSpPr txBox="1"/>
          <p:nvPr/>
        </p:nvSpPr>
        <p:spPr>
          <a:xfrm>
            <a:off x="698500" y="3987800"/>
            <a:ext cx="2032608"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loss of appetite</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8" name="TextBox 8"/>
          <p:cNvSpPr txBox="1"/>
          <p:nvPr/>
        </p:nvSpPr>
        <p:spPr>
          <a:xfrm>
            <a:off x="698500" y="4419600"/>
            <a:ext cx="1008289" cy="359073"/>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nausea</a:t>
            </a:r>
            <a:endParaRPr lang="en-CA" sz="2400" dirty="0">
              <a:solidFill>
                <a:srgbClr val="000000"/>
              </a:solidFill>
              <a:latin typeface="Times New Roman" pitchFamily="18" charset="0"/>
              <a:cs typeface="Times New Roman" pitchFamily="18" charset="0"/>
            </a:endParaRPr>
          </a:p>
        </p:txBody>
      </p:sp>
      <p:sp>
        <p:nvSpPr>
          <p:cNvPr id="9" name="TextBox 9"/>
          <p:cNvSpPr txBox="1"/>
          <p:nvPr/>
        </p:nvSpPr>
        <p:spPr>
          <a:xfrm>
            <a:off x="698500" y="4864100"/>
            <a:ext cx="1564531"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Calibri"/>
                <a:cs typeface="Calibri"/>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weight loss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0" name="TextBox 10"/>
          <p:cNvSpPr txBox="1"/>
          <p:nvPr/>
        </p:nvSpPr>
        <p:spPr>
          <a:xfrm>
            <a:off x="698500" y="5308600"/>
            <a:ext cx="2672526"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Calibri"/>
                <a:cs typeface="Calibri"/>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kidney dysfunction </a:t>
            </a:r>
            <a:endParaRPr lang="en-CA" sz="2402" dirty="0" smtClean="0">
              <a:solidFill>
                <a:srgbClr val="000000"/>
              </a:solidFill>
              <a:latin typeface="Times New Roman" pitchFamily="18" charset="0"/>
              <a:cs typeface="Times New Roman" pitchFamily="18" charset="0"/>
            </a:endParaRPr>
          </a:p>
          <a:p>
            <a:pPr>
              <a:lnSpc>
                <a:spcPts val="2760"/>
              </a:lnSpc>
            </a:pPr>
            <a:endParaRPr lang="en-CA" sz="2402" dirty="0">
              <a:solidFill>
                <a:srgbClr val="000000"/>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2133600" y="304800"/>
            <a:ext cx="3740639" cy="654025"/>
          </a:xfrm>
          <a:prstGeom prst="rect">
            <a:avLst/>
          </a:prstGeom>
          <a:noFill/>
        </p:spPr>
        <p:txBody>
          <a:bodyPr vert="horz" wrap="none" lIns="0" tIns="0" rIns="0" bIns="0" rtlCol="0">
            <a:spAutoFit/>
          </a:bodyPr>
          <a:lstStyle/>
          <a:p>
            <a:pPr>
              <a:lnSpc>
                <a:spcPts val="5060"/>
              </a:lnSpc>
            </a:pPr>
            <a:r>
              <a:rPr lang="sr-Latn-RS" sz="4400" b="1" dirty="0" smtClean="0">
                <a:solidFill>
                  <a:srgbClr val="C00000"/>
                </a:solidFill>
                <a:latin typeface="Times New Roman" panose="02020603050405020304" pitchFamily="18" charset="0"/>
                <a:cs typeface="Times New Roman" panose="02020603050405020304" pitchFamily="18" charset="0"/>
              </a:rPr>
              <a:t>     </a:t>
            </a:r>
            <a:r>
              <a:rPr lang="en-US" sz="4400" b="1" dirty="0" smtClean="0">
                <a:solidFill>
                  <a:srgbClr val="D06D30"/>
                </a:solidFill>
                <a:latin typeface="Times New Roman" pitchFamily="18" charset="0"/>
                <a:cs typeface="Times New Roman" pitchFamily="18" charset="0"/>
              </a:rPr>
              <a:t>VITAMIN E</a:t>
            </a:r>
            <a:endParaRPr lang="en-CA" sz="4400" b="1" dirty="0" smtClean="0">
              <a:solidFill>
                <a:srgbClr val="D06D30"/>
              </a:solidFill>
              <a:latin typeface="Times New Roman" pitchFamily="18" charset="0"/>
              <a:cs typeface="Times New Roman" pitchFamily="18" charset="0"/>
            </a:endParaRPr>
          </a:p>
        </p:txBody>
      </p:sp>
      <p:sp>
        <p:nvSpPr>
          <p:cNvPr id="3" name="TextBox 3"/>
          <p:cNvSpPr txBox="1"/>
          <p:nvPr/>
        </p:nvSpPr>
        <p:spPr>
          <a:xfrm>
            <a:off x="304800" y="1371600"/>
            <a:ext cx="8763000" cy="2267287"/>
          </a:xfrm>
          <a:prstGeom prst="rect">
            <a:avLst/>
          </a:prstGeom>
          <a:noFill/>
        </p:spPr>
        <p:txBody>
          <a:bodyPr vert="horz" wrap="square" lIns="0" tIns="0" rIns="0" bIns="0" rtlCol="0">
            <a:spAutoFit/>
          </a:bodyPr>
          <a:lstStyle/>
          <a:p>
            <a:r>
              <a:rPr lang="en-CA" sz="2402" dirty="0" smtClean="0">
                <a:solidFill>
                  <a:srgbClr val="000000"/>
                </a:solidFill>
                <a:latin typeface="Arial"/>
                <a:cs typeface="Arial"/>
              </a:rPr>
              <a:t>•</a:t>
            </a:r>
            <a:r>
              <a:rPr lang="en-CA" sz="2402"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E forms a group of compounds that include </a:t>
            </a:r>
            <a:r>
              <a:rPr lang="en-US" sz="2800" b="1" dirty="0" smtClean="0">
                <a:solidFill>
                  <a:srgbClr val="D06D30"/>
                </a:solidFill>
                <a:latin typeface="Times New Roman" pitchFamily="18" charset="0"/>
                <a:cs typeface="Times New Roman" pitchFamily="18" charset="0"/>
              </a:rPr>
              <a:t>tocopherol and </a:t>
            </a:r>
            <a:r>
              <a:rPr lang="en-US" sz="2800" b="1" dirty="0" err="1" smtClean="0">
                <a:solidFill>
                  <a:srgbClr val="D06D30"/>
                </a:solidFill>
                <a:latin typeface="Times New Roman" pitchFamily="18" charset="0"/>
                <a:cs typeface="Times New Roman" pitchFamily="18" charset="0"/>
              </a:rPr>
              <a:t>tocotrienol</a:t>
            </a:r>
            <a:r>
              <a:rPr lang="en-US" sz="2800" b="1" dirty="0" smtClean="0">
                <a:solidFill>
                  <a:srgbClr val="D06D3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with similar biological functions </a:t>
            </a:r>
            <a:endParaRPr lang="sr-Latn-RS" sz="2800" dirty="0" smtClean="0">
              <a:latin typeface="Times New Roman" pitchFamily="18" charset="0"/>
              <a:cs typeface="Times New Roman" pitchFamily="18" charset="0"/>
            </a:endParaRPr>
          </a:p>
          <a:p>
            <a:endParaRPr lang="en-US" sz="12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Eight of them have been described (</a:t>
            </a:r>
            <a:r>
              <a:rPr lang="en-US" sz="2800" b="1" dirty="0" smtClean="0">
                <a:solidFill>
                  <a:srgbClr val="D06D30"/>
                </a:solidFill>
                <a:latin typeface="Times New Roman" pitchFamily="18" charset="0"/>
                <a:cs typeface="Times New Roman" pitchFamily="18" charset="0"/>
              </a:rPr>
              <a:t>4 tocopherols and </a:t>
            </a:r>
          </a:p>
          <a:p>
            <a:r>
              <a:rPr lang="en-US" sz="2800" b="1" dirty="0" smtClean="0">
                <a:solidFill>
                  <a:srgbClr val="D06D30"/>
                </a:solidFill>
                <a:latin typeface="Times New Roman" pitchFamily="18" charset="0"/>
                <a:cs typeface="Times New Roman" pitchFamily="18" charset="0"/>
              </a:rPr>
              <a:t>4 </a:t>
            </a:r>
            <a:r>
              <a:rPr lang="en-US" sz="2800" b="1" dirty="0" err="1" smtClean="0">
                <a:solidFill>
                  <a:srgbClr val="D06D30"/>
                </a:solidFill>
                <a:latin typeface="Times New Roman" pitchFamily="18" charset="0"/>
                <a:cs typeface="Times New Roman" pitchFamily="18" charset="0"/>
              </a:rPr>
              <a:t>tocotrienols</a:t>
            </a:r>
            <a:r>
              <a:rPr lang="en-US" sz="2800" dirty="0" smtClean="0">
                <a:latin typeface="Times New Roman" pitchFamily="18" charset="0"/>
                <a:cs typeface="Times New Roman" pitchFamily="18" charset="0"/>
              </a:rPr>
              <a:t>) marked with alpha, beta, gamma and delta</a:t>
            </a:r>
            <a:endParaRPr lang="en-CA" sz="2412" b="1" dirty="0" smtClean="0">
              <a:solidFill>
                <a:srgbClr val="000000"/>
              </a:solidFill>
              <a:latin typeface="Palatino Linotype Bold"/>
              <a:cs typeface="Palatino Linotype Bold"/>
            </a:endParaRPr>
          </a:p>
          <a:p>
            <a:pPr>
              <a:lnSpc>
                <a:spcPts val="2760"/>
              </a:lnSpc>
            </a:pPr>
            <a:endParaRPr lang="en-CA" sz="2402" dirty="0">
              <a:solidFill>
                <a:srgbClr val="000000"/>
              </a:solidFill>
            </a:endParaRPr>
          </a:p>
        </p:txBody>
      </p:sp>
      <p:sp>
        <p:nvSpPr>
          <p:cNvPr id="6" name="TextBox 6"/>
          <p:cNvSpPr txBox="1"/>
          <p:nvPr/>
        </p:nvSpPr>
        <p:spPr>
          <a:xfrm>
            <a:off x="304800" y="3733800"/>
            <a:ext cx="5738801" cy="718145"/>
          </a:xfrm>
          <a:prstGeom prst="rect">
            <a:avLst/>
          </a:prstGeom>
          <a:noFill/>
        </p:spPr>
        <p:txBody>
          <a:bodyPr vert="horz" wrap="square" lIns="0" tIns="0" rIns="0" bIns="0" rtlCol="0">
            <a:spAutoFit/>
          </a:bodyPr>
          <a:lstStyle/>
          <a:p>
            <a:pPr>
              <a:lnSpc>
                <a:spcPts val="2760"/>
              </a:lnSpc>
            </a:pPr>
            <a:r>
              <a:rPr lang="sr-Latn-RS" sz="2402" dirty="0" smtClean="0">
                <a:solidFill>
                  <a:srgbClr val="000000"/>
                </a:solidFill>
                <a:latin typeface="Arial"/>
                <a:cs typeface="Arial"/>
              </a:rPr>
              <a:t>  </a:t>
            </a:r>
            <a:r>
              <a:rPr lang="en-CA" sz="2402" dirty="0" smtClean="0">
                <a:solidFill>
                  <a:srgbClr val="000000"/>
                </a:solidFill>
                <a:latin typeface="Palatino Linotype"/>
                <a:cs typeface="Palatino Linotype"/>
              </a:rPr>
              <a:t> </a:t>
            </a:r>
            <a:r>
              <a:rPr lang="sr-Latn-RS" sz="2402" dirty="0" smtClean="0">
                <a:solidFill>
                  <a:srgbClr val="000000"/>
                </a:solidFill>
                <a:latin typeface="Palatino Linotype"/>
                <a:cs typeface="Palatino Linotype"/>
              </a:rPr>
              <a:t>*</a:t>
            </a:r>
            <a:r>
              <a:rPr lang="en-US" sz="2800" dirty="0" smtClean="0"/>
              <a:t> </a:t>
            </a:r>
            <a:r>
              <a:rPr lang="en-US" sz="2800" b="1" i="1" u="sng" dirty="0" smtClean="0">
                <a:latin typeface="Times New Roman" pitchFamily="18" charset="0"/>
                <a:cs typeface="Times New Roman" pitchFamily="18" charset="0"/>
              </a:rPr>
              <a:t>alpha-</a:t>
            </a:r>
            <a:r>
              <a:rPr lang="en-US" sz="2800" b="1" i="1" u="sng" dirty="0" err="1" smtClean="0">
                <a:latin typeface="Times New Roman" pitchFamily="18" charset="0"/>
                <a:cs typeface="Times New Roman" pitchFamily="18" charset="0"/>
              </a:rPr>
              <a:t>tocopherol</a:t>
            </a:r>
            <a:r>
              <a:rPr lang="en-US" sz="2800" b="1" i="1" u="sng" dirty="0" smtClean="0">
                <a:latin typeface="Times New Roman" pitchFamily="18" charset="0"/>
                <a:cs typeface="Times New Roman" pitchFamily="18" charset="0"/>
              </a:rPr>
              <a:t> is the most active</a:t>
            </a:r>
            <a:r>
              <a:rPr lang="sr-Latn-RS" sz="2800" b="1" i="1" u="sng" dirty="0" smtClean="0">
                <a:latin typeface="Times New Roman" pitchFamily="18" charset="0"/>
                <a:cs typeface="Times New Roman" pitchFamily="18" charset="0"/>
              </a:rPr>
              <a:t> </a:t>
            </a:r>
            <a:endParaRPr lang="en-CA" sz="2412" b="1" i="1" u="sng" dirty="0" smtClean="0">
              <a:solidFill>
                <a:srgbClr val="000000"/>
              </a:solidFill>
              <a:latin typeface="Times New Roman" pitchFamily="18" charset="0"/>
              <a:cs typeface="Times New Roman" pitchFamily="18" charset="0"/>
            </a:endParaRPr>
          </a:p>
          <a:p>
            <a:pPr>
              <a:lnSpc>
                <a:spcPts val="2760"/>
              </a:lnSpc>
            </a:pPr>
            <a:r>
              <a:rPr lang="sr-Latn-RS" sz="2402" dirty="0" smtClean="0">
                <a:solidFill>
                  <a:srgbClr val="000000"/>
                </a:solidFill>
              </a:rPr>
              <a:t> </a:t>
            </a:r>
            <a:endParaRPr lang="en-CA" sz="2402" dirty="0">
              <a:solidFill>
                <a:srgbClr val="000000"/>
              </a:solidFill>
            </a:endParaRPr>
          </a:p>
        </p:txBody>
      </p:sp>
      <p:sp>
        <p:nvSpPr>
          <p:cNvPr id="7" name="TextBox 7"/>
          <p:cNvSpPr txBox="1"/>
          <p:nvPr/>
        </p:nvSpPr>
        <p:spPr>
          <a:xfrm>
            <a:off x="533400" y="4267200"/>
            <a:ext cx="5464637" cy="718145"/>
          </a:xfrm>
          <a:prstGeom prst="rect">
            <a:avLst/>
          </a:prstGeom>
          <a:noFill/>
        </p:spPr>
        <p:txBody>
          <a:bodyPr vert="horz" wrap="none" lIns="0" tIns="0" rIns="0" bIns="0" rtlCol="0">
            <a:spAutoFit/>
          </a:bodyPr>
          <a:lstStyle/>
          <a:p>
            <a:pPr>
              <a:lnSpc>
                <a:spcPts val="2760"/>
              </a:lnSpc>
            </a:pPr>
            <a:r>
              <a:rPr lang="sr-Latn-RS" sz="2400" b="1"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800" b="1" i="1" u="sng" dirty="0" smtClean="0">
                <a:latin typeface="Times New Roman" pitchFamily="18" charset="0"/>
                <a:cs typeface="Times New Roman" pitchFamily="18" charset="0"/>
              </a:rPr>
              <a:t>vitamin E is a natural antioxidant</a:t>
            </a:r>
            <a:r>
              <a:rPr lang="en-CA" sz="2410" b="1" i="1" u="sng" dirty="0" smtClean="0">
                <a:solidFill>
                  <a:srgbClr val="000000"/>
                </a:solidFill>
                <a:latin typeface="Times New Roman" pitchFamily="18" charset="0"/>
                <a:cs typeface="Times New Roman" pitchFamily="18" charset="0"/>
              </a:rPr>
              <a:t> </a:t>
            </a:r>
          </a:p>
          <a:p>
            <a:pPr>
              <a:lnSpc>
                <a:spcPts val="2760"/>
              </a:lnSpc>
            </a:pPr>
            <a:endParaRPr lang="en-CA" sz="2400" dirty="0">
              <a:solidFill>
                <a:srgbClr val="000000"/>
              </a:solidFill>
            </a:endParaRPr>
          </a:p>
        </p:txBody>
      </p:sp>
      <p:sp>
        <p:nvSpPr>
          <p:cNvPr id="8" name="TextBox 8"/>
          <p:cNvSpPr txBox="1"/>
          <p:nvPr/>
        </p:nvSpPr>
        <p:spPr>
          <a:xfrm>
            <a:off x="228600" y="5029200"/>
            <a:ext cx="8458201" cy="1661993"/>
          </a:xfrm>
          <a:prstGeom prst="rect">
            <a:avLst/>
          </a:prstGeom>
          <a:noFill/>
        </p:spPr>
        <p:txBody>
          <a:bodyPr vert="horz" wrap="square" lIns="0" tIns="0" rIns="0" bIns="0" rtlCol="0">
            <a:spAutoFit/>
          </a:bodyPr>
          <a:lstStyle/>
          <a:p>
            <a:r>
              <a:rPr lang="en-CA" sz="2400" dirty="0" smtClean="0">
                <a:solidFill>
                  <a:srgbClr val="000000"/>
                </a:solidFill>
                <a:latin typeface="Arial"/>
                <a:cs typeface="Arial"/>
              </a:rPr>
              <a:t>•</a:t>
            </a:r>
            <a:r>
              <a:rPr lang="sr-Latn-RS" sz="2400" dirty="0" smtClean="0">
                <a:solidFill>
                  <a:srgbClr val="000000"/>
                </a:solidFill>
                <a:latin typeface="Arial"/>
                <a:cs typeface="Arial"/>
              </a:rPr>
              <a:t> </a:t>
            </a:r>
            <a:r>
              <a:rPr lang="en-US" sz="2800" b="1" dirty="0" smtClean="0">
                <a:latin typeface="Times New Roman" pitchFamily="18" charset="0"/>
                <a:cs typeface="Times New Roman" pitchFamily="18" charset="0"/>
              </a:rPr>
              <a:t>There is no strong evidence </a:t>
            </a:r>
            <a:r>
              <a:rPr lang="en-US" sz="2800" dirty="0" smtClean="0">
                <a:latin typeface="Times New Roman" pitchFamily="18" charset="0"/>
                <a:cs typeface="Times New Roman" pitchFamily="18" charset="0"/>
              </a:rPr>
              <a:t>that supplements containing high doses of vitamin E protect against cardiovascular disease, Alzheimer's disease, or malignancy.</a:t>
            </a:r>
            <a:endParaRPr lang="en-CA" sz="2800" dirty="0" smtClean="0">
              <a:solidFill>
                <a:srgbClr val="000000"/>
              </a:solidFill>
              <a:latin typeface="Times New Roman" pitchFamily="18" charset="0"/>
              <a:cs typeface="Times New Roman" pitchFamily="18" charset="0"/>
            </a:endParaRPr>
          </a:p>
          <a:p>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739900" y="404664"/>
            <a:ext cx="5204951" cy="1308050"/>
          </a:xfrm>
          <a:prstGeom prst="rect">
            <a:avLst/>
          </a:prstGeom>
          <a:noFill/>
        </p:spPr>
        <p:txBody>
          <a:bodyPr vert="horz" wrap="none" lIns="0" tIns="0" rIns="0" bIns="0" rtlCol="0">
            <a:spAutoFit/>
          </a:bodyPr>
          <a:lstStyle/>
          <a:p>
            <a:pPr>
              <a:lnSpc>
                <a:spcPts val="5060"/>
              </a:lnSpc>
            </a:pPr>
            <a:r>
              <a:rPr lang="en-US" sz="4400" b="1" dirty="0" smtClean="0">
                <a:solidFill>
                  <a:schemeClr val="accent6">
                    <a:lumMod val="75000"/>
                  </a:schemeClr>
                </a:solidFill>
                <a:latin typeface="Times New Roman" pitchFamily="18" charset="0"/>
                <a:cs typeface="Times New Roman" pitchFamily="18" charset="0"/>
              </a:rPr>
              <a:t>Functions of vitamins</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6" dirty="0">
              <a:solidFill>
                <a:srgbClr val="DE0000"/>
              </a:solidFill>
              <a:latin typeface="Palatino Linotype" pitchFamily="18" charset="0"/>
            </a:endParaRPr>
          </a:p>
        </p:txBody>
      </p:sp>
      <p:sp>
        <p:nvSpPr>
          <p:cNvPr id="3" name="TextBox 3"/>
          <p:cNvSpPr txBox="1"/>
          <p:nvPr/>
        </p:nvSpPr>
        <p:spPr>
          <a:xfrm>
            <a:off x="685800" y="1524000"/>
            <a:ext cx="7772400" cy="1654299"/>
          </a:xfrm>
          <a:prstGeom prst="rect">
            <a:avLst/>
          </a:prstGeom>
          <a:noFill/>
        </p:spPr>
        <p:txBody>
          <a:bodyPr vert="horz" wrap="square" lIns="0" tIns="0" rIns="0" bIns="0" rtlCol="0">
            <a:spAutoFit/>
          </a:bodyPr>
          <a:lstStyle/>
          <a:p>
            <a:pPr>
              <a:lnSpc>
                <a:spcPts val="4300"/>
              </a:lnSpc>
            </a:pPr>
            <a:r>
              <a:rPr lang="en-CA" sz="3200" dirty="0" smtClean="0">
                <a:solidFill>
                  <a:srgbClr val="000000"/>
                </a:solidFill>
                <a:latin typeface="Palatino Linotype" pitchFamily="18" charset="0"/>
                <a:cs typeface="Arial"/>
              </a:rPr>
              <a:t>•</a:t>
            </a:r>
            <a:r>
              <a:rPr lang="en-CA" sz="3200" b="1" dirty="0" smtClean="0">
                <a:solidFill>
                  <a:srgbClr val="000000"/>
                </a:solidFill>
                <a:latin typeface="Palatino Linotype" pitchFamily="18" charset="0"/>
                <a:cs typeface="Palatino Linotype Bold"/>
              </a:rPr>
              <a:t> </a:t>
            </a:r>
            <a:r>
              <a:rPr lang="en-US" sz="3200" dirty="0" smtClean="0"/>
              <a:t> </a:t>
            </a:r>
            <a:r>
              <a:rPr lang="sr-Latn-RS" sz="2800" dirty="0" smtClean="0">
                <a:latin typeface="Times New Roman" pitchFamily="18" charset="0"/>
                <a:cs typeface="Times New Roman" pitchFamily="18" charset="0"/>
              </a:rPr>
              <a:t>V</a:t>
            </a:r>
            <a:r>
              <a:rPr lang="en-US" sz="2800" dirty="0" err="1" smtClean="0">
                <a:latin typeface="Times New Roman" pitchFamily="18" charset="0"/>
                <a:cs typeface="Times New Roman" pitchFamily="18" charset="0"/>
              </a:rPr>
              <a:t>itamins</a:t>
            </a:r>
            <a:r>
              <a:rPr lang="en-US" sz="2800" dirty="0" smtClean="0">
                <a:latin typeface="Times New Roman" pitchFamily="18" charset="0"/>
                <a:cs typeface="Times New Roman" pitchFamily="18" charset="0"/>
              </a:rPr>
              <a:t> are necessary for enzyme functions (</a:t>
            </a:r>
            <a:r>
              <a:rPr lang="en-US" sz="2800" b="1" dirty="0" smtClean="0">
                <a:latin typeface="Times New Roman" pitchFamily="18" charset="0"/>
                <a:cs typeface="Times New Roman" pitchFamily="18" charset="0"/>
              </a:rPr>
              <a:t>coenzymes</a:t>
            </a:r>
            <a:r>
              <a:rPr lang="en-US" sz="2800" dirty="0" smtClean="0">
                <a:latin typeface="Times New Roman" pitchFamily="18" charset="0"/>
                <a:cs typeface="Times New Roman" pitchFamily="18" charset="0"/>
              </a:rPr>
              <a:t>)</a:t>
            </a:r>
            <a:r>
              <a:rPr lang="sr-Latn-RS" sz="2800" dirty="0" smtClean="0">
                <a:latin typeface="Times New Roman" pitchFamily="18" charset="0"/>
                <a:cs typeface="Times New Roman" pitchFamily="18" charset="0"/>
              </a:rPr>
              <a:t>.</a:t>
            </a:r>
            <a:endParaRPr lang="en-CA" sz="2800" b="1" dirty="0" smtClean="0">
              <a:solidFill>
                <a:srgbClr val="000000"/>
              </a:solidFill>
              <a:latin typeface="Times New Roman" pitchFamily="18" charset="0"/>
              <a:cs typeface="Times New Roman" pitchFamily="18" charset="0"/>
            </a:endParaRPr>
          </a:p>
          <a:p>
            <a:pPr>
              <a:lnSpc>
                <a:spcPts val="4300"/>
              </a:lnSpc>
            </a:pPr>
            <a:endParaRPr lang="en-CA" sz="3200" dirty="0">
              <a:solidFill>
                <a:srgbClr val="000000"/>
              </a:solidFill>
              <a:latin typeface="Palatino Linotype" pitchFamily="18" charset="0"/>
            </a:endParaRPr>
          </a:p>
        </p:txBody>
      </p:sp>
      <p:sp>
        <p:nvSpPr>
          <p:cNvPr id="4" name="TextBox 4"/>
          <p:cNvSpPr txBox="1"/>
          <p:nvPr/>
        </p:nvSpPr>
        <p:spPr>
          <a:xfrm>
            <a:off x="698500" y="2971800"/>
            <a:ext cx="7617916" cy="2205732"/>
          </a:xfrm>
          <a:prstGeom prst="rect">
            <a:avLst/>
          </a:prstGeom>
          <a:noFill/>
        </p:spPr>
        <p:txBody>
          <a:bodyPr vert="horz" wrap="square" lIns="0" tIns="0" rIns="0" bIns="0" rtlCol="0">
            <a:spAutoFit/>
          </a:bodyPr>
          <a:lstStyle/>
          <a:p>
            <a:pPr>
              <a:lnSpc>
                <a:spcPts val="4300"/>
              </a:lnSpc>
            </a:pPr>
            <a:r>
              <a:rPr lang="en-CA" sz="3200" dirty="0" smtClean="0">
                <a:solidFill>
                  <a:srgbClr val="000000"/>
                </a:solidFill>
                <a:latin typeface="Palatino Linotype" pitchFamily="18" charset="0"/>
                <a:cs typeface="Arial"/>
              </a:rPr>
              <a:t>•</a:t>
            </a:r>
            <a:r>
              <a:rPr lang="en-CA" sz="3200" b="1" dirty="0" smtClean="0">
                <a:solidFill>
                  <a:srgbClr val="000000"/>
                </a:solidFill>
                <a:latin typeface="Palatino Linotype" pitchFamily="18" charset="0"/>
                <a:cs typeface="Palatino Linotype Bold"/>
              </a:rPr>
              <a:t> </a:t>
            </a:r>
            <a:r>
              <a:rPr lang="sr-Latn-RS" sz="2800" b="1" dirty="0" smtClean="0">
                <a:solidFill>
                  <a:srgbClr val="000000"/>
                </a:solidFill>
                <a:latin typeface="Times New Roman" pitchFamily="18" charset="0"/>
                <a:cs typeface="Times New Roman" pitchFamily="18" charset="0"/>
              </a:rPr>
              <a:t>V</a:t>
            </a:r>
            <a:r>
              <a:rPr lang="en-US" sz="2800" b="1" dirty="0" err="1" smtClean="0">
                <a:latin typeface="Times New Roman" pitchFamily="18" charset="0"/>
                <a:cs typeface="Times New Roman" pitchFamily="18" charset="0"/>
              </a:rPr>
              <a:t>itamins</a:t>
            </a:r>
            <a:r>
              <a:rPr lang="en-US" sz="2800" b="1" dirty="0" smtClean="0">
                <a:latin typeface="Times New Roman" pitchFamily="18" charset="0"/>
                <a:cs typeface="Times New Roman" pitchFamily="18" charset="0"/>
              </a:rPr>
              <a:t> are antioxidants </a:t>
            </a:r>
            <a:r>
              <a:rPr lang="en-US" sz="2800" dirty="0" smtClean="0">
                <a:latin typeface="Times New Roman" pitchFamily="18" charset="0"/>
                <a:cs typeface="Times New Roman" pitchFamily="18" charset="0"/>
              </a:rPr>
              <a:t>- they remove reactive oxygen compounds "oxygen radicals“ that can cause mutation of DNA molecules.</a:t>
            </a:r>
            <a:endParaRPr lang="en-CA" sz="2800" dirty="0" smtClean="0">
              <a:solidFill>
                <a:srgbClr val="000000"/>
              </a:solidFill>
              <a:latin typeface="Times New Roman" pitchFamily="18" charset="0"/>
              <a:cs typeface="Times New Roman" pitchFamily="18" charset="0"/>
            </a:endParaRPr>
          </a:p>
          <a:p>
            <a:pPr>
              <a:lnSpc>
                <a:spcPts val="4300"/>
              </a:lnSpc>
            </a:pPr>
            <a:endParaRPr lang="en-CA" sz="3200" dirty="0">
              <a:solidFill>
                <a:srgbClr val="000000"/>
              </a:solidFill>
              <a:latin typeface="Palatino Linotype" pitchFamily="18" charset="0"/>
            </a:endParaRPr>
          </a:p>
        </p:txBody>
      </p:sp>
      <p:sp>
        <p:nvSpPr>
          <p:cNvPr id="9" name="TextBox 5"/>
          <p:cNvSpPr txBox="1"/>
          <p:nvPr/>
        </p:nvSpPr>
        <p:spPr>
          <a:xfrm>
            <a:off x="899592" y="4089400"/>
            <a:ext cx="7632848" cy="503599"/>
          </a:xfrm>
          <a:prstGeom prst="rect">
            <a:avLst/>
          </a:prstGeom>
          <a:noFill/>
        </p:spPr>
        <p:txBody>
          <a:bodyPr vert="horz" wrap="square" lIns="0" tIns="0" rIns="0" bIns="0" rtlCol="0">
            <a:spAutoFit/>
          </a:bodyPr>
          <a:lstStyle/>
          <a:p>
            <a:pPr>
              <a:lnSpc>
                <a:spcPts val="4140"/>
              </a:lnSpc>
            </a:pPr>
            <a:r>
              <a:rPr lang="en-CA" sz="3200" dirty="0" smtClean="0">
                <a:solidFill>
                  <a:srgbClr val="000000"/>
                </a:solidFill>
                <a:latin typeface="Palatino Linotype" pitchFamily="18" charset="0"/>
                <a:cs typeface="Palatino Linotype"/>
              </a:rPr>
              <a:t> </a:t>
            </a:r>
            <a:endParaRPr lang="en-CA" sz="3200" dirty="0">
              <a:solidFill>
                <a:srgbClr val="000000"/>
              </a:solidFill>
              <a:latin typeface="Palatino Linotype" pitchFamily="18" charset="0"/>
            </a:endParaRPr>
          </a:p>
        </p:txBody>
      </p:sp>
      <p:sp>
        <p:nvSpPr>
          <p:cNvPr id="10" name="TextBox 5"/>
          <p:cNvSpPr txBox="1"/>
          <p:nvPr/>
        </p:nvSpPr>
        <p:spPr>
          <a:xfrm>
            <a:off x="1051992" y="4241800"/>
            <a:ext cx="7632848" cy="503599"/>
          </a:xfrm>
          <a:prstGeom prst="rect">
            <a:avLst/>
          </a:prstGeom>
          <a:noFill/>
        </p:spPr>
        <p:txBody>
          <a:bodyPr vert="horz" wrap="square" lIns="0" tIns="0" rIns="0" bIns="0" rtlCol="0">
            <a:spAutoFit/>
          </a:bodyPr>
          <a:lstStyle/>
          <a:p>
            <a:pPr>
              <a:lnSpc>
                <a:spcPts val="4140"/>
              </a:lnSpc>
            </a:pPr>
            <a:r>
              <a:rPr lang="en-CA" sz="3200" dirty="0" smtClean="0">
                <a:solidFill>
                  <a:srgbClr val="000000"/>
                </a:solidFill>
                <a:latin typeface="Palatino Linotype" pitchFamily="18" charset="0"/>
                <a:cs typeface="Palatino Linotype"/>
              </a:rPr>
              <a:t> </a:t>
            </a:r>
            <a:endParaRPr lang="en-CA" sz="32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609600" y="457200"/>
            <a:ext cx="7361311" cy="1179810"/>
          </a:xfrm>
          <a:prstGeom prst="rect">
            <a:avLst/>
          </a:prstGeom>
          <a:noFill/>
        </p:spPr>
        <p:txBody>
          <a:bodyPr vert="horz" wrap="none" lIns="0" tIns="0" rIns="0" bIns="0" rtlCol="0">
            <a:spAutoFit/>
          </a:bodyPr>
          <a:lstStyle/>
          <a:p>
            <a:pPr>
              <a:lnSpc>
                <a:spcPts val="4600"/>
              </a:lnSpc>
            </a:pPr>
            <a:r>
              <a:rPr lang="sr-Latn-RS" sz="4000" b="1" dirty="0" smtClean="0">
                <a:solidFill>
                  <a:srgbClr val="C00000"/>
                </a:solidFill>
                <a:latin typeface="Times New Roman" panose="02020603050405020304" pitchFamily="18" charset="0"/>
                <a:cs typeface="Times New Roman" panose="02020603050405020304" pitchFamily="18" charset="0"/>
              </a:rPr>
              <a:t>   </a:t>
            </a:r>
            <a:r>
              <a:rPr lang="en-US" sz="4000" b="1" dirty="0" smtClean="0">
                <a:solidFill>
                  <a:srgbClr val="D06D30"/>
                </a:solidFill>
                <a:latin typeface="Times New Roman" pitchFamily="18" charset="0"/>
                <a:cs typeface="Times New Roman" pitchFamily="18" charset="0"/>
              </a:rPr>
              <a:t>Sources and needs of vitamin E</a:t>
            </a:r>
            <a:r>
              <a:rPr lang="en-CA" sz="4000" b="1" dirty="0" smtClean="0">
                <a:solidFill>
                  <a:srgbClr val="D06D30"/>
                </a:solidFill>
                <a:latin typeface="Times New Roman" pitchFamily="18" charset="0"/>
                <a:cs typeface="Times New Roman" pitchFamily="18" charset="0"/>
              </a:rPr>
              <a:t> </a:t>
            </a:r>
          </a:p>
          <a:p>
            <a:pPr>
              <a:lnSpc>
                <a:spcPts val="4600"/>
              </a:lnSpc>
            </a:pPr>
            <a:endParaRPr lang="en-CA" sz="4000" dirty="0">
              <a:solidFill>
                <a:srgbClr val="DE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698501" y="1993900"/>
            <a:ext cx="8293100" cy="1308050"/>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i="1" dirty="0" smtClean="0">
                <a:latin typeface="Times New Roman" pitchFamily="18" charset="0"/>
                <a:cs typeface="Times New Roman" pitchFamily="18" charset="0"/>
              </a:rPr>
              <a:t>V</a:t>
            </a:r>
            <a:r>
              <a:rPr lang="en-US" sz="2400" i="1" dirty="0" err="1" smtClean="0">
                <a:latin typeface="Times New Roman" pitchFamily="18" charset="0"/>
                <a:cs typeface="Times New Roman" pitchFamily="18" charset="0"/>
              </a:rPr>
              <a:t>egetable</a:t>
            </a:r>
            <a:r>
              <a:rPr lang="en-US" sz="2400" i="1" dirty="0" smtClean="0">
                <a:latin typeface="Times New Roman" pitchFamily="18" charset="0"/>
                <a:cs typeface="Times New Roman" pitchFamily="18" charset="0"/>
              </a:rPr>
              <a:t> oils, sunflower seeds and walnuts are the greatest source of vitamin E</a:t>
            </a:r>
            <a:r>
              <a:rPr lang="sr-Latn-RS" sz="2400" i="1" dirty="0" smtClean="0">
                <a:latin typeface="Times New Roman" pitchFamily="18" charset="0"/>
                <a:cs typeface="Times New Roman" pitchFamily="18" charset="0"/>
              </a:rPr>
              <a:t>.</a:t>
            </a:r>
            <a:endParaRPr lang="en-CA" sz="2400" i="1" dirty="0" smtClean="0">
              <a:solidFill>
                <a:srgbClr val="000000"/>
              </a:solidFill>
              <a:latin typeface="Times New Roman" pitchFamily="18" charset="0"/>
              <a:cs typeface="Times New Roman" pitchFamily="18" charset="0"/>
            </a:endParaRPr>
          </a:p>
          <a:p>
            <a:pPr>
              <a:lnSpc>
                <a:spcPts val="3400"/>
              </a:lnSpc>
            </a:pPr>
            <a:endParaRPr lang="en-CA" sz="2400" dirty="0">
              <a:solidFill>
                <a:srgbClr val="000000"/>
              </a:solidFill>
            </a:endParaRPr>
          </a:p>
        </p:txBody>
      </p:sp>
      <p:sp>
        <p:nvSpPr>
          <p:cNvPr id="4" name="TextBox 4"/>
          <p:cNvSpPr txBox="1"/>
          <p:nvPr/>
        </p:nvSpPr>
        <p:spPr>
          <a:xfrm>
            <a:off x="685800" y="3276600"/>
            <a:ext cx="8026236" cy="872034"/>
          </a:xfrm>
          <a:prstGeom prst="rect">
            <a:avLst/>
          </a:prstGeom>
          <a:noFill/>
        </p:spPr>
        <p:txBody>
          <a:bodyPr vert="horz" wrap="none" lIns="0" tIns="0" rIns="0" bIns="0" rtlCol="0">
            <a:spAutoFit/>
          </a:bodyPr>
          <a:lstStyle/>
          <a:p>
            <a:pPr>
              <a:lnSpc>
                <a:spcPts val="3400"/>
              </a:lnSpc>
            </a:pPr>
            <a:r>
              <a:rPr lang="en-CA" sz="2400" dirty="0" smtClean="0">
                <a:solidFill>
                  <a:srgbClr val="000000"/>
                </a:solidFill>
                <a:latin typeface="Arial"/>
                <a:cs typeface="Arial"/>
              </a:rPr>
              <a:t>•</a:t>
            </a:r>
            <a:r>
              <a:rPr lang="sr-Latn-RS" sz="2400" dirty="0" smtClean="0">
                <a:solidFill>
                  <a:srgbClr val="000000"/>
                </a:solidFill>
                <a:latin typeface="Arial"/>
                <a:cs typeface="Arial"/>
              </a:rPr>
              <a:t>  </a:t>
            </a:r>
            <a:r>
              <a:rPr lang="sr-Latn-RS" sz="2400" dirty="0" smtClean="0">
                <a:solidFill>
                  <a:srgbClr val="000000"/>
                </a:solidFill>
                <a:latin typeface="Times New Roman" pitchFamily="18" charset="0"/>
                <a:cs typeface="Times New Roman" pitchFamily="18" charset="0"/>
              </a:rPr>
              <a:t>T</a:t>
            </a:r>
            <a:r>
              <a:rPr lang="en-US" sz="2400" dirty="0" smtClean="0">
                <a:latin typeface="Times New Roman" pitchFamily="18" charset="0"/>
                <a:cs typeface="Times New Roman" pitchFamily="18" charset="0"/>
              </a:rPr>
              <a:t>he recommended daily amount of vitamin E is </a:t>
            </a:r>
            <a:r>
              <a:rPr lang="en-US" sz="2400" b="1" dirty="0" smtClean="0">
                <a:latin typeface="Times New Roman" pitchFamily="18" charset="0"/>
                <a:cs typeface="Times New Roman" pitchFamily="18" charset="0"/>
              </a:rPr>
              <a:t>15 </a:t>
            </a:r>
            <a:r>
              <a:rPr lang="en-US" sz="2400" b="1" i="1" dirty="0" smtClean="0">
                <a:latin typeface="Times New Roman" pitchFamily="18" charset="0"/>
                <a:cs typeface="Times New Roman" pitchFamily="18" charset="0"/>
              </a:rPr>
              <a:t>milligrams</a:t>
            </a:r>
            <a:r>
              <a:rPr lang="sr-Latn-RS" sz="2400" dirty="0" smtClean="0"/>
              <a:t>.</a:t>
            </a:r>
            <a:endParaRPr lang="en-CA" sz="2400" dirty="0" smtClean="0">
              <a:solidFill>
                <a:srgbClr val="000000"/>
              </a:solidFill>
              <a:latin typeface="Palatino Linotype"/>
              <a:cs typeface="Palatino Linotype"/>
            </a:endParaRPr>
          </a:p>
          <a:p>
            <a:pPr>
              <a:lnSpc>
                <a:spcPts val="3400"/>
              </a:lnSpc>
            </a:pPr>
            <a:endParaRPr lang="en-CA" sz="2400" dirty="0">
              <a:solidFill>
                <a:srgbClr val="000000"/>
              </a:solidFill>
            </a:endParaRPr>
          </a:p>
        </p:txBody>
      </p:sp>
      <p:sp>
        <p:nvSpPr>
          <p:cNvPr id="5" name="TextBox 5"/>
          <p:cNvSpPr txBox="1"/>
          <p:nvPr/>
        </p:nvSpPr>
        <p:spPr>
          <a:xfrm>
            <a:off x="685800" y="4343400"/>
            <a:ext cx="7933262" cy="872034"/>
          </a:xfrm>
          <a:prstGeom prst="rect">
            <a:avLst/>
          </a:prstGeom>
          <a:noFill/>
        </p:spPr>
        <p:txBody>
          <a:bodyPr vert="horz" wrap="none" lIns="0" tIns="0" rIns="0" bIns="0" rtlCol="0">
            <a:spAutoFit/>
          </a:bodyPr>
          <a:lstStyle/>
          <a:p>
            <a:pPr>
              <a:lnSpc>
                <a:spcPts val="340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en-US" sz="24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upper limit daily amount of vitamin E is 1000 milligrams</a:t>
            </a:r>
            <a:r>
              <a:rPr lang="sr-Latn-RS" sz="2400" dirty="0" smtClean="0"/>
              <a:t>.</a:t>
            </a:r>
            <a:endParaRPr lang="en-CA" sz="2400" dirty="0" smtClean="0">
              <a:solidFill>
                <a:srgbClr val="000000"/>
              </a:solidFill>
              <a:latin typeface="Palatino Linotype"/>
              <a:cs typeface="Palatino Linotype"/>
            </a:endParaRPr>
          </a:p>
          <a:p>
            <a:pPr>
              <a:lnSpc>
                <a:spcPts val="34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76200" y="228600"/>
            <a:ext cx="8878744" cy="589905"/>
          </a:xfrm>
          <a:prstGeom prst="rect">
            <a:avLst/>
          </a:prstGeom>
          <a:noFill/>
        </p:spPr>
        <p:txBody>
          <a:bodyPr vert="horz" wrap="square" lIns="0" tIns="0" rIns="0" bIns="0" rtlCol="0">
            <a:spAutoFit/>
          </a:bodyPr>
          <a:lstStyle/>
          <a:p>
            <a:pPr algn="ctr">
              <a:lnSpc>
                <a:spcPts val="4600"/>
              </a:lnSpc>
            </a:pPr>
            <a:r>
              <a:rPr lang="en-US" sz="4000" b="1" dirty="0" smtClean="0">
                <a:solidFill>
                  <a:srgbClr val="D06D30"/>
                </a:solidFill>
                <a:latin typeface="Times New Roman" pitchFamily="18" charset="0"/>
                <a:cs typeface="Times New Roman" pitchFamily="18" charset="0"/>
              </a:rPr>
              <a:t>Absorption and storage of vitamin E</a:t>
            </a:r>
            <a:endParaRPr lang="en-CA" sz="4000" b="1" dirty="0" smtClean="0">
              <a:solidFill>
                <a:srgbClr val="D06D30"/>
              </a:solidFill>
              <a:latin typeface="Times New Roman" pitchFamily="18" charset="0"/>
              <a:cs typeface="Times New Roman" pitchFamily="18" charset="0"/>
            </a:endParaRPr>
          </a:p>
        </p:txBody>
      </p:sp>
      <p:sp>
        <p:nvSpPr>
          <p:cNvPr id="4" name="TextBox 4"/>
          <p:cNvSpPr txBox="1"/>
          <p:nvPr/>
        </p:nvSpPr>
        <p:spPr>
          <a:xfrm>
            <a:off x="774700" y="1772816"/>
            <a:ext cx="7834837"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E is absorbed in the small intestine together with fat</a:t>
            </a:r>
            <a:r>
              <a:rPr lang="sr-Latn-RS" sz="2400" dirty="0" smtClean="0"/>
              <a:t>.</a:t>
            </a:r>
            <a:endParaRPr lang="en-CA" sz="2400" b="1" dirty="0" smtClean="0">
              <a:solidFill>
                <a:srgbClr val="000000"/>
              </a:solidFill>
              <a:latin typeface="Palatino Linotype Bold"/>
              <a:cs typeface="Palatino Linotype Bold"/>
            </a:endParaRPr>
          </a:p>
          <a:p>
            <a:pPr>
              <a:lnSpc>
                <a:spcPts val="2800"/>
              </a:lnSpc>
            </a:pPr>
            <a:endParaRPr lang="en-CA" sz="2400" dirty="0">
              <a:solidFill>
                <a:srgbClr val="000000"/>
              </a:solidFill>
            </a:endParaRPr>
          </a:p>
        </p:txBody>
      </p:sp>
      <p:sp>
        <p:nvSpPr>
          <p:cNvPr id="5" name="TextBox 5"/>
          <p:cNvSpPr txBox="1"/>
          <p:nvPr/>
        </p:nvSpPr>
        <p:spPr>
          <a:xfrm>
            <a:off x="774700" y="2708920"/>
            <a:ext cx="7008714"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Bile salts are necessary for the absorption of vitamin E</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6" name="TextBox 6"/>
          <p:cNvSpPr txBox="1"/>
          <p:nvPr/>
        </p:nvSpPr>
        <p:spPr>
          <a:xfrm>
            <a:off x="762000" y="3505200"/>
            <a:ext cx="7253684" cy="1077218"/>
          </a:xfrm>
          <a:prstGeom prst="rect">
            <a:avLst/>
          </a:prstGeom>
          <a:noFill/>
        </p:spPr>
        <p:txBody>
          <a:bodyPr vert="horz" wrap="square" lIns="0" tIns="0" rIns="0" bIns="0" rtlCol="0">
            <a:spAutoFit/>
          </a:bodyPr>
          <a:lstStyle/>
          <a:p>
            <a:pPr>
              <a:lnSpc>
                <a:spcPts val="2800"/>
              </a:lnSpc>
              <a:tabLst>
                <a:tab pos="342900" algn="l"/>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I</a:t>
            </a:r>
            <a:r>
              <a:rPr lang="en-US" sz="2400" dirty="0" smtClean="0">
                <a:latin typeface="Times New Roman" pitchFamily="18" charset="0"/>
                <a:cs typeface="Times New Roman" pitchFamily="18" charset="0"/>
              </a:rPr>
              <a:t>n the liver it is incorporated into lipoproteins (LDL and VLDL) and thus transported in the body</a:t>
            </a:r>
            <a:r>
              <a:rPr lang="sr-Latn-RS" sz="2400" dirty="0" smtClean="0"/>
              <a:t>.</a:t>
            </a:r>
            <a:endParaRPr lang="en-CA" sz="2400" dirty="0" smtClean="0">
              <a:solidFill>
                <a:srgbClr val="000000"/>
              </a:solidFill>
              <a:latin typeface="Palatino Linotype"/>
              <a:cs typeface="Palatino Linotype"/>
            </a:endParaRPr>
          </a:p>
          <a:p>
            <a:pPr>
              <a:lnSpc>
                <a:spcPts val="2800"/>
              </a:lnSpc>
            </a:pPr>
            <a:endParaRPr lang="en-CA" sz="2400" dirty="0">
              <a:solidFill>
                <a:srgbClr val="000000"/>
              </a:solidFill>
            </a:endParaRPr>
          </a:p>
        </p:txBody>
      </p:sp>
      <p:sp>
        <p:nvSpPr>
          <p:cNvPr id="7" name="TextBox 7"/>
          <p:cNvSpPr txBox="1"/>
          <p:nvPr/>
        </p:nvSpPr>
        <p:spPr>
          <a:xfrm>
            <a:off x="774700" y="4581128"/>
            <a:ext cx="6501203" cy="1077218"/>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E is stored in fat tissue, liver and muscles</a:t>
            </a:r>
            <a:r>
              <a:rPr lang="sr-Latn-RS" sz="2400" dirty="0" smtClean="0"/>
              <a:t>.</a:t>
            </a:r>
            <a:r>
              <a:rPr lang="en-CA" sz="2400" dirty="0" smtClean="0">
                <a:solidFill>
                  <a:srgbClr val="000000"/>
                </a:solidFill>
                <a:latin typeface="Palatino Linotype"/>
                <a:cs typeface="Palatino Linotype"/>
              </a:rPr>
              <a:t> </a:t>
            </a:r>
            <a:endParaRPr lang="sr-Cyrl-CS" sz="2400" b="1" dirty="0" smtClean="0">
              <a:solidFill>
                <a:srgbClr val="000000"/>
              </a:solidFill>
              <a:latin typeface="Palatino Linotype Bold"/>
              <a:cs typeface="Palatino Linotype Bold"/>
            </a:endParaRPr>
          </a:p>
          <a:p>
            <a:pPr>
              <a:lnSpc>
                <a:spcPts val="2800"/>
              </a:lnSpc>
              <a:tabLst>
                <a:tab pos="342900" algn="l"/>
              </a:tabLst>
            </a:pPr>
            <a:endParaRPr lang="en-CA" sz="2400" b="1" dirty="0" smtClean="0">
              <a:solidFill>
                <a:srgbClr val="000000"/>
              </a:solidFill>
              <a:latin typeface="Palatino Linotype Bold"/>
              <a:cs typeface="Palatino Linotype Bold"/>
            </a:endParaRPr>
          </a:p>
          <a:p>
            <a:pPr>
              <a:lnSpc>
                <a:spcPts val="2800"/>
              </a:lnSpc>
            </a:pPr>
            <a:endParaRPr lang="en-CA" sz="2400" dirty="0">
              <a:solidFill>
                <a:srgbClr val="000000"/>
              </a:solidFill>
            </a:endParaRPr>
          </a:p>
        </p:txBody>
      </p:sp>
      <p:sp>
        <p:nvSpPr>
          <p:cNvPr id="9" name="TextBox 7"/>
          <p:cNvSpPr txBox="1"/>
          <p:nvPr/>
        </p:nvSpPr>
        <p:spPr>
          <a:xfrm>
            <a:off x="755576" y="5591175"/>
            <a:ext cx="7425898" cy="359073"/>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E is concentrated in cell membranes</a:t>
            </a:r>
            <a:r>
              <a:rPr lang="sr-Latn-RS" sz="2400" dirty="0" smtClean="0"/>
              <a:t>.</a:t>
            </a:r>
            <a:endParaRPr lang="en-CA" sz="2400" b="1" dirty="0">
              <a:solidFill>
                <a:srgbClr val="000000"/>
              </a:solidFill>
            </a:endParaRPr>
          </a:p>
        </p:txBody>
      </p:sp>
      <p:sp>
        <p:nvSpPr>
          <p:cNvPr id="10" name="TextBox 3"/>
          <p:cNvSpPr txBox="1"/>
          <p:nvPr/>
        </p:nvSpPr>
        <p:spPr>
          <a:xfrm>
            <a:off x="3111500" y="798240"/>
            <a:ext cx="65" cy="1179810"/>
          </a:xfrm>
          <a:prstGeom prst="rect">
            <a:avLst/>
          </a:prstGeom>
          <a:noFill/>
        </p:spPr>
        <p:txBody>
          <a:bodyPr vert="horz" wrap="none" lIns="0" tIns="0" rIns="0" bIns="0" rtlCol="0">
            <a:spAutoFit/>
          </a:bodyPr>
          <a:lstStyle/>
          <a:p>
            <a:pPr>
              <a:lnSpc>
                <a:spcPts val="4600"/>
              </a:lnSpc>
            </a:pPr>
            <a:endParaRPr lang="en-CA" sz="4005" b="1" dirty="0" smtClean="0">
              <a:solidFill>
                <a:srgbClr val="C00000"/>
              </a:solidFill>
              <a:latin typeface="Palatino Linotype Bold"/>
              <a:cs typeface="Palatino Linotype Bold"/>
            </a:endParaRPr>
          </a:p>
          <a:p>
            <a:pPr>
              <a:lnSpc>
                <a:spcPts val="4600"/>
              </a:lnSpc>
            </a:pPr>
            <a:endParaRPr lang="en-CA" sz="3995" dirty="0">
              <a:solidFill>
                <a:srgbClr val="C00000"/>
              </a:solidFill>
            </a:endParaRPr>
          </a:p>
        </p:txBody>
      </p:sp>
      <p:sp>
        <p:nvSpPr>
          <p:cNvPr id="11" name="TextBox 3"/>
          <p:cNvSpPr txBox="1"/>
          <p:nvPr/>
        </p:nvSpPr>
        <p:spPr>
          <a:xfrm>
            <a:off x="3263900" y="950640"/>
            <a:ext cx="65" cy="1179810"/>
          </a:xfrm>
          <a:prstGeom prst="rect">
            <a:avLst/>
          </a:prstGeom>
          <a:noFill/>
        </p:spPr>
        <p:txBody>
          <a:bodyPr vert="horz" wrap="none" lIns="0" tIns="0" rIns="0" bIns="0" rtlCol="0">
            <a:spAutoFit/>
          </a:bodyPr>
          <a:lstStyle/>
          <a:p>
            <a:pPr>
              <a:lnSpc>
                <a:spcPts val="4600"/>
              </a:lnSpc>
            </a:pPr>
            <a:endParaRPr lang="en-CA" sz="4005" b="1" dirty="0" smtClean="0">
              <a:solidFill>
                <a:srgbClr val="C00000"/>
              </a:solidFill>
              <a:latin typeface="Palatino Linotype Bold"/>
              <a:cs typeface="Palatino Linotype Bold"/>
            </a:endParaRPr>
          </a:p>
          <a:p>
            <a:pPr>
              <a:lnSpc>
                <a:spcPts val="4600"/>
              </a:lnSpc>
            </a:pPr>
            <a:endParaRPr lang="en-CA" sz="3995"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498600" y="368300"/>
            <a:ext cx="5575244"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Functions of vitamin E</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539553" y="1676400"/>
            <a:ext cx="8604448" cy="718145"/>
          </a:xfrm>
          <a:prstGeom prst="rect">
            <a:avLst/>
          </a:prstGeom>
          <a:noFill/>
        </p:spPr>
        <p:txBody>
          <a:bodyPr vert="horz" wrap="square" lIns="0" tIns="0" rIns="0" bIns="0" rtlCol="0">
            <a:spAutoFit/>
          </a:bodyPr>
          <a:lstStyle/>
          <a:p>
            <a:pPr marL="342900" indent="-342900">
              <a:lnSpc>
                <a:spcPts val="2800"/>
              </a:lnSpc>
              <a:buFont typeface="Wingdings" panose="05000000000000000000" pitchFamily="2" charset="2"/>
              <a:buChar char="ü"/>
              <a:tabLst>
                <a:tab pos="342900" algn="l"/>
              </a:tabLst>
            </a:pPr>
            <a:r>
              <a:rPr lang="en-US" sz="2400" dirty="0" smtClean="0">
                <a:latin typeface="Times New Roman" pitchFamily="18" charset="0"/>
                <a:cs typeface="Times New Roman" pitchFamily="18" charset="0"/>
              </a:rPr>
              <a:t>Role in the structure and preservation of cell membrane integrity</a:t>
            </a:r>
            <a:r>
              <a:rPr lang="sr-Latn-RS" sz="2400" dirty="0" smtClean="0"/>
              <a:t>.</a:t>
            </a:r>
            <a:endParaRPr lang="en-CA" sz="2400" b="1" dirty="0" smtClean="0">
              <a:solidFill>
                <a:srgbClr val="000000"/>
              </a:solidFill>
              <a:latin typeface="Palatino Linotype Bold"/>
              <a:cs typeface="Palatino Linotype Bold"/>
            </a:endParaRPr>
          </a:p>
          <a:p>
            <a:pPr>
              <a:lnSpc>
                <a:spcPts val="2800"/>
              </a:lnSpc>
            </a:pPr>
            <a:endParaRPr lang="en-CA" sz="2400" dirty="0">
              <a:solidFill>
                <a:srgbClr val="000000"/>
              </a:solidFill>
            </a:endParaRPr>
          </a:p>
        </p:txBody>
      </p:sp>
      <p:sp>
        <p:nvSpPr>
          <p:cNvPr id="4" name="TextBox 4"/>
          <p:cNvSpPr txBox="1"/>
          <p:nvPr/>
        </p:nvSpPr>
        <p:spPr>
          <a:xfrm>
            <a:off x="457200" y="2667000"/>
            <a:ext cx="8229600" cy="1487587"/>
          </a:xfrm>
          <a:prstGeom prst="rect">
            <a:avLst/>
          </a:prstGeom>
          <a:noFill/>
        </p:spPr>
        <p:txBody>
          <a:bodyPr vert="horz" wrap="square" lIns="0" tIns="0" rIns="0" bIns="0" rtlCol="0">
            <a:spAutoFit/>
          </a:bodyPr>
          <a:lstStyle/>
          <a:p>
            <a:pPr>
              <a:lnSpc>
                <a:spcPts val="2875"/>
              </a:lnSpc>
              <a:tabLst>
                <a:tab pos="342900" algn="l"/>
                <a:tab pos="342900" algn="l"/>
                <a:tab pos="342900" algn="l"/>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E is an antioxidant that prevents lipid peroxidation of unsaturated fatty acids in </a:t>
            </a:r>
            <a:r>
              <a:rPr lang="en-US" sz="2400" dirty="0" err="1" smtClean="0">
                <a:latin typeface="Times New Roman" pitchFamily="18" charset="0"/>
                <a:cs typeface="Times New Roman" pitchFamily="18" charset="0"/>
              </a:rPr>
              <a:t>biomembranes</a:t>
            </a:r>
            <a:r>
              <a:rPr lang="en-US" sz="2400" dirty="0" smtClean="0">
                <a:latin typeface="Times New Roman" pitchFamily="18" charset="0"/>
                <a:cs typeface="Times New Roman" pitchFamily="18" charset="0"/>
              </a:rPr>
              <a:t> mediated by free radicals such as </a:t>
            </a:r>
            <a:r>
              <a:rPr lang="en-US" sz="2400" i="1" dirty="0" smtClean="0">
                <a:latin typeface="Times New Roman" pitchFamily="18" charset="0"/>
                <a:cs typeface="Times New Roman" pitchFamily="18" charset="0"/>
              </a:rPr>
              <a:t>superoxide anion (O</a:t>
            </a:r>
            <a:r>
              <a:rPr lang="en-US" sz="2400" i="1" baseline="-25000" dirty="0" smtClean="0">
                <a:latin typeface="Times New Roman" pitchFamily="18" charset="0"/>
                <a:cs typeface="Times New Roman" pitchFamily="18" charset="0"/>
              </a:rPr>
              <a:t>2</a:t>
            </a:r>
            <a:r>
              <a:rPr lang="en-US" sz="2400" i="1" baseline="30000" dirty="0" smtClean="0">
                <a:latin typeface="Times New Roman" pitchFamily="18" charset="0"/>
                <a:cs typeface="Times New Roman" pitchFamily="18" charset="0"/>
              </a:rPr>
              <a:t>-</a:t>
            </a:r>
            <a:r>
              <a:rPr lang="en-US" sz="2400" i="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and </a:t>
            </a:r>
            <a:r>
              <a:rPr lang="en-US" sz="2400" i="1" dirty="0" smtClean="0">
                <a:latin typeface="Times New Roman" pitchFamily="18" charset="0"/>
                <a:cs typeface="Times New Roman" pitchFamily="18" charset="0"/>
              </a:rPr>
              <a:t>hydrogen peroxide (</a:t>
            </a:r>
            <a:r>
              <a:rPr lang="en-US" sz="2400" i="1" dirty="0" err="1" smtClean="0">
                <a:latin typeface="Times New Roman" pitchFamily="18" charset="0"/>
                <a:cs typeface="Times New Roman" pitchFamily="18" charset="0"/>
              </a:rPr>
              <a:t>H</a:t>
            </a:r>
            <a:r>
              <a:rPr lang="en-US" sz="2400" i="1" baseline="-25000" dirty="0" err="1" smtClean="0">
                <a:latin typeface="Times New Roman" pitchFamily="18" charset="0"/>
                <a:cs typeface="Times New Roman" pitchFamily="18" charset="0"/>
              </a:rPr>
              <a:t>2</a:t>
            </a:r>
            <a:r>
              <a:rPr lang="en-US" sz="2400" i="1" dirty="0" err="1" smtClean="0">
                <a:latin typeface="Times New Roman" pitchFamily="18" charset="0"/>
                <a:cs typeface="Times New Roman" pitchFamily="18" charset="0"/>
              </a:rPr>
              <a:t>O</a:t>
            </a:r>
            <a:r>
              <a:rPr lang="en-US" sz="2400" i="1" baseline="-25000" dirty="0" err="1"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a:t>
            </a:r>
            <a:endParaRPr lang="en-CA" sz="2402" i="1" dirty="0" smtClean="0">
              <a:solidFill>
                <a:srgbClr val="000000"/>
              </a:solidFill>
              <a:latin typeface="Times New Roman" pitchFamily="18" charset="0"/>
              <a:cs typeface="Times New Roman" pitchFamily="18" charset="0"/>
            </a:endParaRPr>
          </a:p>
          <a:p>
            <a:pPr>
              <a:lnSpc>
                <a:spcPts val="2875"/>
              </a:lnSpc>
            </a:pPr>
            <a:endParaRPr lang="en-CA" sz="2365" dirty="0">
              <a:solidFill>
                <a:srgbClr val="000000"/>
              </a:solidFill>
            </a:endParaRPr>
          </a:p>
        </p:txBody>
      </p:sp>
      <p:sp>
        <p:nvSpPr>
          <p:cNvPr id="5" name="TextBox 5"/>
          <p:cNvSpPr txBox="1"/>
          <p:nvPr/>
        </p:nvSpPr>
        <p:spPr>
          <a:xfrm>
            <a:off x="539553" y="5105400"/>
            <a:ext cx="8299648" cy="1115690"/>
          </a:xfrm>
          <a:prstGeom prst="rect">
            <a:avLst/>
          </a:prstGeom>
          <a:noFill/>
        </p:spPr>
        <p:txBody>
          <a:bodyPr vert="horz" wrap="square" lIns="0" tIns="0" rIns="0" bIns="0" rtlCol="0">
            <a:spAutoFit/>
          </a:bodyPr>
          <a:lstStyle/>
          <a:p>
            <a:pPr>
              <a:lnSpc>
                <a:spcPts val="29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800" dirty="0" smtClean="0"/>
              <a:t> </a:t>
            </a:r>
            <a:r>
              <a:rPr lang="sr-Latn-RS" sz="2400" dirty="0" smtClean="0">
                <a:latin typeface="Times New Roman" pitchFamily="18" charset="0"/>
                <a:cs typeface="Times New Roman" pitchFamily="18" charset="0"/>
              </a:rPr>
              <a:t>P</a:t>
            </a:r>
            <a:r>
              <a:rPr lang="en-US" sz="2400" dirty="0" err="1" smtClean="0">
                <a:latin typeface="Times New Roman" pitchFamily="18" charset="0"/>
                <a:cs typeface="Times New Roman" pitchFamily="18" charset="0"/>
              </a:rPr>
              <a:t>rotects</a:t>
            </a:r>
            <a:r>
              <a:rPr lang="en-US" sz="2400" dirty="0" smtClean="0">
                <a:latin typeface="Times New Roman" pitchFamily="18" charset="0"/>
                <a:cs typeface="Times New Roman" pitchFamily="18" charset="0"/>
              </a:rPr>
              <a:t> erythrocytes from hemolysis caused by free radicals (</a:t>
            </a:r>
            <a:r>
              <a:rPr lang="en-US" sz="2400" i="1" dirty="0" err="1">
                <a:latin typeface="Times New Roman" pitchFamily="18" charset="0"/>
                <a:cs typeface="Times New Roman" pitchFamily="18" charset="0"/>
              </a:rPr>
              <a:t>H</a:t>
            </a:r>
            <a:r>
              <a:rPr lang="en-US" sz="2400" i="1" baseline="-25000" dirty="0" err="1">
                <a:latin typeface="Times New Roman" pitchFamily="18" charset="0"/>
                <a:cs typeface="Times New Roman" pitchFamily="18" charset="0"/>
              </a:rPr>
              <a:t>2</a:t>
            </a:r>
            <a:r>
              <a:rPr lang="en-US" sz="2400" i="1" dirty="0" err="1">
                <a:latin typeface="Times New Roman" pitchFamily="18" charset="0"/>
                <a:cs typeface="Times New Roman" pitchFamily="18" charset="0"/>
              </a:rPr>
              <a:t>O</a:t>
            </a:r>
            <a:r>
              <a:rPr lang="en-US" sz="2400" i="1" baseline="-25000" dirty="0" err="1">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900"/>
              </a:lnSpc>
            </a:pPr>
            <a:endParaRPr lang="en-CA" sz="2369" dirty="0">
              <a:solidFill>
                <a:srgbClr val="000000"/>
              </a:solidFill>
            </a:endParaRPr>
          </a:p>
        </p:txBody>
      </p:sp>
      <p:sp>
        <p:nvSpPr>
          <p:cNvPr id="9" name="TextBox 7"/>
          <p:cNvSpPr txBox="1"/>
          <p:nvPr/>
        </p:nvSpPr>
        <p:spPr>
          <a:xfrm>
            <a:off x="533400" y="4191000"/>
            <a:ext cx="5747792" cy="718145"/>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sr-Latn-RS" sz="2400" dirty="0" smtClean="0">
                <a:solidFill>
                  <a:srgbClr val="000000"/>
                </a:solidFill>
                <a:latin typeface="Palatino Linotype"/>
                <a:cs typeface="Arial"/>
              </a:rPr>
              <a:t> </a:t>
            </a:r>
            <a:r>
              <a:rPr lang="sr-Latn-RS" sz="2400" dirty="0" smtClean="0">
                <a:solidFill>
                  <a:srgbClr val="000000"/>
                </a:solidFill>
                <a:latin typeface="Times New Roman" pitchFamily="18" charset="0"/>
                <a:cs typeface="Times New Roman" pitchFamily="18" charset="0"/>
              </a:rPr>
              <a:t>I</a:t>
            </a:r>
            <a:r>
              <a:rPr lang="en-US" sz="2400" dirty="0" err="1" smtClean="0">
                <a:latin typeface="Times New Roman" pitchFamily="18" charset="0"/>
                <a:cs typeface="Times New Roman" pitchFamily="18" charset="0"/>
              </a:rPr>
              <a:t>ncreases</a:t>
            </a:r>
            <a:r>
              <a:rPr lang="en-US" sz="2400" dirty="0" smtClean="0">
                <a:latin typeface="Times New Roman" pitchFamily="18" charset="0"/>
                <a:cs typeface="Times New Roman" pitchFamily="18" charset="0"/>
              </a:rPr>
              <a:t> the biological activity of </a:t>
            </a:r>
            <a:r>
              <a:rPr lang="en-US" sz="2400" b="1" dirty="0" smtClean="0">
                <a:latin typeface="Times New Roman" pitchFamily="18" charset="0"/>
                <a:cs typeface="Times New Roman" pitchFamily="18" charset="0"/>
                <a:hlinkClick r:id="rId2" action="ppaction://hlinksldjump"/>
              </a:rPr>
              <a:t>vitamin A</a:t>
            </a:r>
            <a:endParaRPr lang="en-CA" sz="2400" b="1" dirty="0" smtClean="0">
              <a:latin typeface="Times New Roman" pitchFamily="18" charset="0"/>
              <a:cs typeface="Times New Roman" pitchFamily="18" charset="0"/>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371600" y="152400"/>
            <a:ext cx="5645776" cy="610745"/>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Times New Roman" panose="02020603050405020304" pitchFamily="18" charset="0"/>
                <a:cs typeface="Times New Roman" panose="02020603050405020304" pitchFamily="18" charset="0"/>
              </a:rPr>
              <a:t>    </a:t>
            </a:r>
            <a:r>
              <a:rPr lang="en-US" sz="4000" b="1" dirty="0" smtClean="0">
                <a:solidFill>
                  <a:srgbClr val="D06D30"/>
                </a:solidFill>
                <a:latin typeface="Times New Roman" pitchFamily="18" charset="0"/>
                <a:cs typeface="Times New Roman" pitchFamily="18" charset="0"/>
              </a:rPr>
              <a:t> Functions of vitamin E</a:t>
            </a:r>
            <a:endParaRPr lang="en-CA" sz="40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304800" y="2057401"/>
            <a:ext cx="8763000" cy="1600200"/>
          </a:xfrm>
          <a:prstGeom prst="rect">
            <a:avLst/>
          </a:prstGeom>
          <a:noFill/>
        </p:spPr>
        <p:txBody>
          <a:bodyPr vert="horz" wrap="square" lIns="0" tIns="0" rIns="0" bIns="0" rtlCol="0">
            <a:spAutoFit/>
          </a:bodyPr>
          <a:lstStyle/>
          <a:p>
            <a:pPr>
              <a:spcAft>
                <a:spcPts val="1000"/>
              </a:spcAft>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P</a:t>
            </a:r>
            <a:r>
              <a:rPr lang="en-US" sz="2400" dirty="0" err="1" smtClean="0">
                <a:latin typeface="Times New Roman" pitchFamily="18" charset="0"/>
                <a:cs typeface="Times New Roman" pitchFamily="18" charset="0"/>
              </a:rPr>
              <a:t>revention</a:t>
            </a:r>
            <a:r>
              <a:rPr lang="en-US" sz="2400" dirty="0" smtClean="0">
                <a:latin typeface="Times New Roman" pitchFamily="18" charset="0"/>
                <a:cs typeface="Times New Roman" pitchFamily="18" charset="0"/>
              </a:rPr>
              <a:t> of catecholamine oxidation (</a:t>
            </a:r>
            <a:r>
              <a:rPr lang="en-US" sz="2400" dirty="0" smtClean="0">
                <a:solidFill>
                  <a:srgbClr val="212121"/>
                </a:solidFill>
                <a:latin typeface="Times New Roman" panose="02020603050405020304" pitchFamily="18" charset="0"/>
                <a:cs typeface="Times New Roman" panose="02020603050405020304" pitchFamily="18" charset="0"/>
              </a:rPr>
              <a:t>coronary </a:t>
            </a:r>
            <a:r>
              <a:rPr lang="en-US" sz="2400" dirty="0">
                <a:solidFill>
                  <a:srgbClr val="212121"/>
                </a:solidFill>
                <a:latin typeface="Times New Roman" panose="02020603050405020304" pitchFamily="18" charset="0"/>
                <a:cs typeface="Times New Roman" panose="02020603050405020304" pitchFamily="18" charset="0"/>
              </a:rPr>
              <a:t>spasm, myocardial cell </a:t>
            </a:r>
            <a:r>
              <a:rPr lang="en-US" sz="2400" dirty="0" smtClean="0">
                <a:solidFill>
                  <a:srgbClr val="212121"/>
                </a:solidFill>
                <a:latin typeface="Times New Roman" panose="02020603050405020304" pitchFamily="18" charset="0"/>
                <a:cs typeface="Times New Roman" panose="02020603050405020304" pitchFamily="18" charset="0"/>
              </a:rPr>
              <a:t>damage </a:t>
            </a:r>
            <a:r>
              <a:rPr lang="en-US" sz="2400" dirty="0">
                <a:solidFill>
                  <a:srgbClr val="212121"/>
                </a:solidFill>
                <a:latin typeface="Times New Roman" panose="02020603050405020304" pitchFamily="18" charset="0"/>
                <a:cs typeface="Times New Roman" panose="02020603050405020304" pitchFamily="18" charset="0"/>
              </a:rPr>
              <a:t>and ventricular </a:t>
            </a:r>
            <a:r>
              <a:rPr lang="en-US" sz="2400" dirty="0" smtClean="0">
                <a:solidFill>
                  <a:srgbClr val="212121"/>
                </a:solidFill>
                <a:latin typeface="Times New Roman" panose="02020603050405020304" pitchFamily="18" charset="0"/>
                <a:cs typeface="Times New Roman" panose="02020603050405020304" pitchFamily="18" charset="0"/>
              </a:rPr>
              <a:t>arrhythmias)</a:t>
            </a:r>
            <a:endParaRPr lang="en-GB" sz="800" b="1" dirty="0" smtClean="0">
              <a:solidFill>
                <a:srgbClr val="000000"/>
              </a:solidFill>
              <a:latin typeface="Palatino Linotype"/>
              <a:cs typeface="Palatino Linotype"/>
            </a:endParaRPr>
          </a:p>
          <a:p>
            <a:pPr>
              <a:lnSpc>
                <a:spcPts val="2800"/>
              </a:lnSpc>
              <a:tabLst>
                <a:tab pos="342900" algn="l"/>
              </a:tabLst>
            </a:pPr>
            <a:r>
              <a:rPr lang="sr-Cyrl-CS" sz="2400" b="1" dirty="0" smtClean="0">
                <a:solidFill>
                  <a:srgbClr val="000000"/>
                </a:solidFill>
                <a:latin typeface="Palatino Linotype"/>
                <a:cs typeface="Palatino Linotype"/>
              </a:rPr>
              <a:t>(</a:t>
            </a:r>
            <a:r>
              <a:rPr lang="en-US" sz="2400" dirty="0" smtClean="0">
                <a:latin typeface="Times New Roman" pitchFamily="18" charset="0"/>
                <a:cs typeface="Times New Roman" pitchFamily="18" charset="0"/>
              </a:rPr>
              <a:t>dopamine       </a:t>
            </a:r>
            <a:r>
              <a:rPr lang="en-GB" sz="2400" b="1"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adrenaline      </a:t>
            </a:r>
            <a:r>
              <a:rPr lang="en-GB" sz="2400" dirty="0" smtClean="0">
                <a:latin typeface="Times New Roman" pitchFamily="18" charset="0"/>
                <a:cs typeface="Times New Roman" pitchFamily="18" charset="0"/>
              </a:rPr>
              <a:t>      </a:t>
            </a:r>
            <a:r>
              <a:rPr lang="sr-Cyrl-RS" sz="2400" b="1" dirty="0" smtClean="0">
                <a:solidFill>
                  <a:srgbClr val="000000"/>
                </a:solidFill>
                <a:latin typeface="Times New Roman" pitchFamily="18" charset="0"/>
                <a:cs typeface="Times New Roman" pitchFamily="18" charset="0"/>
              </a:rPr>
              <a:t> </a:t>
            </a:r>
            <a:r>
              <a:rPr lang="sr-Latn-RS" sz="2400" dirty="0" smtClean="0">
                <a:solidFill>
                  <a:srgbClr val="000000"/>
                </a:solidFill>
                <a:latin typeface="Times New Roman" pitchFamily="18" charset="0"/>
                <a:cs typeface="Times New Roman" pitchFamily="18" charset="0"/>
              </a:rPr>
              <a:t>noradrenaline)</a:t>
            </a:r>
            <a:r>
              <a:rPr lang="en-US" sz="2400" dirty="0" smtClean="0"/>
              <a:t/>
            </a:r>
            <a:br>
              <a:rPr lang="en-US" sz="2400" dirty="0" smtClean="0"/>
            </a:br>
            <a:r>
              <a:rPr lang="sr-Latn-RS" sz="2400" b="1" dirty="0" smtClean="0">
                <a:solidFill>
                  <a:srgbClr val="000000"/>
                </a:solidFill>
                <a:latin typeface="Times New Roman" pitchFamily="18" charset="0"/>
                <a:cs typeface="Times New Roman" pitchFamily="18" charset="0"/>
              </a:rPr>
              <a:t>      </a:t>
            </a:r>
            <a:r>
              <a:rPr lang="sr-Cyrl-RS" sz="2400" b="1" dirty="0" smtClean="0">
                <a:solidFill>
                  <a:srgbClr val="000000"/>
                </a:solidFill>
                <a:latin typeface="Palatino Linotype"/>
                <a:cs typeface="Palatino Linotype"/>
              </a:rPr>
              <a:t> </a:t>
            </a:r>
            <a:r>
              <a:rPr lang="sr-Cyrl-RS" sz="2400" dirty="0" smtClean="0">
                <a:solidFill>
                  <a:srgbClr val="000000"/>
                </a:solidFill>
                <a:latin typeface="Palatino Linotype"/>
                <a:cs typeface="Palatino Linotype"/>
              </a:rPr>
              <a:t>      </a:t>
            </a:r>
            <a:endParaRPr lang="en-CA" sz="2400" dirty="0">
              <a:solidFill>
                <a:srgbClr val="000000"/>
              </a:solidFill>
            </a:endParaRPr>
          </a:p>
        </p:txBody>
      </p:sp>
      <p:sp>
        <p:nvSpPr>
          <p:cNvPr id="4" name="TextBox 4"/>
          <p:cNvSpPr txBox="1"/>
          <p:nvPr/>
        </p:nvSpPr>
        <p:spPr>
          <a:xfrm>
            <a:off x="304800" y="3486252"/>
            <a:ext cx="8763000" cy="1487587"/>
          </a:xfrm>
          <a:prstGeom prst="rect">
            <a:avLst/>
          </a:prstGeom>
          <a:noFill/>
        </p:spPr>
        <p:txBody>
          <a:bodyPr vert="horz" wrap="square" lIns="0" tIns="0" rIns="0" bIns="0" rtlCol="0">
            <a:spAutoFit/>
          </a:bodyPr>
          <a:lstStyle/>
          <a:p>
            <a:pPr>
              <a:lnSpc>
                <a:spcPts val="2875"/>
              </a:lnSpc>
              <a:tabLst>
                <a:tab pos="342900" algn="l"/>
                <a:tab pos="342900" algn="l"/>
                <a:tab pos="342900" algn="l"/>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P</a:t>
            </a:r>
            <a:r>
              <a:rPr lang="en-US" sz="2400" dirty="0" err="1" smtClean="0">
                <a:latin typeface="Times New Roman" pitchFamily="18" charset="0"/>
                <a:cs typeface="Times New Roman" pitchFamily="18" charset="0"/>
              </a:rPr>
              <a:t>revention</a:t>
            </a:r>
            <a:r>
              <a:rPr lang="en-US" sz="2400" dirty="0" smtClean="0">
                <a:latin typeface="Times New Roman" pitchFamily="18" charset="0"/>
                <a:cs typeface="Times New Roman" pitchFamily="18" charset="0"/>
              </a:rPr>
              <a:t> of platelet aggregation (stimulates the synthesis of prostacyclin and stimulates the hydrolysis of ATP and ADP, thereby increasing the amount of </a:t>
            </a:r>
            <a:r>
              <a:rPr lang="en-US" sz="2400" i="1" dirty="0" smtClean="0">
                <a:latin typeface="Times New Roman" pitchFamily="18" charset="0"/>
                <a:cs typeface="Times New Roman" pitchFamily="18" charset="0"/>
              </a:rPr>
              <a:t>adenosine</a:t>
            </a:r>
            <a:r>
              <a:rPr lang="en-US" sz="2400" dirty="0" smtClean="0">
                <a:latin typeface="Times New Roman" pitchFamily="18" charset="0"/>
                <a:cs typeface="Times New Roman" pitchFamily="18" charset="0"/>
              </a:rPr>
              <a:t>, which has an </a:t>
            </a:r>
            <a:r>
              <a:rPr lang="en-US" sz="2400" dirty="0" err="1" smtClean="0">
                <a:latin typeface="Times New Roman" pitchFamily="18" charset="0"/>
                <a:cs typeface="Times New Roman" pitchFamily="18" charset="0"/>
              </a:rPr>
              <a:t>antiaggregatory</a:t>
            </a:r>
            <a:r>
              <a:rPr lang="en-US" sz="2400" dirty="0" smtClean="0">
                <a:latin typeface="Times New Roman" pitchFamily="18" charset="0"/>
                <a:cs typeface="Times New Roman" pitchFamily="18" charset="0"/>
              </a:rPr>
              <a:t> effect)</a:t>
            </a:r>
            <a:r>
              <a:rPr lang="sr-Latn-RS" sz="2400" dirty="0" smtClean="0">
                <a:latin typeface="Times New Roman" pitchFamily="18" charset="0"/>
                <a:cs typeface="Times New Roman" pitchFamily="18" charset="0"/>
              </a:rPr>
              <a:t>.</a:t>
            </a:r>
            <a:endParaRPr lang="en-CA" sz="2402" dirty="0" smtClean="0">
              <a:solidFill>
                <a:srgbClr val="000000"/>
              </a:solidFill>
              <a:latin typeface="Times New Roman" pitchFamily="18" charset="0"/>
              <a:cs typeface="Times New Roman" pitchFamily="18" charset="0"/>
            </a:endParaRPr>
          </a:p>
        </p:txBody>
      </p:sp>
      <p:sp>
        <p:nvSpPr>
          <p:cNvPr id="10" name="TextBox 7"/>
          <p:cNvSpPr txBox="1"/>
          <p:nvPr/>
        </p:nvSpPr>
        <p:spPr>
          <a:xfrm>
            <a:off x="304800" y="1066800"/>
            <a:ext cx="8757667" cy="718145"/>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R</a:t>
            </a:r>
            <a:r>
              <a:rPr lang="en-US" sz="2400" dirty="0" smtClean="0">
                <a:latin typeface="Times New Roman" pitchFamily="18" charset="0"/>
                <a:cs typeface="Times New Roman" pitchFamily="18" charset="0"/>
              </a:rPr>
              <a:t>ole in the synthesis of nucleic acids (incorporation of nucleotides into nucleic acid)</a:t>
            </a:r>
            <a:r>
              <a:rPr lang="sr-Latn-RS" sz="2400" dirty="0" smtClean="0">
                <a:latin typeface="Times New Roman" pitchFamily="18" charset="0"/>
                <a:cs typeface="Times New Roman" pitchFamily="18" charset="0"/>
              </a:rPr>
              <a:t>.</a:t>
            </a:r>
            <a:endParaRPr lang="sr-Cyrl-CS" sz="2410" b="1" dirty="0" smtClean="0">
              <a:solidFill>
                <a:srgbClr val="000000"/>
              </a:solidFill>
              <a:latin typeface="Times New Roman" pitchFamily="18" charset="0"/>
              <a:cs typeface="Times New Roman" pitchFamily="18" charset="0"/>
            </a:endParaRPr>
          </a:p>
        </p:txBody>
      </p:sp>
      <p:sp>
        <p:nvSpPr>
          <p:cNvPr id="11" name="TextBox 6"/>
          <p:cNvSpPr txBox="1"/>
          <p:nvPr/>
        </p:nvSpPr>
        <p:spPr>
          <a:xfrm>
            <a:off x="304800" y="5105400"/>
            <a:ext cx="8839200" cy="1744067"/>
          </a:xfrm>
          <a:prstGeom prst="rect">
            <a:avLst/>
          </a:prstGeom>
          <a:noFill/>
        </p:spPr>
        <p:txBody>
          <a:bodyPr vert="horz" wrap="square" lIns="0" tIns="0" rIns="0" bIns="0" rtlCol="0">
            <a:spAutoFit/>
          </a:bodyPr>
          <a:lstStyle/>
          <a:p>
            <a:pPr>
              <a:lnSpc>
                <a:spcPts val="2600"/>
              </a:lnSpc>
              <a:spcAft>
                <a:spcPts val="600"/>
              </a:spcAft>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800" dirty="0" smtClean="0"/>
              <a:t> </a:t>
            </a:r>
            <a:r>
              <a:rPr lang="sr-Latn-RS" sz="2400" dirty="0" smtClean="0">
                <a:latin typeface="Times New Roman" pitchFamily="18" charset="0"/>
                <a:cs typeface="Times New Roman" pitchFamily="18" charset="0"/>
              </a:rPr>
              <a:t>R</a:t>
            </a:r>
            <a:r>
              <a:rPr lang="en-US" sz="2400" dirty="0" smtClean="0">
                <a:latin typeface="Times New Roman" pitchFamily="18" charset="0"/>
                <a:cs typeface="Times New Roman" pitchFamily="18" charset="0"/>
              </a:rPr>
              <a:t>ole in the function of epithelial cells of the gonads and maintenance </a:t>
            </a:r>
            <a:r>
              <a:rPr lang="en-US" sz="2400" b="1" dirty="0" smtClean="0">
                <a:latin typeface="Times New Roman" pitchFamily="18" charset="0"/>
                <a:cs typeface="Times New Roman" pitchFamily="18" charset="0"/>
              </a:rPr>
              <a:t>of reproductive function</a:t>
            </a:r>
            <a:endParaRPr lang="sr-Latn-RS" sz="1600" dirty="0" smtClean="0">
              <a:latin typeface="Times New Roman" pitchFamily="18" charset="0"/>
              <a:cs typeface="Times New Roman" pitchFamily="18" charset="0"/>
            </a:endParaRPr>
          </a:p>
          <a:p>
            <a:pPr>
              <a:lnSpc>
                <a:spcPts val="2600"/>
              </a:lnSpc>
              <a:tabLst>
                <a:tab pos="342900" algn="l"/>
              </a:tabLst>
            </a:pPr>
            <a:r>
              <a:rPr lang="sr-Latn-RS" sz="2400" b="1" dirty="0" smtClean="0">
                <a:solidFill>
                  <a:srgbClr val="000000"/>
                </a:solidFill>
                <a:latin typeface="Times New Roman" pitchFamily="18" charset="0"/>
                <a:cs typeface="Times New Roman" pitchFamily="18" charset="0"/>
              </a:rPr>
              <a:t>I</a:t>
            </a:r>
            <a:r>
              <a:rPr lang="en-US" sz="2400" b="1" dirty="0" err="1" smtClean="0">
                <a:latin typeface="Times New Roman" pitchFamily="18" charset="0"/>
                <a:cs typeface="Times New Roman" pitchFamily="18" charset="0"/>
              </a:rPr>
              <a:t>mproves</a:t>
            </a:r>
            <a:r>
              <a:rPr lang="en-US" sz="2400" b="1" dirty="0" smtClean="0">
                <a:latin typeface="Times New Roman" pitchFamily="18" charset="0"/>
                <a:cs typeface="Times New Roman" pitchFamily="18" charset="0"/>
              </a:rPr>
              <a:t> immune status  </a:t>
            </a:r>
          </a:p>
          <a:p>
            <a:pPr>
              <a:lnSpc>
                <a:spcPts val="2600"/>
              </a:lnSpc>
              <a:tabLst>
                <a:tab pos="342900" algn="l"/>
              </a:tabLst>
            </a:pPr>
            <a:r>
              <a:rPr lang="en-US" sz="2400" dirty="0" smtClean="0">
                <a:latin typeface="Times New Roman" pitchFamily="18" charset="0"/>
                <a:cs typeface="Times New Roman" pitchFamily="18" charset="0"/>
              </a:rPr>
              <a:t>(e.g. increase in the number of T lymphocytes</a:t>
            </a:r>
            <a:r>
              <a:rPr lang="en-US" sz="2400" dirty="0">
                <a:latin typeface="Times New Roman" pitchFamily="18" charset="0"/>
                <a:cs typeface="Times New Roman" pitchFamily="18" charset="0"/>
              </a:rPr>
              <a:t>, normal </a:t>
            </a:r>
            <a:r>
              <a:rPr lang="en-US" sz="2400" dirty="0" smtClean="0">
                <a:latin typeface="Times New Roman" pitchFamily="18" charset="0"/>
                <a:cs typeface="Times New Roman" pitchFamily="18" charset="0"/>
              </a:rPr>
              <a:t>function of neutrophils)</a:t>
            </a:r>
            <a:endParaRPr lang="en-CA" sz="2400" b="1" dirty="0" smtClean="0">
              <a:solidFill>
                <a:srgbClr val="000000"/>
              </a:solidFill>
              <a:latin typeface="Times New Roman" pitchFamily="18" charset="0"/>
              <a:cs typeface="Times New Roman" pitchFamily="18" charset="0"/>
            </a:endParaRPr>
          </a:p>
        </p:txBody>
      </p:sp>
      <p:sp>
        <p:nvSpPr>
          <p:cNvPr id="7" name="Right Arrow 6"/>
          <p:cNvSpPr/>
          <p:nvPr/>
        </p:nvSpPr>
        <p:spPr>
          <a:xfrm>
            <a:off x="1718320" y="2971800"/>
            <a:ext cx="796280" cy="288032"/>
          </a:xfrm>
          <a:prstGeom prst="rightArrow">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CS" dirty="0" smtClean="0">
                <a:solidFill>
                  <a:srgbClr val="000000"/>
                </a:solidFill>
                <a:latin typeface="Palatino Linotype"/>
                <a:cs typeface="Palatino Linotype"/>
              </a:rPr>
              <a:t>о</a:t>
            </a:r>
            <a:r>
              <a:rPr lang="en-GB" dirty="0" err="1" smtClean="0">
                <a:solidFill>
                  <a:srgbClr val="000000"/>
                </a:solidFill>
                <a:latin typeface="Palatino Linotype"/>
                <a:cs typeface="Palatino Linotype"/>
              </a:rPr>
              <a:t>xid</a:t>
            </a:r>
            <a:r>
              <a:rPr lang="sr-Cyrl-CS" dirty="0" smtClean="0">
                <a:solidFill>
                  <a:srgbClr val="000000"/>
                </a:solidFill>
                <a:latin typeface="Palatino Linotype"/>
                <a:cs typeface="Palatino Linotype"/>
              </a:rPr>
              <a:t>.</a:t>
            </a:r>
            <a:endParaRPr lang="en-US" dirty="0"/>
          </a:p>
        </p:txBody>
      </p:sp>
      <p:sp>
        <p:nvSpPr>
          <p:cNvPr id="9" name="Right Arrow 8"/>
          <p:cNvSpPr/>
          <p:nvPr/>
        </p:nvSpPr>
        <p:spPr>
          <a:xfrm>
            <a:off x="3886200" y="2971800"/>
            <a:ext cx="838200" cy="304800"/>
          </a:xfrm>
          <a:prstGeom prst="rightArrow">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r-Cyrl-CS" dirty="0" smtClean="0">
                <a:solidFill>
                  <a:srgbClr val="000000"/>
                </a:solidFill>
                <a:latin typeface="Palatino Linotype"/>
                <a:cs typeface="Palatino Linotype"/>
              </a:rPr>
              <a:t>о</a:t>
            </a:r>
            <a:r>
              <a:rPr lang="en-GB" dirty="0" err="1" smtClean="0">
                <a:solidFill>
                  <a:srgbClr val="000000"/>
                </a:solidFill>
                <a:latin typeface="Palatino Linotype"/>
                <a:cs typeface="Palatino Linotype"/>
              </a:rPr>
              <a:t>xid</a:t>
            </a:r>
            <a:r>
              <a:rPr lang="sr-Cyrl-CS" dirty="0" smtClean="0">
                <a:solidFill>
                  <a:srgbClr val="000000"/>
                </a:solidFill>
                <a:latin typeface="Palatino Linotype"/>
                <a:cs typeface="Palatino Linotype"/>
              </a:rPr>
              <a: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609600" y="228600"/>
            <a:ext cx="6567695"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Vitamin E deficiency</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609600" y="1524000"/>
            <a:ext cx="8087816" cy="1115690"/>
          </a:xfrm>
          <a:prstGeom prst="rect">
            <a:avLst/>
          </a:prstGeom>
          <a:noFill/>
        </p:spPr>
        <p:txBody>
          <a:bodyPr vert="horz" wrap="square" lIns="0" tIns="0" rIns="0" bIns="0" rtlCol="0">
            <a:spAutoFit/>
          </a:bodyPr>
          <a:lstStyle/>
          <a:p>
            <a:pPr>
              <a:lnSpc>
                <a:spcPts val="2900"/>
              </a:lnSpc>
              <a:tabLst>
                <a:tab pos="342900" algn="l"/>
              </a:tabLst>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800" dirty="0" smtClean="0"/>
              <a:t> </a:t>
            </a:r>
            <a:r>
              <a:rPr lang="sr-Latn-RS" sz="2400" dirty="0" smtClean="0">
                <a:latin typeface="Times New Roman" pitchFamily="18" charset="0"/>
                <a:cs typeface="Times New Roman" pitchFamily="18" charset="0"/>
              </a:rPr>
              <a:t>R</a:t>
            </a:r>
            <a:r>
              <a:rPr lang="en-US" sz="2400" dirty="0" err="1" smtClean="0">
                <a:latin typeface="Times New Roman" pitchFamily="18" charset="0"/>
                <a:cs typeface="Times New Roman" pitchFamily="18" charset="0"/>
              </a:rPr>
              <a:t>elatively</a:t>
            </a:r>
            <a:r>
              <a:rPr lang="en-US" sz="2400" dirty="0" smtClean="0">
                <a:latin typeface="Times New Roman" pitchFamily="18" charset="0"/>
                <a:cs typeface="Times New Roman" pitchFamily="18" charset="0"/>
              </a:rPr>
              <a:t> common in developing countries, due to insufficient dietary intake</a:t>
            </a:r>
            <a:r>
              <a:rPr lang="en-CA" sz="2400" b="1" dirty="0" smtClean="0">
                <a:solidFill>
                  <a:srgbClr val="000000"/>
                </a:solidFill>
                <a:latin typeface="Times New Roman" pitchFamily="18" charset="0"/>
                <a:cs typeface="Times New Roman" pitchFamily="18" charset="0"/>
              </a:rPr>
              <a:t> </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2" dirty="0">
              <a:solidFill>
                <a:srgbClr val="000000"/>
              </a:solidFill>
            </a:endParaRPr>
          </a:p>
        </p:txBody>
      </p:sp>
      <p:sp>
        <p:nvSpPr>
          <p:cNvPr id="4" name="TextBox 4"/>
          <p:cNvSpPr txBox="1"/>
          <p:nvPr/>
        </p:nvSpPr>
        <p:spPr>
          <a:xfrm>
            <a:off x="632915" y="2514600"/>
            <a:ext cx="7912100" cy="1436291"/>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In developed countries, it is rare and occurs in cases where there are disorders in fat absorption (hepatobiliary diseases, pancreatitis, cystic fibrosis)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8" name="TextBox 8"/>
          <p:cNvSpPr txBox="1"/>
          <p:nvPr/>
        </p:nvSpPr>
        <p:spPr>
          <a:xfrm>
            <a:off x="609600" y="3733800"/>
            <a:ext cx="7848600" cy="2726387"/>
          </a:xfrm>
          <a:prstGeom prst="rect">
            <a:avLst/>
          </a:prstGeom>
          <a:noFill/>
        </p:spPr>
        <p:txBody>
          <a:bodyPr vert="horz" wrap="square" lIns="0" tIns="0" rIns="0" bIns="0" rtlCol="0">
            <a:spAutoFit/>
          </a:bodyPr>
          <a:lstStyle/>
          <a:p>
            <a:pPr>
              <a:lnSpc>
                <a:spcPts val="2900"/>
              </a:lnSpc>
              <a:tabLst>
                <a:tab pos="342900" algn="l"/>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main symptoms are moderate </a:t>
            </a:r>
            <a:r>
              <a:rPr lang="en-US" sz="2400" b="1" dirty="0" smtClean="0">
                <a:latin typeface="Times New Roman" pitchFamily="18" charset="0"/>
                <a:cs typeface="Times New Roman" pitchFamily="18" charset="0"/>
              </a:rPr>
              <a:t>hemolytic anemia </a:t>
            </a:r>
            <a:r>
              <a:rPr lang="en-US" sz="2400" dirty="0" smtClean="0">
                <a:latin typeface="Times New Roman" pitchFamily="18" charset="0"/>
                <a:cs typeface="Times New Roman" pitchFamily="18" charset="0"/>
              </a:rPr>
              <a:t>and non-specific neurological </a:t>
            </a:r>
            <a:r>
              <a:rPr lang="en-US" sz="2400" dirty="0">
                <a:latin typeface="Times New Roman" pitchFamily="18" charset="0"/>
                <a:cs typeface="Times New Roman" pitchFamily="18" charset="0"/>
              </a:rPr>
              <a:t>disorders </a:t>
            </a: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large-caliber, myelinated axons in </a:t>
            </a:r>
            <a:r>
              <a:rPr lang="en-US" sz="2400" b="1" dirty="0">
                <a:latin typeface="Times New Roman" pitchFamily="18" charset="0"/>
                <a:cs typeface="Times New Roman" pitchFamily="18" charset="0"/>
              </a:rPr>
              <a:t>peripheral sensory </a:t>
            </a:r>
            <a:r>
              <a:rPr lang="en-US" sz="2400" b="1" dirty="0" smtClean="0">
                <a:latin typeface="Times New Roman" pitchFamily="18" charset="0"/>
                <a:cs typeface="Times New Roman" pitchFamily="18" charset="0"/>
              </a:rPr>
              <a:t>nerves</a:t>
            </a:r>
            <a:r>
              <a:rPr lang="en-US" sz="2400" dirty="0" smtClean="0">
                <a:latin typeface="Times New Roman" pitchFamily="18" charset="0"/>
                <a:cs typeface="Times New Roman" pitchFamily="18" charset="0"/>
              </a:rPr>
              <a:t>)</a:t>
            </a:r>
          </a:p>
          <a:p>
            <a:pPr>
              <a:tabLst>
                <a:tab pos="342900" algn="l"/>
                <a:tab pos="342900" algn="l"/>
              </a:tabLst>
            </a:pPr>
            <a:endParaRPr lang="en-US" sz="800" dirty="0" smtClean="0">
              <a:latin typeface="Times New Roman" pitchFamily="18" charset="0"/>
              <a:cs typeface="Times New Roman" pitchFamily="18" charset="0"/>
            </a:endParaRPr>
          </a:p>
          <a:p>
            <a:pPr>
              <a:lnSpc>
                <a:spcPts val="2900"/>
              </a:lnSpc>
              <a:tabLst>
                <a:tab pos="342900" algn="l"/>
                <a:tab pos="342900" algn="l"/>
              </a:tabLst>
            </a:pPr>
            <a:r>
              <a:rPr lang="en-US" sz="2400" dirty="0">
                <a:latin typeface="Times New Roman" pitchFamily="18" charset="0"/>
                <a:cs typeface="Times New Roman" pitchFamily="18" charset="0"/>
              </a:rPr>
              <a:t>- </a:t>
            </a:r>
            <a:r>
              <a:rPr lang="en-US" sz="2400" b="1" dirty="0">
                <a:latin typeface="Times New Roman" pitchFamily="18" charset="0"/>
                <a:cs typeface="Times New Roman" pitchFamily="18" charset="0"/>
              </a:rPr>
              <a:t>Infection </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Neutrophils</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neutropenia,</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defective </a:t>
            </a:r>
            <a:r>
              <a:rPr lang="en-US" sz="2400" dirty="0">
                <a:latin typeface="Times New Roman" pitchFamily="18" charset="0"/>
                <a:cs typeface="Times New Roman" pitchFamily="18" charset="0"/>
              </a:rPr>
              <a:t>cytoskeletal </a:t>
            </a:r>
            <a:r>
              <a:rPr lang="en-US" sz="2400" dirty="0" smtClean="0">
                <a:latin typeface="Times New Roman" pitchFamily="18" charset="0"/>
                <a:cs typeface="Times New Roman" pitchFamily="18" charset="0"/>
              </a:rPr>
              <a:t>structure reduces </a:t>
            </a:r>
            <a:r>
              <a:rPr lang="en-US" sz="2400" dirty="0">
                <a:latin typeface="Times New Roman" pitchFamily="18" charset="0"/>
                <a:cs typeface="Times New Roman" pitchFamily="18" charset="0"/>
              </a:rPr>
              <a:t>phagocytosis, increased production </a:t>
            </a:r>
            <a:r>
              <a:rPr lang="en-US" sz="2400" dirty="0" err="1" smtClean="0">
                <a:latin typeface="Times New Roman" pitchFamily="18" charset="0"/>
                <a:cs typeface="Times New Roman" pitchFamily="18" charset="0"/>
              </a:rPr>
              <a:t>H</a:t>
            </a:r>
            <a:r>
              <a:rPr lang="en-US" sz="2400" baseline="-25000" dirty="0" err="1" smtClean="0">
                <a:latin typeface="Times New Roman" pitchFamily="18" charset="0"/>
                <a:cs typeface="Times New Roman" pitchFamily="18" charset="0"/>
              </a:rPr>
              <a:t>2</a:t>
            </a:r>
            <a:r>
              <a:rPr lang="en-US" sz="2400" dirty="0" err="1" smtClean="0">
                <a:latin typeface="Times New Roman" pitchFamily="18" charset="0"/>
                <a:cs typeface="Times New Roman" pitchFamily="18" charset="0"/>
              </a:rPr>
              <a:t>O</a:t>
            </a:r>
            <a:r>
              <a:rPr lang="en-US" sz="2400" baseline="-25000" dirty="0" err="1"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endParaRPr lang="en-US" sz="2400" b="1" dirty="0">
              <a:solidFill>
                <a:srgbClr val="000000"/>
              </a:solidFill>
              <a:latin typeface="Times New Roman" pitchFamily="18" charset="0"/>
              <a:cs typeface="Times New Roman" pitchFamily="18" charset="0"/>
            </a:endParaRPr>
          </a:p>
          <a:p>
            <a:pPr>
              <a:lnSpc>
                <a:spcPts val="2900"/>
              </a:lnSpc>
              <a:tabLst>
                <a:tab pos="342900" algn="l"/>
                <a:tab pos="342900" algn="l"/>
              </a:tabLst>
            </a:pPr>
            <a:endParaRPr lang="en-CA" sz="2410" b="1"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
        <p:nvSpPr>
          <p:cNvPr id="9" name="TextBox 9"/>
          <p:cNvSpPr txBox="1"/>
          <p:nvPr/>
        </p:nvSpPr>
        <p:spPr>
          <a:xfrm>
            <a:off x="533400" y="6019800"/>
            <a:ext cx="6786730"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sr-Latn-RS" sz="2400" dirty="0" smtClean="0">
                <a:solidFill>
                  <a:srgbClr val="000000"/>
                </a:solidFill>
                <a:latin typeface="Palatino Linotype"/>
                <a:cs typeface="Arial"/>
              </a:rPr>
              <a:t> </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T</a:t>
            </a:r>
            <a:r>
              <a:rPr lang="en-US" sz="2400" dirty="0" err="1" smtClean="0">
                <a:latin typeface="Times New Roman" pitchFamily="18" charset="0"/>
                <a:cs typeface="Times New Roman" pitchFamily="18" charset="0"/>
              </a:rPr>
              <a:t>reatment</a:t>
            </a:r>
            <a:r>
              <a:rPr lang="en-US" sz="2400" dirty="0" smtClean="0">
                <a:latin typeface="Times New Roman" pitchFamily="18" charset="0"/>
                <a:cs typeface="Times New Roman" pitchFamily="18" charset="0"/>
              </a:rPr>
              <a:t> consists in giving high doses of vitamin E</a:t>
            </a:r>
            <a:endParaRPr lang="en-CA" sz="2400" dirty="0" smtClean="0">
              <a:solidFill>
                <a:srgbClr val="000000"/>
              </a:solidFill>
              <a:latin typeface="Palatino Linotype"/>
              <a:cs typeface="Palatino Linotype"/>
            </a:endParaRPr>
          </a:p>
          <a:p>
            <a:pPr>
              <a:lnSpc>
                <a:spcPts val="2800"/>
              </a:lnSpc>
            </a:pPr>
            <a:endParaRPr lang="en-CA" sz="2400" dirty="0">
              <a:solidFill>
                <a:srgbClr val="000000"/>
              </a:solidFill>
            </a:endParaRPr>
          </a:p>
        </p:txBody>
      </p:sp>
      <p:sp>
        <p:nvSpPr>
          <p:cNvPr id="11" name="TextBox 5"/>
          <p:cNvSpPr txBox="1"/>
          <p:nvPr/>
        </p:nvSpPr>
        <p:spPr>
          <a:xfrm>
            <a:off x="975815" y="2933204"/>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1828800" y="457200"/>
            <a:ext cx="4605428"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err="1" smtClean="0">
                <a:solidFill>
                  <a:srgbClr val="D06D30"/>
                </a:solidFill>
                <a:latin typeface="Times New Roman" pitchFamily="18" charset="0"/>
                <a:cs typeface="Times New Roman" pitchFamily="18" charset="0"/>
              </a:rPr>
              <a:t>Hypervitaminosis</a:t>
            </a:r>
            <a:r>
              <a:rPr lang="en-US" sz="4000" b="1" dirty="0" smtClean="0">
                <a:solidFill>
                  <a:srgbClr val="D06D30"/>
                </a:solidFill>
                <a:latin typeface="Times New Roman" pitchFamily="18" charset="0"/>
                <a:cs typeface="Times New Roman" pitchFamily="18" charset="0"/>
              </a:rPr>
              <a:t> E</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622301" y="2133600"/>
            <a:ext cx="7835900" cy="1487587"/>
          </a:xfrm>
          <a:prstGeom prst="rect">
            <a:avLst/>
          </a:prstGeom>
          <a:noFill/>
        </p:spPr>
        <p:txBody>
          <a:bodyPr vert="horz" wrap="square" lIns="0" tIns="0" rIns="0" bIns="0" rtlCol="0">
            <a:spAutoFit/>
          </a:bodyPr>
          <a:lstStyle/>
          <a:p>
            <a:pPr>
              <a:lnSpc>
                <a:spcPts val="2865"/>
              </a:lnSpc>
              <a:tabLst>
                <a:tab pos="342900" algn="l"/>
                <a:tab pos="342900" algn="l"/>
                <a:tab pos="342900" algn="l"/>
              </a:tabLst>
            </a:pPr>
            <a:r>
              <a:rPr lang="en-CA" sz="2402" dirty="0" smtClean="0">
                <a:solidFill>
                  <a:srgbClr val="000000"/>
                </a:solidFill>
                <a:latin typeface="Arial"/>
                <a:cs typeface="Arial"/>
              </a:rPr>
              <a:t>•</a:t>
            </a:r>
            <a:r>
              <a:rPr lang="en-CA" sz="2402"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M</a:t>
            </a:r>
            <a:r>
              <a:rPr lang="en-US" sz="2400" dirty="0" smtClean="0">
                <a:latin typeface="Times New Roman" pitchFamily="18" charset="0"/>
                <a:cs typeface="Times New Roman" pitchFamily="18" charset="0"/>
              </a:rPr>
              <a:t>any adults take high amounts of vitamin E (alpha-</a:t>
            </a:r>
            <a:r>
              <a:rPr lang="en-US" sz="2400" dirty="0" err="1" smtClean="0">
                <a:latin typeface="Times New Roman" pitchFamily="18" charset="0"/>
                <a:cs typeface="Times New Roman" pitchFamily="18" charset="0"/>
              </a:rPr>
              <a:t>tocopherol</a:t>
            </a:r>
            <a:r>
              <a:rPr lang="en-US" sz="2400" dirty="0" smtClean="0">
                <a:latin typeface="Times New Roman" pitchFamily="18" charset="0"/>
                <a:cs typeface="Times New Roman" pitchFamily="18" charset="0"/>
              </a:rPr>
              <a:t> 400 to 800 mg/day) for months and years without developing symptoms of toxicity</a:t>
            </a:r>
            <a:r>
              <a:rPr lang="sr-Latn-RS" sz="2400" dirty="0" smtClean="0">
                <a:solidFill>
                  <a:srgbClr val="000000"/>
                </a:solidFill>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865"/>
              </a:lnSpc>
            </a:pPr>
            <a:endParaRPr lang="en-CA" sz="2400" dirty="0">
              <a:solidFill>
                <a:srgbClr val="000000"/>
              </a:solidFill>
            </a:endParaRPr>
          </a:p>
        </p:txBody>
      </p:sp>
      <p:sp>
        <p:nvSpPr>
          <p:cNvPr id="4" name="TextBox 4"/>
          <p:cNvSpPr txBox="1"/>
          <p:nvPr/>
        </p:nvSpPr>
        <p:spPr>
          <a:xfrm>
            <a:off x="622301" y="3657600"/>
            <a:ext cx="8521700" cy="1077218"/>
          </a:xfrm>
          <a:prstGeom prst="rect">
            <a:avLst/>
          </a:prstGeom>
          <a:noFill/>
        </p:spPr>
        <p:txBody>
          <a:bodyPr vert="horz" wrap="square" lIns="0" tIns="0" rIns="0" bIns="0" rtlCol="0">
            <a:spAutoFit/>
          </a:bodyPr>
          <a:lstStyle/>
          <a:p>
            <a:pPr>
              <a:lnSpc>
                <a:spcPts val="2800"/>
              </a:lnSpc>
              <a:tabLst>
                <a:tab pos="342900" algn="l"/>
              </a:tabLst>
            </a:pPr>
            <a:r>
              <a:rPr lang="en-CA" sz="2402" dirty="0" smtClean="0">
                <a:solidFill>
                  <a:srgbClr val="000000"/>
                </a:solidFill>
                <a:latin typeface="Arial"/>
                <a:cs typeface="Arial"/>
              </a:rPr>
              <a:t>•</a:t>
            </a:r>
            <a:r>
              <a:rPr lang="en-US" sz="2400" dirty="0" smtClean="0"/>
              <a:t> </a:t>
            </a:r>
            <a:r>
              <a:rPr lang="sr-Latn-RS" sz="2400" dirty="0" smtClean="0">
                <a:latin typeface="Times New Roman" pitchFamily="18" charset="0"/>
                <a:cs typeface="Times New Roman" pitchFamily="18" charset="0"/>
              </a:rPr>
              <a:t>S</a:t>
            </a:r>
            <a:r>
              <a:rPr lang="en-US" sz="2400" dirty="0" err="1" smtClean="0">
                <a:latin typeface="Times New Roman" pitchFamily="18" charset="0"/>
                <a:cs typeface="Times New Roman" pitchFamily="18" charset="0"/>
              </a:rPr>
              <a:t>ometimes</a:t>
            </a:r>
            <a:r>
              <a:rPr lang="en-US" sz="2400" dirty="0" smtClean="0">
                <a:latin typeface="Times New Roman" pitchFamily="18" charset="0"/>
                <a:cs typeface="Times New Roman" pitchFamily="18" charset="0"/>
              </a:rPr>
              <a:t> muscle weakness, fatigue, nausea, diarrhea and </a:t>
            </a:r>
          </a:p>
          <a:p>
            <a:pPr>
              <a:lnSpc>
                <a:spcPts val="2800"/>
              </a:lnSpc>
              <a:tabLst>
                <a:tab pos="342900" algn="l"/>
              </a:tabLst>
            </a:pPr>
            <a:r>
              <a:rPr lang="en-US" sz="2400" dirty="0" smtClean="0">
                <a:latin typeface="Times New Roman" pitchFamily="18" charset="0"/>
                <a:cs typeface="Times New Roman" pitchFamily="18" charset="0"/>
              </a:rPr>
              <a:t>bleeding may occur</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5" name="TextBox 5"/>
          <p:cNvSpPr txBox="1"/>
          <p:nvPr/>
        </p:nvSpPr>
        <p:spPr>
          <a:xfrm>
            <a:off x="622301" y="4761583"/>
            <a:ext cx="8521700" cy="1115690"/>
          </a:xfrm>
          <a:prstGeom prst="rect">
            <a:avLst/>
          </a:prstGeom>
          <a:noFill/>
        </p:spPr>
        <p:txBody>
          <a:bodyPr vert="horz" wrap="square" lIns="0" tIns="0" rIns="0" bIns="0" rtlCol="0">
            <a:spAutoFit/>
          </a:bodyPr>
          <a:lstStyle/>
          <a:p>
            <a:pPr>
              <a:lnSpc>
                <a:spcPts val="2900"/>
              </a:lnSpc>
              <a:tabLst>
                <a:tab pos="342900" algn="l"/>
              </a:tabLst>
            </a:pPr>
            <a:r>
              <a:rPr lang="en-CA" sz="2400" dirty="0" smtClean="0">
                <a:solidFill>
                  <a:srgbClr val="000000"/>
                </a:solidFill>
                <a:latin typeface="Arial"/>
                <a:cs typeface="Arial"/>
              </a:rPr>
              <a:t>•</a:t>
            </a:r>
            <a:r>
              <a:rPr lang="en-US" sz="24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upper limit dose for adults is 1000 mg per day of alpha-</a:t>
            </a:r>
            <a:r>
              <a:rPr lang="en-US" sz="2400" dirty="0" err="1" smtClean="0">
                <a:latin typeface="Times New Roman" pitchFamily="18" charset="0"/>
                <a:cs typeface="Times New Roman" pitchFamily="18" charset="0"/>
              </a:rPr>
              <a:t>tocopherol</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2209800" y="304800"/>
            <a:ext cx="3794116" cy="654025"/>
          </a:xfrm>
          <a:prstGeom prst="rect">
            <a:avLst/>
          </a:prstGeom>
          <a:noFill/>
        </p:spPr>
        <p:txBody>
          <a:bodyPr vert="horz" wrap="none" lIns="0" tIns="0" rIns="0" bIns="0" rtlCol="0">
            <a:spAutoFit/>
          </a:bodyPr>
          <a:lstStyle/>
          <a:p>
            <a:pPr algn="ctr">
              <a:lnSpc>
                <a:spcPts val="5060"/>
              </a:lnSpc>
            </a:pPr>
            <a:r>
              <a:rPr lang="sr-Latn-RS" sz="4400" b="1" dirty="0" smtClean="0">
                <a:solidFill>
                  <a:srgbClr val="C00000"/>
                </a:solidFill>
                <a:latin typeface="Times New Roman" panose="02020603050405020304" pitchFamily="18" charset="0"/>
                <a:cs typeface="Times New Roman" panose="02020603050405020304" pitchFamily="18" charset="0"/>
              </a:rPr>
              <a:t>    </a:t>
            </a:r>
            <a:r>
              <a:rPr lang="en-US" sz="4400" b="1" dirty="0" smtClean="0">
                <a:solidFill>
                  <a:srgbClr val="D06D30"/>
                </a:solidFill>
                <a:latin typeface="Times New Roman" pitchFamily="18" charset="0"/>
                <a:cs typeface="Times New Roman" pitchFamily="18" charset="0"/>
              </a:rPr>
              <a:t>VITAMIN K</a:t>
            </a:r>
            <a:endParaRPr lang="en-CA" sz="4400" b="1" dirty="0" smtClean="0">
              <a:solidFill>
                <a:srgbClr val="D06D30"/>
              </a:solidFill>
              <a:latin typeface="Times New Roman" pitchFamily="18" charset="0"/>
              <a:cs typeface="Times New Roman" pitchFamily="18" charset="0"/>
            </a:endParaRPr>
          </a:p>
        </p:txBody>
      </p:sp>
      <p:sp>
        <p:nvSpPr>
          <p:cNvPr id="3" name="TextBox 3"/>
          <p:cNvSpPr txBox="1"/>
          <p:nvPr/>
        </p:nvSpPr>
        <p:spPr>
          <a:xfrm>
            <a:off x="698501" y="1371601"/>
            <a:ext cx="8445500" cy="1077218"/>
          </a:xfrm>
          <a:prstGeom prst="rect">
            <a:avLst/>
          </a:prstGeom>
          <a:noFill/>
        </p:spPr>
        <p:txBody>
          <a:bodyPr vert="horz" wrap="square" lIns="0" tIns="0" rIns="0" bIns="0" rtlCol="0">
            <a:spAutoFit/>
          </a:bodyPr>
          <a:lstStyle/>
          <a:p>
            <a:pPr>
              <a:lnSpc>
                <a:spcPts val="2800"/>
              </a:lnSpc>
              <a:tabLst>
                <a:tab pos="368300" algn="l"/>
              </a:tabLst>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en-US" sz="2000" dirty="0" smtClean="0"/>
              <a:t> </a:t>
            </a:r>
            <a:r>
              <a:rPr lang="sr-Latn-RS" sz="2400" dirty="0" smtClean="0">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K is the only </a:t>
            </a:r>
            <a:r>
              <a:rPr lang="en-US" sz="2400" dirty="0" err="1" smtClean="0">
                <a:latin typeface="Times New Roman" pitchFamily="18" charset="0"/>
                <a:cs typeface="Times New Roman" pitchFamily="18" charset="0"/>
              </a:rPr>
              <a:t>liposoluble</a:t>
            </a:r>
            <a:r>
              <a:rPr lang="en-US" sz="2400" dirty="0" smtClean="0">
                <a:latin typeface="Times New Roman" pitchFamily="18" charset="0"/>
                <a:cs typeface="Times New Roman" pitchFamily="18" charset="0"/>
              </a:rPr>
              <a:t> vitamin that has a specific function as a </a:t>
            </a:r>
            <a:r>
              <a:rPr lang="en-US" sz="2400" b="1" dirty="0" smtClean="0">
                <a:latin typeface="Times New Roman" pitchFamily="18" charset="0"/>
                <a:cs typeface="Times New Roman" pitchFamily="18" charset="0"/>
              </a:rPr>
              <a:t>coenzyme</a:t>
            </a:r>
            <a:r>
              <a:rPr lang="sr-Latn-RS" sz="2400" dirty="0" smtClean="0">
                <a:solidFill>
                  <a:srgbClr val="000000"/>
                </a:solidFill>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800"/>
              </a:lnSpc>
            </a:pPr>
            <a:endParaRPr lang="en-CA" sz="2000" dirty="0">
              <a:solidFill>
                <a:srgbClr val="000000"/>
              </a:solidFill>
            </a:endParaRPr>
          </a:p>
        </p:txBody>
      </p:sp>
      <p:sp>
        <p:nvSpPr>
          <p:cNvPr id="4" name="TextBox 4"/>
          <p:cNvSpPr txBox="1"/>
          <p:nvPr/>
        </p:nvSpPr>
        <p:spPr>
          <a:xfrm>
            <a:off x="698500" y="2315021"/>
            <a:ext cx="7024359" cy="718145"/>
          </a:xfrm>
          <a:prstGeom prst="rect">
            <a:avLst/>
          </a:prstGeom>
          <a:noFill/>
        </p:spPr>
        <p:txBody>
          <a:bodyPr vert="horz" wrap="none" lIns="0" tIns="0" rIns="0" bIns="0" rtlCol="0">
            <a:spAutoFit/>
          </a:bodyPr>
          <a:lstStyle/>
          <a:p>
            <a:pPr>
              <a:lnSpc>
                <a:spcPts val="2760"/>
              </a:lnSpc>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en-US" sz="2000" dirty="0" smtClean="0"/>
              <a:t> </a:t>
            </a:r>
            <a:r>
              <a:rPr lang="sr-Latn-RS" sz="2000" dirty="0" smtClean="0"/>
              <a:t> </a:t>
            </a:r>
            <a:r>
              <a:rPr lang="sr-Latn-RS" sz="2400" dirty="0" smtClean="0">
                <a:latin typeface="Times New Roman" pitchFamily="18" charset="0"/>
                <a:cs typeface="Times New Roman" pitchFamily="18" charset="0"/>
              </a:rPr>
              <a:t>R</a:t>
            </a:r>
            <a:r>
              <a:rPr lang="en-US" sz="2400" dirty="0" err="1" smtClean="0">
                <a:latin typeface="Times New Roman" pitchFamily="18" charset="0"/>
                <a:cs typeface="Times New Roman" pitchFamily="18" charset="0"/>
              </a:rPr>
              <a:t>equired</a:t>
            </a:r>
            <a:r>
              <a:rPr lang="en-US" sz="2400" dirty="0" smtClean="0">
                <a:latin typeface="Times New Roman" pitchFamily="18" charset="0"/>
                <a:cs typeface="Times New Roman" pitchFamily="18" charset="0"/>
              </a:rPr>
              <a:t> for the </a:t>
            </a:r>
            <a:r>
              <a:rPr lang="en-US" sz="2400" i="1" dirty="0" smtClean="0">
                <a:latin typeface="Times New Roman" pitchFamily="18" charset="0"/>
                <a:cs typeface="Times New Roman" pitchFamily="18" charset="0"/>
              </a:rPr>
              <a:t>synthesis of blood coagulation factors</a:t>
            </a:r>
            <a:endParaRPr lang="en-CA" sz="2400" b="1" i="1"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endParaRPr>
          </a:p>
        </p:txBody>
      </p:sp>
      <p:sp>
        <p:nvSpPr>
          <p:cNvPr id="5" name="TextBox 5"/>
          <p:cNvSpPr txBox="1"/>
          <p:nvPr/>
        </p:nvSpPr>
        <p:spPr>
          <a:xfrm>
            <a:off x="698500" y="2759521"/>
            <a:ext cx="3928127" cy="718145"/>
          </a:xfrm>
          <a:prstGeom prst="rect">
            <a:avLst/>
          </a:prstGeom>
          <a:noFill/>
        </p:spPr>
        <p:txBody>
          <a:bodyPr vert="horz" wrap="none" lIns="0" tIns="0" rIns="0" bIns="0" rtlCol="0">
            <a:spAutoFit/>
          </a:bodyPr>
          <a:lstStyle/>
          <a:p>
            <a:pPr>
              <a:lnSpc>
                <a:spcPts val="2760"/>
              </a:lnSpc>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sr-Latn-RS" sz="20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K1 is found in plants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endParaRPr>
          </a:p>
        </p:txBody>
      </p:sp>
      <p:sp>
        <p:nvSpPr>
          <p:cNvPr id="6" name="TextBox 6"/>
          <p:cNvSpPr txBox="1"/>
          <p:nvPr/>
        </p:nvSpPr>
        <p:spPr>
          <a:xfrm>
            <a:off x="698500" y="3191321"/>
            <a:ext cx="8271495" cy="718145"/>
          </a:xfrm>
          <a:prstGeom prst="rect">
            <a:avLst/>
          </a:prstGeom>
          <a:noFill/>
        </p:spPr>
        <p:txBody>
          <a:bodyPr vert="horz" wrap="none" lIns="0" tIns="0" rIns="0" bIns="0" rtlCol="0">
            <a:spAutoFit/>
          </a:bodyPr>
          <a:lstStyle/>
          <a:p>
            <a:pPr>
              <a:lnSpc>
                <a:spcPts val="2760"/>
              </a:lnSpc>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sr-Latn-RS" sz="2000" dirty="0" smtClean="0">
                <a:solidFill>
                  <a:srgbClr val="000000"/>
                </a:solidFill>
                <a:latin typeface="Palatino Linotype"/>
                <a:cs typeface="Palatino Linotype"/>
              </a:rPr>
              <a:t> </a:t>
            </a:r>
            <a:r>
              <a:rPr lang="sr-Latn-RS" sz="2400" dirty="0" smtClean="0">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K2 is made in the bacteria of the large intestine (colon)</a:t>
            </a:r>
            <a:r>
              <a:rPr lang="en-CA" sz="2400" dirty="0" smtClean="0">
                <a:solidFill>
                  <a:srgbClr val="000000"/>
                </a:solidFill>
                <a:latin typeface="Times New Roman" pitchFamily="18" charset="0"/>
                <a:cs typeface="Times New Roman" pitchFamily="18" charset="0"/>
              </a:rPr>
              <a:t>  </a:t>
            </a:r>
          </a:p>
          <a:p>
            <a:pPr>
              <a:lnSpc>
                <a:spcPts val="2760"/>
              </a:lnSpc>
            </a:pPr>
            <a:endParaRPr lang="en-CA" sz="2000" dirty="0">
              <a:solidFill>
                <a:srgbClr val="000000"/>
              </a:solidFill>
            </a:endParaRPr>
          </a:p>
        </p:txBody>
      </p:sp>
      <p:sp>
        <p:nvSpPr>
          <p:cNvPr id="7" name="TextBox 7"/>
          <p:cNvSpPr txBox="1"/>
          <p:nvPr/>
        </p:nvSpPr>
        <p:spPr>
          <a:xfrm>
            <a:off x="698500" y="3635821"/>
            <a:ext cx="4144533" cy="718145"/>
          </a:xfrm>
          <a:prstGeom prst="rect">
            <a:avLst/>
          </a:prstGeom>
          <a:noFill/>
        </p:spPr>
        <p:txBody>
          <a:bodyPr vert="horz" wrap="none" lIns="0" tIns="0" rIns="0" bIns="0" rtlCol="0">
            <a:spAutoFit/>
          </a:bodyPr>
          <a:lstStyle/>
          <a:p>
            <a:pPr>
              <a:lnSpc>
                <a:spcPts val="2760"/>
              </a:lnSpc>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sr-Latn-RS" sz="20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K3 is a synthetic form</a:t>
            </a:r>
            <a:endParaRPr lang="en-CA" sz="2400"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endParaRPr>
          </a:p>
        </p:txBody>
      </p:sp>
      <p:sp>
        <p:nvSpPr>
          <p:cNvPr id="8" name="TextBox 8"/>
          <p:cNvSpPr txBox="1"/>
          <p:nvPr/>
        </p:nvSpPr>
        <p:spPr>
          <a:xfrm>
            <a:off x="724975" y="4180582"/>
            <a:ext cx="7657025" cy="1487587"/>
          </a:xfrm>
          <a:prstGeom prst="rect">
            <a:avLst/>
          </a:prstGeom>
          <a:noFill/>
        </p:spPr>
        <p:txBody>
          <a:bodyPr vert="horz" wrap="square" lIns="0" tIns="0" rIns="0" bIns="0" rtlCol="0">
            <a:spAutoFit/>
          </a:bodyPr>
          <a:lstStyle/>
          <a:p>
            <a:pPr>
              <a:lnSpc>
                <a:spcPts val="2900"/>
              </a:lnSpc>
              <a:tabLst>
                <a:tab pos="368300" algn="l"/>
              </a:tabLst>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CA" sz="2400" b="1" dirty="0" smtClean="0">
                <a:solidFill>
                  <a:srgbClr val="000000"/>
                </a:solidFill>
                <a:latin typeface="Times New Roman" pitchFamily="18" charset="0"/>
                <a:cs typeface="Times New Roman" pitchFamily="18" charset="0"/>
              </a:rPr>
              <a:t> </a:t>
            </a:r>
            <a:r>
              <a:rPr lang="sr-Latn-RS" sz="2400" b="1" dirty="0" smtClean="0">
                <a:solidFill>
                  <a:srgbClr val="000000"/>
                </a:solidFill>
                <a:latin typeface="Times New Roman" pitchFamily="18" charset="0"/>
                <a:cs typeface="Times New Roman" pitchFamily="18" charset="0"/>
              </a:rPr>
              <a:t> S</a:t>
            </a:r>
            <a:r>
              <a:rPr lang="en-US" sz="2400" b="1" dirty="0" err="1" smtClean="0">
                <a:latin typeface="Times New Roman" pitchFamily="18" charset="0"/>
                <a:cs typeface="Times New Roman" pitchFamily="18" charset="0"/>
              </a:rPr>
              <a:t>ources</a:t>
            </a:r>
            <a:r>
              <a:rPr lang="en-US" sz="2400" b="1" dirty="0" smtClean="0">
                <a:latin typeface="Times New Roman" pitchFamily="18" charset="0"/>
                <a:cs typeface="Times New Roman" pitchFamily="18" charset="0"/>
              </a:rPr>
              <a:t> of vitamin K: </a:t>
            </a:r>
            <a:r>
              <a:rPr lang="en-US" sz="2400" dirty="0" smtClean="0">
                <a:latin typeface="Times New Roman" pitchFamily="18" charset="0"/>
                <a:cs typeface="Times New Roman" pitchFamily="18" charset="0"/>
              </a:rPr>
              <a:t>vitamin K is obtained through food (cabbage, spinach, lettuce) or synthesize it bacteria in the colon</a:t>
            </a:r>
            <a:r>
              <a:rPr lang="sr-Latn-RS" sz="2400" dirty="0" smtClean="0">
                <a:latin typeface="Times New Roman" pitchFamily="18" charset="0"/>
                <a:cs typeface="Times New Roman" pitchFamily="18" charset="0"/>
              </a:rPr>
              <a:t>.</a:t>
            </a:r>
            <a:r>
              <a:rPr lang="en-CA" sz="2400" dirty="0" smtClean="0">
                <a:solidFill>
                  <a:srgbClr val="000000"/>
                </a:solidFill>
                <a:latin typeface="Times New Roman" pitchFamily="18" charset="0"/>
                <a:cs typeface="Times New Roman" pitchFamily="18" charset="0"/>
              </a:rPr>
              <a:t> </a:t>
            </a:r>
            <a:endParaRPr lang="en-CA" sz="2400" b="1" dirty="0" smtClean="0">
              <a:solidFill>
                <a:srgbClr val="000000"/>
              </a:solidFill>
              <a:latin typeface="Times New Roman" pitchFamily="18" charset="0"/>
              <a:cs typeface="Times New Roman" pitchFamily="18" charset="0"/>
            </a:endParaRPr>
          </a:p>
          <a:p>
            <a:pPr>
              <a:lnSpc>
                <a:spcPts val="2900"/>
              </a:lnSpc>
            </a:pPr>
            <a:endParaRPr lang="en-CA" sz="2000" dirty="0">
              <a:solidFill>
                <a:srgbClr val="000000"/>
              </a:solidFill>
            </a:endParaRPr>
          </a:p>
        </p:txBody>
      </p:sp>
      <p:sp>
        <p:nvSpPr>
          <p:cNvPr id="9" name="TextBox 9"/>
          <p:cNvSpPr txBox="1"/>
          <p:nvPr/>
        </p:nvSpPr>
        <p:spPr>
          <a:xfrm>
            <a:off x="698501" y="5399782"/>
            <a:ext cx="8445500" cy="1077218"/>
          </a:xfrm>
          <a:prstGeom prst="rect">
            <a:avLst/>
          </a:prstGeom>
          <a:noFill/>
        </p:spPr>
        <p:txBody>
          <a:bodyPr vert="horz" wrap="square" lIns="0" tIns="0" rIns="0" bIns="0" rtlCol="0">
            <a:spAutoFit/>
          </a:bodyPr>
          <a:lstStyle/>
          <a:p>
            <a:pPr>
              <a:lnSpc>
                <a:spcPts val="2800"/>
              </a:lnSpc>
              <a:tabLst>
                <a:tab pos="368300" algn="l"/>
              </a:tabLst>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It is absorbed together with fats, </a:t>
            </a:r>
            <a:r>
              <a:rPr lang="en-US" sz="2400" dirty="0" err="1" smtClean="0">
                <a:latin typeface="Times New Roman" pitchFamily="18" charset="0"/>
                <a:cs typeface="Times New Roman" pitchFamily="18" charset="0"/>
              </a:rPr>
              <a:t>chylomicrons</a:t>
            </a:r>
            <a:r>
              <a:rPr lang="en-US" sz="2400" dirty="0" smtClean="0">
                <a:latin typeface="Times New Roman" pitchFamily="18" charset="0"/>
                <a:cs typeface="Times New Roman" pitchFamily="18" charset="0"/>
              </a:rPr>
              <a:t> are transported to the liver where it is stored from the liver are transported into the circulation in the assembly lipoprotein (LDL).</a:t>
            </a:r>
            <a:endParaRPr lang="sr-Cyrl-CS" sz="2400"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1447800" y="381000"/>
            <a:ext cx="5822107"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400" b="1" dirty="0" smtClean="0">
                <a:solidFill>
                  <a:srgbClr val="D06D30"/>
                </a:solidFill>
                <a:latin typeface="Times New Roman" pitchFamily="18" charset="0"/>
                <a:cs typeface="Times New Roman" pitchFamily="18" charset="0"/>
              </a:rPr>
              <a:t>Functions of vitamin K</a:t>
            </a:r>
            <a:endParaRPr lang="en-CA" sz="44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622300" y="1943100"/>
            <a:ext cx="6361165"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I</a:t>
            </a:r>
            <a:r>
              <a:rPr lang="en-US" sz="2400" dirty="0" err="1" smtClean="0">
                <a:latin typeface="Times New Roman" pitchFamily="18" charset="0"/>
                <a:cs typeface="Times New Roman" pitchFamily="18" charset="0"/>
              </a:rPr>
              <a:t>mportant</a:t>
            </a:r>
            <a:r>
              <a:rPr lang="en-US" sz="2400" dirty="0" smtClean="0">
                <a:latin typeface="Times New Roman" pitchFamily="18" charset="0"/>
                <a:cs typeface="Times New Roman" pitchFamily="18" charset="0"/>
              </a:rPr>
              <a:t> role in the blood </a:t>
            </a:r>
            <a:r>
              <a:rPr lang="en-US" sz="2400" b="1" dirty="0" smtClean="0">
                <a:latin typeface="Times New Roman" pitchFamily="18" charset="0"/>
                <a:cs typeface="Times New Roman" pitchFamily="18" charset="0"/>
              </a:rPr>
              <a:t>coagulation process</a:t>
            </a:r>
            <a:r>
              <a:rPr lang="en-CA" sz="2400" b="1" dirty="0" smtClean="0">
                <a:solidFill>
                  <a:srgbClr val="000000"/>
                </a:solidFill>
                <a:latin typeface="Times New Roman" pitchFamily="18" charset="0"/>
                <a:cs typeface="Times New Roman" pitchFamily="18" charset="0"/>
              </a:rPr>
              <a:t> </a:t>
            </a:r>
          </a:p>
          <a:p>
            <a:pPr>
              <a:lnSpc>
                <a:spcPts val="3220"/>
              </a:lnSpc>
            </a:pPr>
            <a:endParaRPr lang="en-CA" sz="2400" dirty="0">
              <a:solidFill>
                <a:srgbClr val="000000"/>
              </a:solidFill>
            </a:endParaRPr>
          </a:p>
        </p:txBody>
      </p:sp>
      <p:sp>
        <p:nvSpPr>
          <p:cNvPr id="4" name="TextBox 4"/>
          <p:cNvSpPr txBox="1"/>
          <p:nvPr/>
        </p:nvSpPr>
        <p:spPr>
          <a:xfrm>
            <a:off x="622300" y="2681188"/>
            <a:ext cx="7694116" cy="1692771"/>
          </a:xfrm>
          <a:prstGeom prst="rect">
            <a:avLst/>
          </a:prstGeom>
          <a:noFill/>
        </p:spPr>
        <p:txBody>
          <a:bodyPr vert="horz" wrap="square" lIns="0" tIns="0" rIns="0" bIns="0" rtlCol="0">
            <a:spAutoFit/>
          </a:bodyPr>
          <a:lstStyle/>
          <a:p>
            <a:pPr>
              <a:lnSpc>
                <a:spcPts val="3330"/>
              </a:lnSpc>
              <a:tabLst>
                <a:tab pos="368300" algn="l"/>
                <a:tab pos="368300" algn="l"/>
                <a:tab pos="3683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C</a:t>
            </a:r>
            <a:r>
              <a:rPr lang="en-US" sz="2400" dirty="0" err="1" smtClean="0">
                <a:latin typeface="Times New Roman" pitchFamily="18" charset="0"/>
                <a:cs typeface="Times New Roman" pitchFamily="18" charset="0"/>
              </a:rPr>
              <a:t>oagulation</a:t>
            </a:r>
            <a:r>
              <a:rPr lang="en-US" sz="2400" dirty="0" smtClean="0">
                <a:latin typeface="Times New Roman" pitchFamily="18" charset="0"/>
                <a:cs typeface="Times New Roman" pitchFamily="18" charset="0"/>
              </a:rPr>
              <a:t> factors II (</a:t>
            </a:r>
            <a:r>
              <a:rPr lang="en-US" sz="2400" dirty="0" err="1" smtClean="0">
                <a:latin typeface="Times New Roman" pitchFamily="18" charset="0"/>
                <a:cs typeface="Times New Roman" pitchFamily="18" charset="0"/>
              </a:rPr>
              <a:t>prothrombin</a:t>
            </a:r>
            <a:r>
              <a:rPr lang="en-US" sz="2400" dirty="0" smtClean="0">
                <a:latin typeface="Times New Roman" pitchFamily="18" charset="0"/>
                <a:cs typeface="Times New Roman" pitchFamily="18" charset="0"/>
              </a:rPr>
              <a:t>), VII, IX and X are synthesized as inactive precursors in the liver, and vitamin K acts as a coenzyme in the synthesis processes of these factors</a:t>
            </a:r>
            <a:r>
              <a:rPr lang="sr-Latn-RS" sz="2400" dirty="0" smtClean="0"/>
              <a:t>.</a:t>
            </a:r>
            <a:endParaRPr lang="en-CA" sz="2400" b="1" dirty="0" smtClean="0">
              <a:solidFill>
                <a:srgbClr val="000000"/>
              </a:solidFill>
              <a:latin typeface="Palatino Linotype Bold"/>
              <a:cs typeface="Palatino Linotype Bold"/>
            </a:endParaRPr>
          </a:p>
          <a:p>
            <a:pPr>
              <a:lnSpc>
                <a:spcPts val="3330"/>
              </a:lnSpc>
            </a:pPr>
            <a:endParaRPr lang="en-CA" sz="2400" dirty="0">
              <a:solidFill>
                <a:srgbClr val="000000"/>
              </a:solidFill>
            </a:endParaRPr>
          </a:p>
        </p:txBody>
      </p:sp>
      <p:sp>
        <p:nvSpPr>
          <p:cNvPr id="5" name="TextBox 5"/>
          <p:cNvSpPr txBox="1"/>
          <p:nvPr/>
        </p:nvSpPr>
        <p:spPr>
          <a:xfrm>
            <a:off x="622301" y="4419600"/>
            <a:ext cx="8293100" cy="1231106"/>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T</a:t>
            </a:r>
            <a:r>
              <a:rPr lang="en-US" sz="2400" dirty="0" smtClean="0">
                <a:latin typeface="Times New Roman" pitchFamily="18" charset="0"/>
                <a:cs typeface="Times New Roman" pitchFamily="18" charset="0"/>
              </a:rPr>
              <a:t>he synthetic anticoagulants </a:t>
            </a:r>
            <a:r>
              <a:rPr lang="en-US" sz="2400" i="1" dirty="0" err="1" smtClean="0">
                <a:latin typeface="Times New Roman" pitchFamily="18" charset="0"/>
                <a:cs typeface="Times New Roman" pitchFamily="18" charset="0"/>
              </a:rPr>
              <a:t>dicoumarol</a:t>
            </a:r>
            <a:r>
              <a:rPr lang="en-US" sz="2400" dirty="0" smtClean="0">
                <a:latin typeface="Times New Roman" pitchFamily="18" charset="0"/>
                <a:cs typeface="Times New Roman" pitchFamily="18" charset="0"/>
              </a:rPr>
              <a:t> and </a:t>
            </a:r>
            <a:r>
              <a:rPr lang="en-US" sz="2400" i="1" dirty="0" err="1" smtClean="0">
                <a:latin typeface="Times New Roman" pitchFamily="18" charset="0"/>
                <a:cs typeface="Times New Roman" pitchFamily="18" charset="0"/>
              </a:rPr>
              <a:t>warfarin</a:t>
            </a:r>
            <a:r>
              <a:rPr lang="en-US" sz="2400" dirty="0" smtClean="0">
                <a:latin typeface="Times New Roman" pitchFamily="18" charset="0"/>
                <a:cs typeface="Times New Roman" pitchFamily="18" charset="0"/>
              </a:rPr>
              <a:t> inhibit the function of vitamin K</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8" name="TextBox 6"/>
          <p:cNvSpPr txBox="1"/>
          <p:nvPr/>
        </p:nvSpPr>
        <p:spPr>
          <a:xfrm>
            <a:off x="683568" y="5589240"/>
            <a:ext cx="8340938" cy="820738"/>
          </a:xfrm>
          <a:prstGeom prst="rect">
            <a:avLst/>
          </a:prstGeom>
          <a:noFill/>
        </p:spPr>
        <p:txBody>
          <a:bodyPr vert="horz" wrap="none" lIns="0" tIns="0" rIns="0" bIns="0" rtlCol="0">
            <a:spAutoFit/>
          </a:bodyPr>
          <a:lstStyle/>
          <a:p>
            <a:pPr>
              <a:lnSpc>
                <a:spcPts val="3220"/>
              </a:lnSpc>
              <a:buFont typeface="Arial" pitchFamily="34" charset="0"/>
              <a:buChar char="•"/>
            </a:pPr>
            <a:r>
              <a:rPr lang="sr-Cyrl-CS" sz="2400" dirty="0" smtClean="0">
                <a:solidFill>
                  <a:srgbClr val="000000"/>
                </a:solidFill>
                <a:latin typeface="Times New Roman" panose="02020603050405020304" pitchFamily="18" charset="0"/>
                <a:cs typeface="Times New Roman" panose="02020603050405020304" pitchFamily="18" charset="0"/>
              </a:rPr>
              <a:t> </a:t>
            </a:r>
            <a:r>
              <a:rPr lang="sr-Latn-RS" sz="2400" dirty="0" smtClean="0">
                <a:solidFill>
                  <a:srgbClr val="000000"/>
                </a:solidFill>
                <a:latin typeface="Times New Roman" pitchFamily="18" charset="0"/>
                <a:cs typeface="Times New Roman" pitchFamily="18" charset="0"/>
              </a:rPr>
              <a:t>S</a:t>
            </a:r>
            <a:r>
              <a:rPr lang="en-US" sz="2400" dirty="0" err="1" smtClean="0">
                <a:latin typeface="Times New Roman" pitchFamily="18" charset="0"/>
                <a:cs typeface="Times New Roman" pitchFamily="18" charset="0"/>
              </a:rPr>
              <a:t>ynthesis</a:t>
            </a:r>
            <a:r>
              <a:rPr lang="en-US" sz="2400" dirty="0" smtClean="0">
                <a:latin typeface="Times New Roman" pitchFamily="18" charset="0"/>
                <a:cs typeface="Times New Roman" pitchFamily="18" charset="0"/>
              </a:rPr>
              <a:t> of </a:t>
            </a:r>
            <a:r>
              <a:rPr lang="en-US" sz="2400" b="1" dirty="0" smtClean="0">
                <a:latin typeface="Times New Roman" pitchFamily="18" charset="0"/>
                <a:cs typeface="Times New Roman" pitchFamily="18" charset="0"/>
              </a:rPr>
              <a:t>osteocalcin</a:t>
            </a:r>
            <a:r>
              <a:rPr lang="en-US" sz="2400" dirty="0" smtClean="0">
                <a:latin typeface="Times New Roman" pitchFamily="18" charset="0"/>
                <a:cs typeface="Times New Roman" pitchFamily="18" charset="0"/>
              </a:rPr>
              <a:t> important for mineralization bone tissue</a:t>
            </a: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(calcium </a:t>
            </a:r>
            <a:r>
              <a:rPr lang="en-CA" sz="2400" dirty="0">
                <a:solidFill>
                  <a:srgbClr val="000000"/>
                </a:solidFill>
                <a:latin typeface="Times New Roman" panose="02020603050405020304" pitchFamily="18" charset="0"/>
                <a:cs typeface="Times New Roman" panose="02020603050405020304" pitchFamily="18" charset="0"/>
              </a:rPr>
              <a:t>binding </a:t>
            </a:r>
            <a:r>
              <a:rPr lang="en-CA" sz="2400" dirty="0" smtClean="0">
                <a:solidFill>
                  <a:srgbClr val="000000"/>
                </a:solidFill>
                <a:latin typeface="Times New Roman" panose="02020603050405020304" pitchFamily="18" charset="0"/>
                <a:cs typeface="Times New Roman" panose="02020603050405020304" pitchFamily="18" charset="0"/>
              </a:rPr>
              <a:t>protein)</a:t>
            </a: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9" name="TextBox 6"/>
          <p:cNvSpPr txBox="1"/>
          <p:nvPr/>
        </p:nvSpPr>
        <p:spPr>
          <a:xfrm>
            <a:off x="990600" y="5056534"/>
            <a:ext cx="65" cy="820738"/>
          </a:xfrm>
          <a:prstGeom prst="rect">
            <a:avLst/>
          </a:prstGeom>
          <a:noFill/>
        </p:spPr>
        <p:txBody>
          <a:bodyPr vert="horz" wrap="none" lIns="0" tIns="0" rIns="0" bIns="0" rtlCol="0">
            <a:spAutoFit/>
          </a:bodyPr>
          <a:lstStyle/>
          <a:p>
            <a:pPr>
              <a:lnSpc>
                <a:spcPts val="3220"/>
              </a:lnSpc>
            </a:pPr>
            <a:endParaRPr lang="en-CA" sz="2400" dirty="0" smtClean="0">
              <a:solidFill>
                <a:srgbClr val="000000"/>
              </a:solidFill>
              <a:latin typeface="Palatino Linotype"/>
              <a:cs typeface="Palatino Linotype"/>
            </a:endParaRPr>
          </a:p>
          <a:p>
            <a:pPr>
              <a:lnSpc>
                <a:spcPts val="322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
          <p:cNvSpPr txBox="1"/>
          <p:nvPr/>
        </p:nvSpPr>
        <p:spPr>
          <a:xfrm>
            <a:off x="721239" y="152400"/>
            <a:ext cx="7001918" cy="589905"/>
          </a:xfrm>
          <a:prstGeom prst="rect">
            <a:avLst/>
          </a:prstGeom>
          <a:noFill/>
        </p:spPr>
        <p:txBody>
          <a:bodyPr vert="horz" wrap="none" lIns="0" tIns="0" rIns="0" bIns="0" rtlCol="0">
            <a:spAutoFit/>
          </a:bodyPr>
          <a:lstStyle/>
          <a:p>
            <a:pPr algn="ctr">
              <a:lnSpc>
                <a:spcPts val="4600"/>
              </a:lnSpc>
            </a:pPr>
            <a:r>
              <a:rPr lang="sr-Latn-RS" sz="4000" b="1" dirty="0" smtClean="0">
                <a:solidFill>
                  <a:srgbClr val="D06D30"/>
                </a:solidFill>
                <a:latin typeface="Times New Roman" pitchFamily="18" charset="0"/>
                <a:cs typeface="Times New Roman" pitchFamily="18" charset="0"/>
              </a:rPr>
              <a:t>  </a:t>
            </a:r>
            <a:r>
              <a:rPr lang="en-US" sz="4000" b="1" dirty="0" smtClean="0">
                <a:solidFill>
                  <a:srgbClr val="D06D30"/>
                </a:solidFill>
                <a:latin typeface="Times New Roman" pitchFamily="18" charset="0"/>
                <a:cs typeface="Times New Roman" pitchFamily="18" charset="0"/>
              </a:rPr>
              <a:t>Hypo- and </a:t>
            </a:r>
            <a:r>
              <a:rPr lang="en-US" sz="4000" b="1" dirty="0" err="1" smtClean="0">
                <a:solidFill>
                  <a:srgbClr val="D06D30"/>
                </a:solidFill>
                <a:latin typeface="Times New Roman" pitchFamily="18" charset="0"/>
                <a:cs typeface="Times New Roman" pitchFamily="18" charset="0"/>
              </a:rPr>
              <a:t>hypervitaminosis</a:t>
            </a:r>
            <a:r>
              <a:rPr lang="en-US" sz="4000" b="1" dirty="0" smtClean="0">
                <a:solidFill>
                  <a:srgbClr val="D06D30"/>
                </a:solidFill>
                <a:latin typeface="Times New Roman" pitchFamily="18" charset="0"/>
                <a:cs typeface="Times New Roman" pitchFamily="18" charset="0"/>
              </a:rPr>
              <a:t> K</a:t>
            </a:r>
            <a:endParaRPr lang="sr-Cyrl-RS" sz="4000" b="1" dirty="0" smtClean="0">
              <a:solidFill>
                <a:srgbClr val="D06D30"/>
              </a:solidFill>
              <a:latin typeface="Times New Roman" pitchFamily="18" charset="0"/>
              <a:cs typeface="Times New Roman" pitchFamily="18" charset="0"/>
            </a:endParaRPr>
          </a:p>
        </p:txBody>
      </p:sp>
      <p:sp>
        <p:nvSpPr>
          <p:cNvPr id="4" name="TextBox 4"/>
          <p:cNvSpPr txBox="1"/>
          <p:nvPr/>
        </p:nvSpPr>
        <p:spPr>
          <a:xfrm>
            <a:off x="228600" y="1392039"/>
            <a:ext cx="8097246" cy="282129"/>
          </a:xfrm>
          <a:prstGeom prst="rect">
            <a:avLst/>
          </a:prstGeom>
          <a:noFill/>
        </p:spPr>
        <p:txBody>
          <a:bodyPr vert="horz" wrap="square" lIns="0" tIns="0" rIns="0" bIns="0" rtlCol="0">
            <a:spAutoFit/>
          </a:bodyPr>
          <a:lstStyle/>
          <a:p>
            <a:pPr>
              <a:lnSpc>
                <a:spcPts val="2185"/>
              </a:lnSpc>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US" sz="20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recommended daily amount of vitamin K is </a:t>
            </a:r>
            <a:r>
              <a:rPr lang="en-US" sz="2400" b="1" i="1" dirty="0" smtClean="0">
                <a:latin typeface="Times New Roman" pitchFamily="18" charset="0"/>
                <a:cs typeface="Times New Roman" pitchFamily="18" charset="0"/>
              </a:rPr>
              <a:t>70-140 </a:t>
            </a:r>
            <a:r>
              <a:rPr lang="en-US" sz="2400" b="1" i="1" dirty="0" err="1" smtClean="0">
                <a:latin typeface="Times New Roman" pitchFamily="18" charset="0"/>
                <a:cs typeface="Times New Roman" pitchFamily="18" charset="0"/>
              </a:rPr>
              <a:t>μg</a:t>
            </a:r>
            <a:r>
              <a:rPr lang="en-US" sz="2400" b="1" i="1" dirty="0" smtClean="0">
                <a:latin typeface="Times New Roman" pitchFamily="18" charset="0"/>
                <a:cs typeface="Times New Roman" pitchFamily="18" charset="0"/>
              </a:rPr>
              <a:t>/day</a:t>
            </a:r>
            <a:endParaRPr lang="en-CA" sz="2400" b="1" i="1" dirty="0" smtClean="0">
              <a:solidFill>
                <a:srgbClr val="000000"/>
              </a:solidFill>
              <a:latin typeface="Times New Roman" pitchFamily="18" charset="0"/>
              <a:cs typeface="Times New Roman" pitchFamily="18" charset="0"/>
            </a:endParaRPr>
          </a:p>
        </p:txBody>
      </p:sp>
      <p:sp>
        <p:nvSpPr>
          <p:cNvPr id="5" name="TextBox 5"/>
          <p:cNvSpPr txBox="1"/>
          <p:nvPr/>
        </p:nvSpPr>
        <p:spPr>
          <a:xfrm>
            <a:off x="228600" y="1925439"/>
            <a:ext cx="8915400" cy="769441"/>
          </a:xfrm>
          <a:prstGeom prst="rect">
            <a:avLst/>
          </a:prstGeom>
          <a:noFill/>
        </p:spPr>
        <p:txBody>
          <a:bodyPr vert="horz" wrap="square" lIns="0" tIns="0" rIns="0" bIns="0" rtlCol="0">
            <a:spAutoFit/>
          </a:bodyPr>
          <a:lstStyle/>
          <a:p>
            <a:pPr>
              <a:lnSpc>
                <a:spcPts val="2000"/>
              </a:lnSpc>
              <a:tabLst>
                <a:tab pos="368300" algn="l"/>
              </a:tabLst>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en-US" sz="2000" dirty="0" smtClean="0"/>
              <a:t> </a:t>
            </a:r>
            <a:r>
              <a:rPr lang="en-US" sz="2400" dirty="0" smtClean="0">
                <a:latin typeface="Times New Roman" pitchFamily="18" charset="0"/>
                <a:cs typeface="Times New Roman" pitchFamily="18" charset="0"/>
              </a:rPr>
              <a:t>cabbage, cauliflower, tomatoes, spinach, egg yolks, meat, dairy products are sources of vitamin K</a:t>
            </a:r>
            <a:r>
              <a:rPr lang="en-CA" sz="2400" dirty="0" smtClean="0">
                <a:solidFill>
                  <a:srgbClr val="000000"/>
                </a:solidFill>
                <a:latin typeface="Times New Roman" pitchFamily="18" charset="0"/>
                <a:cs typeface="Times New Roman" pitchFamily="18" charset="0"/>
              </a:rPr>
              <a:t> </a:t>
            </a:r>
          </a:p>
          <a:p>
            <a:pPr>
              <a:lnSpc>
                <a:spcPts val="2000"/>
              </a:lnSpc>
            </a:pPr>
            <a:endParaRPr lang="en-CA" sz="2000" dirty="0">
              <a:solidFill>
                <a:srgbClr val="000000"/>
              </a:solidFill>
            </a:endParaRPr>
          </a:p>
        </p:txBody>
      </p:sp>
      <p:sp>
        <p:nvSpPr>
          <p:cNvPr id="6" name="TextBox 6"/>
          <p:cNvSpPr txBox="1"/>
          <p:nvPr/>
        </p:nvSpPr>
        <p:spPr>
          <a:xfrm>
            <a:off x="228600" y="2687439"/>
            <a:ext cx="8458200" cy="1128514"/>
          </a:xfrm>
          <a:prstGeom prst="rect">
            <a:avLst/>
          </a:prstGeom>
          <a:noFill/>
        </p:spPr>
        <p:txBody>
          <a:bodyPr vert="horz" wrap="square" lIns="0" tIns="0" rIns="0" bIns="0" rtlCol="0">
            <a:spAutoFit/>
          </a:bodyPr>
          <a:lstStyle/>
          <a:p>
            <a:pPr>
              <a:lnSpc>
                <a:spcPts val="2185"/>
              </a:lnSpc>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Vitamin K deficiency is rare and is most often associated with diseases in which the absorption of fat is disturbed or is caused by the long-term use of antibiotics that destroy the intestinal flora.</a:t>
            </a:r>
            <a:endParaRPr lang="en-CA" sz="2400" dirty="0" smtClean="0">
              <a:solidFill>
                <a:srgbClr val="000000"/>
              </a:solidFill>
              <a:latin typeface="Times New Roman" pitchFamily="18" charset="0"/>
              <a:cs typeface="Times New Roman" pitchFamily="18" charset="0"/>
            </a:endParaRPr>
          </a:p>
          <a:p>
            <a:pPr>
              <a:lnSpc>
                <a:spcPts val="2185"/>
              </a:lnSpc>
            </a:pPr>
            <a:endParaRPr lang="en-CA" sz="2000" dirty="0">
              <a:solidFill>
                <a:srgbClr val="000000"/>
              </a:solidFill>
            </a:endParaRPr>
          </a:p>
        </p:txBody>
      </p:sp>
      <p:sp>
        <p:nvSpPr>
          <p:cNvPr id="8" name="TextBox 8"/>
          <p:cNvSpPr txBox="1"/>
          <p:nvPr/>
        </p:nvSpPr>
        <p:spPr>
          <a:xfrm>
            <a:off x="228600" y="3830439"/>
            <a:ext cx="8763000" cy="846386"/>
          </a:xfrm>
          <a:prstGeom prst="rect">
            <a:avLst/>
          </a:prstGeom>
          <a:noFill/>
        </p:spPr>
        <p:txBody>
          <a:bodyPr vert="horz" wrap="square" lIns="0" tIns="0" rIns="0" bIns="0" rtlCol="0">
            <a:spAutoFit/>
          </a:bodyPr>
          <a:lstStyle/>
          <a:p>
            <a:pPr>
              <a:lnSpc>
                <a:spcPts val="2185"/>
              </a:lnSpc>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Vitamin K deficiency causes a lack of active </a:t>
            </a:r>
            <a:r>
              <a:rPr lang="en-US" sz="2400" dirty="0" err="1" smtClean="0">
                <a:latin typeface="Times New Roman" pitchFamily="18" charset="0"/>
                <a:cs typeface="Times New Roman" pitchFamily="18" charset="0"/>
              </a:rPr>
              <a:t>prothrombin</a:t>
            </a:r>
            <a:r>
              <a:rPr lang="en-US" sz="2400" dirty="0" smtClean="0">
                <a:latin typeface="Times New Roman" pitchFamily="18" charset="0"/>
                <a:cs typeface="Times New Roman" pitchFamily="18" charset="0"/>
              </a:rPr>
              <a:t> in the circulation and profuse bleeding after minor injuries.</a:t>
            </a:r>
            <a:endParaRPr lang="en-CA" sz="2400" dirty="0" smtClean="0">
              <a:solidFill>
                <a:srgbClr val="000000"/>
              </a:solidFill>
              <a:latin typeface="Times New Roman" pitchFamily="18" charset="0"/>
              <a:cs typeface="Times New Roman" pitchFamily="18" charset="0"/>
            </a:endParaRPr>
          </a:p>
          <a:p>
            <a:pPr>
              <a:lnSpc>
                <a:spcPts val="2185"/>
              </a:lnSpc>
            </a:pPr>
            <a:endParaRPr lang="en-CA" sz="2000" dirty="0">
              <a:solidFill>
                <a:srgbClr val="000000"/>
              </a:solidFill>
            </a:endParaRPr>
          </a:p>
        </p:txBody>
      </p:sp>
      <p:sp>
        <p:nvSpPr>
          <p:cNvPr id="10" name="TextBox 10"/>
          <p:cNvSpPr txBox="1"/>
          <p:nvPr/>
        </p:nvSpPr>
        <p:spPr>
          <a:xfrm>
            <a:off x="228601" y="4668639"/>
            <a:ext cx="8915400" cy="807913"/>
          </a:xfrm>
          <a:prstGeom prst="rect">
            <a:avLst/>
          </a:prstGeom>
          <a:noFill/>
        </p:spPr>
        <p:txBody>
          <a:bodyPr vert="horz" wrap="square" lIns="0" tIns="0" rIns="0" bIns="0" rtlCol="0">
            <a:spAutoFit/>
          </a:bodyPr>
          <a:lstStyle/>
          <a:p>
            <a:pPr>
              <a:lnSpc>
                <a:spcPts val="2050"/>
              </a:lnSpc>
              <a:tabLst>
                <a:tab pos="368300" algn="l"/>
                <a:tab pos="368300" algn="l"/>
              </a:tabLst>
            </a:pPr>
            <a:r>
              <a:rPr lang="en-CA" sz="2000" dirty="0" smtClean="0">
                <a:solidFill>
                  <a:srgbClr val="000000"/>
                </a:solidFill>
                <a:latin typeface="Arial"/>
                <a:cs typeface="Arial"/>
              </a:rPr>
              <a:t>•</a:t>
            </a:r>
            <a:r>
              <a:rPr lang="en-CA" sz="2000" dirty="0" smtClean="0">
                <a:solidFill>
                  <a:srgbClr val="000000"/>
                </a:solidFill>
                <a:latin typeface="Palatino Linotype"/>
                <a:cs typeface="Palatino Linotype"/>
              </a:rPr>
              <a:t> </a:t>
            </a:r>
            <a:r>
              <a:rPr lang="en-US" sz="2000" dirty="0" smtClean="0"/>
              <a:t> </a:t>
            </a:r>
            <a:r>
              <a:rPr lang="sr-Latn-RS" sz="2400" dirty="0" smtClean="0">
                <a:latin typeface="Times New Roman" pitchFamily="18" charset="0"/>
                <a:cs typeface="Times New Roman" pitchFamily="18" charset="0"/>
              </a:rPr>
              <a:t>B</a:t>
            </a:r>
            <a:r>
              <a:rPr lang="en-US" sz="2400" dirty="0" err="1" smtClean="0">
                <a:latin typeface="Times New Roman" pitchFamily="18" charset="0"/>
                <a:cs typeface="Times New Roman" pitchFamily="18" charset="0"/>
              </a:rPr>
              <a:t>leeding</a:t>
            </a:r>
            <a:r>
              <a:rPr lang="en-US" sz="2400" dirty="0" smtClean="0">
                <a:latin typeface="Times New Roman" pitchFamily="18" charset="0"/>
                <a:cs typeface="Times New Roman" pitchFamily="18" charset="0"/>
              </a:rPr>
              <a:t> occurs on the skin and mucous membrane, and </a:t>
            </a:r>
            <a:r>
              <a:rPr lang="en-US" sz="2400" dirty="0" err="1" smtClean="0">
                <a:latin typeface="Times New Roman" pitchFamily="18" charset="0"/>
                <a:cs typeface="Times New Roman" pitchFamily="18" charset="0"/>
              </a:rPr>
              <a:t>ecchymoses</a:t>
            </a:r>
            <a:r>
              <a:rPr lang="en-US" sz="2400" dirty="0" smtClean="0">
                <a:latin typeface="Times New Roman" pitchFamily="18" charset="0"/>
                <a:cs typeface="Times New Roman" pitchFamily="18" charset="0"/>
              </a:rPr>
              <a:t> and </a:t>
            </a:r>
            <a:r>
              <a:rPr lang="en-US" sz="2400" dirty="0" err="1" smtClean="0">
                <a:latin typeface="Times New Roman" pitchFamily="18" charset="0"/>
                <a:cs typeface="Times New Roman" pitchFamily="18" charset="0"/>
              </a:rPr>
              <a:t>petechiae</a:t>
            </a:r>
            <a:r>
              <a:rPr lang="en-US" sz="2400" dirty="0" smtClean="0">
                <a:latin typeface="Times New Roman" pitchFamily="18" charset="0"/>
                <a:cs typeface="Times New Roman" pitchFamily="18" charset="0"/>
              </a:rPr>
              <a:t> may occur in the oral cavity, on the tip of the tongue and the </a:t>
            </a:r>
            <a:r>
              <a:rPr lang="en-US" sz="2400" dirty="0" err="1" smtClean="0">
                <a:latin typeface="Times New Roman" pitchFamily="18" charset="0"/>
                <a:cs typeface="Times New Roman" pitchFamily="18" charset="0"/>
              </a:rPr>
              <a:t>buccal</a:t>
            </a:r>
            <a:r>
              <a:rPr lang="en-US" sz="2400" dirty="0" smtClean="0">
                <a:latin typeface="Times New Roman" pitchFamily="18" charset="0"/>
                <a:cs typeface="Times New Roman" pitchFamily="18" charset="0"/>
              </a:rPr>
              <a:t> mucosa</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p:txBody>
      </p:sp>
      <p:sp>
        <p:nvSpPr>
          <p:cNvPr id="11" name="TextBox 11"/>
          <p:cNvSpPr txBox="1"/>
          <p:nvPr/>
        </p:nvSpPr>
        <p:spPr>
          <a:xfrm>
            <a:off x="228600" y="5811639"/>
            <a:ext cx="8610601" cy="512961"/>
          </a:xfrm>
          <a:prstGeom prst="rect">
            <a:avLst/>
          </a:prstGeom>
          <a:noFill/>
        </p:spPr>
        <p:txBody>
          <a:bodyPr vert="horz" wrap="square" lIns="0" tIns="0" rIns="0" bIns="0" rtlCol="0">
            <a:spAutoFit/>
          </a:bodyPr>
          <a:lstStyle/>
          <a:p>
            <a:pPr>
              <a:lnSpc>
                <a:spcPts val="2000"/>
              </a:lnSpc>
              <a:tabLst>
                <a:tab pos="368300" algn="l"/>
              </a:tabLst>
            </a:pPr>
            <a:r>
              <a:rPr lang="en-CA" sz="2000" dirty="0" smtClean="0">
                <a:solidFill>
                  <a:srgbClr val="000000"/>
                </a:solidFill>
                <a:latin typeface="Arial"/>
                <a:cs typeface="Arial"/>
              </a:rPr>
              <a:t>•</a:t>
            </a:r>
            <a:r>
              <a:rPr lang="en-CA" sz="2000" b="1" dirty="0" smtClean="0">
                <a:solidFill>
                  <a:srgbClr val="000000"/>
                </a:solidFill>
                <a:latin typeface="Palatino Linotype Bold"/>
                <a:cs typeface="Palatino Linotype Bold"/>
              </a:rPr>
              <a:t> </a:t>
            </a:r>
            <a:r>
              <a:rPr lang="en-US" sz="2000" dirty="0" smtClean="0"/>
              <a:t> </a:t>
            </a:r>
            <a:r>
              <a:rPr lang="sr-Latn-RS" sz="2400" dirty="0" err="1" smtClean="0">
                <a:latin typeface="Times New Roman" pitchFamily="18" charset="0"/>
                <a:cs typeface="Times New Roman" pitchFamily="18" charset="0"/>
              </a:rPr>
              <a:t>H</a:t>
            </a:r>
            <a:r>
              <a:rPr lang="en-US" sz="2400" dirty="0" err="1" smtClean="0">
                <a:latin typeface="Times New Roman" pitchFamily="18" charset="0"/>
                <a:cs typeface="Times New Roman" pitchFamily="18" charset="0"/>
              </a:rPr>
              <a:t>ypervitaminosis</a:t>
            </a:r>
            <a:r>
              <a:rPr lang="en-US" sz="2400" dirty="0" smtClean="0">
                <a:latin typeface="Times New Roman" pitchFamily="18" charset="0"/>
                <a:cs typeface="Times New Roman" pitchFamily="18" charset="0"/>
              </a:rPr>
              <a:t> K is a consequence of the intake of large amounts of vitamin K and can lead to hemolytic anemia and jaundice</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13" name="TextBox 7"/>
          <p:cNvSpPr txBox="1"/>
          <p:nvPr/>
        </p:nvSpPr>
        <p:spPr>
          <a:xfrm>
            <a:off x="619820" y="3560862"/>
            <a:ext cx="65" cy="260071"/>
          </a:xfrm>
          <a:prstGeom prst="rect">
            <a:avLst/>
          </a:prstGeom>
          <a:noFill/>
        </p:spPr>
        <p:txBody>
          <a:bodyPr vert="horz" wrap="none" lIns="0" tIns="0" rIns="0" bIns="0" rtlCol="0">
            <a:spAutoFit/>
          </a:bodyPr>
          <a:lstStyle/>
          <a:p>
            <a:pPr>
              <a:lnSpc>
                <a:spcPts val="2000"/>
              </a:lnSpc>
            </a:pPr>
            <a:endParaRPr lang="en-CA" sz="2000" dirty="0">
              <a:solidFill>
                <a:srgbClr val="000000"/>
              </a:solidFill>
            </a:endParaRPr>
          </a:p>
        </p:txBody>
      </p:sp>
      <p:sp>
        <p:nvSpPr>
          <p:cNvPr id="14" name="TextBox 7"/>
          <p:cNvSpPr txBox="1"/>
          <p:nvPr/>
        </p:nvSpPr>
        <p:spPr>
          <a:xfrm>
            <a:off x="772220" y="3713262"/>
            <a:ext cx="65" cy="260071"/>
          </a:xfrm>
          <a:prstGeom prst="rect">
            <a:avLst/>
          </a:prstGeom>
          <a:noFill/>
        </p:spPr>
        <p:txBody>
          <a:bodyPr vert="horz" wrap="none" lIns="0" tIns="0" rIns="0" bIns="0" rtlCol="0">
            <a:spAutoFit/>
          </a:bodyPr>
          <a:lstStyle/>
          <a:p>
            <a:pPr>
              <a:lnSpc>
                <a:spcPts val="2000"/>
              </a:lnSpc>
            </a:pPr>
            <a:endParaRPr lang="en-CA" sz="2000" dirty="0">
              <a:solidFill>
                <a:srgbClr val="000000"/>
              </a:solidFill>
            </a:endParaRPr>
          </a:p>
        </p:txBody>
      </p:sp>
      <p:sp>
        <p:nvSpPr>
          <p:cNvPr id="15" name="TextBox 9"/>
          <p:cNvSpPr txBox="1"/>
          <p:nvPr/>
        </p:nvSpPr>
        <p:spPr>
          <a:xfrm>
            <a:off x="619820" y="4605262"/>
            <a:ext cx="65" cy="260649"/>
          </a:xfrm>
          <a:prstGeom prst="rect">
            <a:avLst/>
          </a:prstGeom>
          <a:noFill/>
        </p:spPr>
        <p:txBody>
          <a:bodyPr vert="horz" wrap="none" lIns="0" tIns="0" rIns="0" bIns="0" rtlCol="0">
            <a:spAutoFit/>
          </a:bodyPr>
          <a:lstStyle/>
          <a:p>
            <a:pPr>
              <a:lnSpc>
                <a:spcPts val="2000"/>
              </a:lnSpc>
            </a:pPr>
            <a:endParaRPr lang="en-CA" sz="2000" dirty="0" smtClean="0">
              <a:solidFill>
                <a:srgbClr val="000000"/>
              </a:solidFill>
              <a:latin typeface="Palatino Linotype"/>
              <a:cs typeface="Palatino Linotype"/>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flip="none" rotWithShape="1">
          <a:gsLst>
            <a:gs pos="9000">
              <a:schemeClr val="accent5">
                <a:lumMod val="75000"/>
              </a:schemeClr>
            </a:gs>
            <a:gs pos="1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2" name="Rectangle 1"/>
          <p:cNvSpPr/>
          <p:nvPr/>
        </p:nvSpPr>
        <p:spPr>
          <a:xfrm>
            <a:off x="1981200" y="2133600"/>
            <a:ext cx="4572000" cy="1938992"/>
          </a:xfrm>
          <a:prstGeom prst="rect">
            <a:avLst/>
          </a:prstGeom>
        </p:spPr>
        <p:txBody>
          <a:bodyPr>
            <a:spAutoFit/>
          </a:bodyPr>
          <a:lstStyle/>
          <a:p>
            <a:pPr algn="ctr"/>
            <a:r>
              <a:rPr lang="en-US" sz="4000" b="1" dirty="0" err="1">
                <a:solidFill>
                  <a:srgbClr val="D06D30"/>
                </a:solidFill>
                <a:latin typeface="Times New Roman" pitchFamily="18" charset="0"/>
                <a:cs typeface="Times New Roman" pitchFamily="18" charset="0"/>
              </a:rPr>
              <a:t>HYDROSOLUBLE</a:t>
            </a:r>
            <a:r>
              <a:rPr lang="en-US" sz="4000" b="1" dirty="0">
                <a:solidFill>
                  <a:srgbClr val="D06D30"/>
                </a:solidFill>
                <a:latin typeface="Times New Roman" pitchFamily="18" charset="0"/>
                <a:cs typeface="Times New Roman" pitchFamily="18" charset="0"/>
              </a:rPr>
              <a:t> </a:t>
            </a:r>
          </a:p>
          <a:p>
            <a:pPr algn="ctr"/>
            <a:r>
              <a:rPr lang="en-US" sz="4000" b="1" dirty="0">
                <a:solidFill>
                  <a:srgbClr val="D06D30"/>
                </a:solidFill>
                <a:latin typeface="Times New Roman" pitchFamily="18" charset="0"/>
                <a:cs typeface="Times New Roman" pitchFamily="18" charset="0"/>
              </a:rPr>
              <a:t>VITAMINS </a:t>
            </a:r>
            <a:endParaRPr lang="sr-Latn-RS" sz="4000" b="1" dirty="0">
              <a:solidFill>
                <a:srgbClr val="D06D30"/>
              </a:solidFill>
              <a:latin typeface="Times New Roman" pitchFamily="18" charset="0"/>
              <a:cs typeface="Times New Roman" pitchFamily="18" charset="0"/>
            </a:endParaRPr>
          </a:p>
          <a:p>
            <a:pPr algn="ctr"/>
            <a:r>
              <a:rPr lang="sr-Latn-RS" sz="4000" b="1" dirty="0">
                <a:solidFill>
                  <a:srgbClr val="D06D30"/>
                </a:solidFill>
                <a:latin typeface="Times New Roman" pitchFamily="18" charset="0"/>
                <a:cs typeface="Times New Roman" pitchFamily="18" charset="0"/>
              </a:rPr>
              <a:t>(</a:t>
            </a:r>
            <a:r>
              <a:rPr lang="en-US" sz="4000" b="1" dirty="0">
                <a:solidFill>
                  <a:srgbClr val="D06D30"/>
                </a:solidFill>
                <a:latin typeface="Times New Roman" pitchFamily="18" charset="0"/>
                <a:cs typeface="Times New Roman" pitchFamily="18" charset="0"/>
              </a:rPr>
              <a:t>B</a:t>
            </a:r>
            <a:r>
              <a:rPr lang="en-GB" sz="4000" b="1" dirty="0">
                <a:solidFill>
                  <a:srgbClr val="D06D30"/>
                </a:solidFill>
                <a:latin typeface="Times New Roman" pitchFamily="18" charset="0"/>
                <a:cs typeface="Times New Roman" pitchFamily="18" charset="0"/>
              </a:rPr>
              <a:t> and </a:t>
            </a:r>
            <a:r>
              <a:rPr lang="en-US" sz="4000" b="1" dirty="0">
                <a:solidFill>
                  <a:srgbClr val="D06D30"/>
                </a:solidFill>
                <a:latin typeface="Times New Roman" pitchFamily="18" charset="0"/>
                <a:cs typeface="Times New Roman" pitchFamily="18" charset="0"/>
              </a:rPr>
              <a:t>C</a:t>
            </a:r>
            <a:r>
              <a:rPr lang="sr-Latn-RS" sz="4000" b="1" dirty="0">
                <a:solidFill>
                  <a:srgbClr val="D06D30"/>
                </a:solidFill>
                <a:latin typeface="Times New Roman" pitchFamily="18" charset="0"/>
                <a:cs typeface="Times New Roman" pitchFamily="18" charset="0"/>
              </a:rPr>
              <a:t>)</a:t>
            </a:r>
            <a:endParaRPr lang="x-none" sz="4000" b="1" dirty="0">
              <a:solidFill>
                <a:srgbClr val="D06D3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939800" y="444500"/>
            <a:ext cx="6553076" cy="1308050"/>
          </a:xfrm>
          <a:prstGeom prst="rect">
            <a:avLst/>
          </a:prstGeom>
          <a:noFill/>
        </p:spPr>
        <p:txBody>
          <a:bodyPr vert="horz" wrap="none" lIns="0" tIns="0" rIns="0" bIns="0" rtlCol="0">
            <a:spAutoFit/>
          </a:bodyPr>
          <a:lstStyle/>
          <a:p>
            <a:pPr>
              <a:lnSpc>
                <a:spcPts val="5060"/>
              </a:lnSpc>
            </a:pPr>
            <a:r>
              <a:rPr lang="sr-Latn-RS" sz="4416" b="1" dirty="0" smtClean="0">
                <a:solidFill>
                  <a:srgbClr val="DE0000"/>
                </a:solidFill>
                <a:latin typeface="Palatino Linotype Bold"/>
              </a:rPr>
              <a:t>   </a:t>
            </a:r>
            <a:r>
              <a:rPr lang="en-US" sz="4400" b="1" dirty="0" smtClean="0">
                <a:solidFill>
                  <a:schemeClr val="accent6">
                    <a:lumMod val="75000"/>
                  </a:schemeClr>
                </a:solidFill>
                <a:latin typeface="Times New Roman" pitchFamily="18" charset="0"/>
                <a:cs typeface="Times New Roman" pitchFamily="18" charset="0"/>
              </a:rPr>
              <a:t>Classification of vitamins</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6" dirty="0">
              <a:solidFill>
                <a:srgbClr val="DE0000"/>
              </a:solidFill>
            </a:endParaRPr>
          </a:p>
        </p:txBody>
      </p:sp>
      <p:sp>
        <p:nvSpPr>
          <p:cNvPr id="3" name="TextBox 3"/>
          <p:cNvSpPr txBox="1"/>
          <p:nvPr/>
        </p:nvSpPr>
        <p:spPr>
          <a:xfrm>
            <a:off x="393700" y="1562100"/>
            <a:ext cx="3497752" cy="718145"/>
          </a:xfrm>
          <a:prstGeom prst="rect">
            <a:avLst/>
          </a:prstGeom>
          <a:noFill/>
        </p:spPr>
        <p:txBody>
          <a:bodyPr vert="horz" wrap="none" lIns="0" tIns="0" rIns="0" bIns="0" rtlCol="0">
            <a:spAutoFit/>
          </a:bodyPr>
          <a:lstStyle/>
          <a:p>
            <a:pPr>
              <a:lnSpc>
                <a:spcPts val="2760"/>
              </a:lnSpc>
              <a:tabLst>
                <a:tab pos="342900" algn="l"/>
              </a:tabLst>
            </a:pPr>
            <a:r>
              <a:rPr lang="en-CA" sz="2400" dirty="0" smtClean="0">
                <a:solidFill>
                  <a:srgbClr val="FF6600"/>
                </a:solidFill>
                <a:latin typeface="Arial"/>
                <a:cs typeface="Arial"/>
              </a:rPr>
              <a:t>•</a:t>
            </a:r>
            <a:r>
              <a:rPr lang="en-CA" sz="2410" b="1" dirty="0" smtClean="0">
                <a:solidFill>
                  <a:srgbClr val="FF6600"/>
                </a:solidFill>
                <a:latin typeface="Palatino Linotype Bold"/>
                <a:cs typeface="Palatino Linotype Bold"/>
              </a:rPr>
              <a:t>	</a:t>
            </a:r>
            <a:r>
              <a:rPr lang="en-US" sz="2800" b="1" dirty="0" smtClean="0">
                <a:solidFill>
                  <a:schemeClr val="accent6">
                    <a:lumMod val="75000"/>
                  </a:schemeClr>
                </a:solidFill>
                <a:latin typeface="Times New Roman" pitchFamily="18" charset="0"/>
                <a:cs typeface="Times New Roman" pitchFamily="18" charset="0"/>
              </a:rPr>
              <a:t>15 essential vitamins</a:t>
            </a:r>
            <a:endParaRPr lang="en-CA" sz="2410" b="1" dirty="0" smtClean="0">
              <a:solidFill>
                <a:schemeClr val="accent6">
                  <a:lumMod val="75000"/>
                </a:schemeClr>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4" name="TextBox 4"/>
          <p:cNvSpPr txBox="1"/>
          <p:nvPr/>
        </p:nvSpPr>
        <p:spPr>
          <a:xfrm>
            <a:off x="393700" y="1993900"/>
            <a:ext cx="5898474"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dirty="0" smtClean="0">
                <a:solidFill>
                  <a:srgbClr val="000000"/>
                </a:solidFill>
                <a:latin typeface="Palatino Linotype Bold"/>
                <a:cs typeface="Palatino Linotype Bold"/>
              </a:rPr>
              <a:t> </a:t>
            </a:r>
            <a:r>
              <a:rPr lang="sr-Latn-RS" sz="2800" dirty="0" smtClean="0">
                <a:solidFill>
                  <a:srgbClr val="000000"/>
                </a:solidFill>
                <a:latin typeface="Times New Roman" pitchFamily="18" charset="0"/>
                <a:cs typeface="Times New Roman" pitchFamily="18" charset="0"/>
              </a:rPr>
              <a:t>s</a:t>
            </a:r>
            <a:r>
              <a:rPr lang="en-US" sz="2800" dirty="0" err="1" smtClean="0">
                <a:latin typeface="Times New Roman" pitchFamily="18" charset="0"/>
                <a:cs typeface="Times New Roman" pitchFamily="18" charset="0"/>
              </a:rPr>
              <a:t>oluble</a:t>
            </a:r>
            <a:r>
              <a:rPr lang="en-US" sz="2800" dirty="0" smtClean="0">
                <a:latin typeface="Times New Roman" pitchFamily="18" charset="0"/>
                <a:cs typeface="Times New Roman" pitchFamily="18" charset="0"/>
              </a:rPr>
              <a:t> in fats (</a:t>
            </a:r>
            <a:r>
              <a:rPr lang="en-US" sz="2800" b="1" dirty="0" err="1" smtClean="0">
                <a:solidFill>
                  <a:schemeClr val="accent6">
                    <a:lumMod val="75000"/>
                  </a:schemeClr>
                </a:solidFill>
                <a:latin typeface="Times New Roman" pitchFamily="18" charset="0"/>
                <a:cs typeface="Times New Roman" pitchFamily="18" charset="0"/>
              </a:rPr>
              <a:t>liposoluble</a:t>
            </a:r>
            <a:r>
              <a:rPr lang="en-US" sz="2800" dirty="0" smtClean="0">
                <a:latin typeface="Times New Roman" pitchFamily="18" charset="0"/>
                <a:cs typeface="Times New Roman" pitchFamily="18" charset="0"/>
              </a:rPr>
              <a:t>): A, D, E, K</a:t>
            </a:r>
            <a:endParaRPr lang="en-CA" sz="241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5" name="TextBox 5"/>
          <p:cNvSpPr txBox="1"/>
          <p:nvPr/>
        </p:nvSpPr>
        <p:spPr>
          <a:xfrm>
            <a:off x="393700" y="2425700"/>
            <a:ext cx="6163482" cy="743793"/>
          </a:xfrm>
          <a:prstGeom prst="rect">
            <a:avLst/>
          </a:prstGeom>
          <a:noFill/>
        </p:spPr>
        <p:txBody>
          <a:bodyPr vert="horz" wrap="none" lIns="0" tIns="0" rIns="0" bIns="0" rtlCol="0">
            <a:spAutoFit/>
          </a:bodyPr>
          <a:lstStyle/>
          <a:p>
            <a:pPr>
              <a:lnSpc>
                <a:spcPts val="2900"/>
              </a:lnSpc>
              <a:tabLst>
                <a:tab pos="342900" algn="l"/>
              </a:tabLst>
            </a:pPr>
            <a:r>
              <a:rPr lang="en-CA" sz="2400"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soluble in water (</a:t>
            </a:r>
            <a:r>
              <a:rPr lang="en-US" sz="2800" b="1" dirty="0" err="1" smtClean="0">
                <a:solidFill>
                  <a:schemeClr val="accent6">
                    <a:lumMod val="75000"/>
                  </a:schemeClr>
                </a:solidFill>
                <a:latin typeface="Times New Roman" pitchFamily="18" charset="0"/>
                <a:cs typeface="Times New Roman" pitchFamily="18" charset="0"/>
              </a:rPr>
              <a:t>hydrosoluble</a:t>
            </a:r>
            <a:r>
              <a:rPr lang="en-US" sz="2800" dirty="0" smtClean="0">
                <a:latin typeface="Times New Roman" pitchFamily="18" charset="0"/>
                <a:cs typeface="Times New Roman" pitchFamily="18" charset="0"/>
              </a:rPr>
              <a:t>): B and C</a:t>
            </a:r>
            <a:endParaRPr lang="en-CA" sz="2410" b="1"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
        <p:nvSpPr>
          <p:cNvPr id="6" name="TextBox 6"/>
          <p:cNvSpPr txBox="1"/>
          <p:nvPr/>
        </p:nvSpPr>
        <p:spPr>
          <a:xfrm>
            <a:off x="393700" y="3683000"/>
            <a:ext cx="2024593"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Times New Roman"/>
                <a:cs typeface="Times New Roman"/>
              </a:rPr>
              <a:t>-</a:t>
            </a:r>
            <a:r>
              <a:rPr lang="en-CA" sz="2402"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B1 (thiamine)</a:t>
            </a:r>
            <a:r>
              <a:rPr lang="en-CA" sz="2402" dirty="0" smtClean="0">
                <a:solidFill>
                  <a:srgbClr val="000000"/>
                </a:solidFill>
                <a:latin typeface="Palatino Linotype"/>
                <a:cs typeface="Palatino Linotype"/>
              </a:rPr>
              <a:t>,</a:t>
            </a:r>
          </a:p>
          <a:p>
            <a:pPr>
              <a:lnSpc>
                <a:spcPts val="2760"/>
              </a:lnSpc>
            </a:pPr>
            <a:endParaRPr lang="en-CA" sz="2402" dirty="0">
              <a:solidFill>
                <a:srgbClr val="000000"/>
              </a:solidFill>
            </a:endParaRPr>
          </a:p>
        </p:txBody>
      </p:sp>
      <p:sp>
        <p:nvSpPr>
          <p:cNvPr id="7" name="TextBox 7"/>
          <p:cNvSpPr txBox="1"/>
          <p:nvPr/>
        </p:nvSpPr>
        <p:spPr>
          <a:xfrm>
            <a:off x="393700" y="4114800"/>
            <a:ext cx="2091598"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B2 (riboflavin</a:t>
            </a:r>
            <a:r>
              <a:rPr lang="sr-Latn-RS" sz="2400" dirty="0" smtClean="0">
                <a:latin typeface="Times New Roman" pitchFamily="18" charset="0"/>
                <a:cs typeface="Times New Roman" pitchFamily="18" charset="0"/>
              </a:rPr>
              <a:t>)</a:t>
            </a:r>
            <a:r>
              <a:rPr lang="en-CA" sz="2400" dirty="0" smtClean="0">
                <a:solidFill>
                  <a:srgbClr val="000000"/>
                </a:solidFill>
                <a:latin typeface="Times New Roman" pitchFamily="18" charset="0"/>
                <a:cs typeface="Times New Roman" pitchFamily="18" charset="0"/>
              </a:rPr>
              <a:t>,</a:t>
            </a:r>
          </a:p>
          <a:p>
            <a:pPr>
              <a:lnSpc>
                <a:spcPts val="2760"/>
              </a:lnSpc>
            </a:pPr>
            <a:endParaRPr lang="en-CA" sz="2400" dirty="0">
              <a:solidFill>
                <a:srgbClr val="000000"/>
              </a:solidFill>
            </a:endParaRPr>
          </a:p>
        </p:txBody>
      </p:sp>
      <p:sp>
        <p:nvSpPr>
          <p:cNvPr id="8" name="TextBox 8"/>
          <p:cNvSpPr txBox="1"/>
          <p:nvPr/>
        </p:nvSpPr>
        <p:spPr>
          <a:xfrm>
            <a:off x="393700" y="4559300"/>
            <a:ext cx="2229778"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B6 (pyridoxine)</a:t>
            </a:r>
            <a:r>
              <a:rPr lang="en-CA" sz="2400" dirty="0" smtClean="0">
                <a:solidFill>
                  <a:srgbClr val="000000"/>
                </a:solidFill>
                <a:latin typeface="Palatino Linotype"/>
                <a:cs typeface="Palatino Linotype"/>
              </a:rPr>
              <a:t>,</a:t>
            </a:r>
          </a:p>
          <a:p>
            <a:pPr>
              <a:lnSpc>
                <a:spcPts val="2760"/>
              </a:lnSpc>
            </a:pPr>
            <a:endParaRPr lang="en-CA" sz="2400" dirty="0">
              <a:solidFill>
                <a:srgbClr val="000000"/>
              </a:solidFill>
            </a:endParaRPr>
          </a:p>
        </p:txBody>
      </p:sp>
      <p:sp>
        <p:nvSpPr>
          <p:cNvPr id="9" name="TextBox 9"/>
          <p:cNvSpPr txBox="1"/>
          <p:nvPr/>
        </p:nvSpPr>
        <p:spPr>
          <a:xfrm>
            <a:off x="393700" y="5003800"/>
            <a:ext cx="5986126"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US" sz="2400" dirty="0" smtClean="0"/>
              <a:t> </a:t>
            </a:r>
            <a:r>
              <a:rPr lang="en-US" sz="2400" dirty="0" smtClean="0">
                <a:latin typeface="Times New Roman" pitchFamily="18" charset="0"/>
                <a:cs typeface="Times New Roman" pitchFamily="18" charset="0"/>
              </a:rPr>
              <a:t>biotin (B7), niacin (B3), </a:t>
            </a:r>
            <a:r>
              <a:rPr lang="en-US" sz="2400" dirty="0" err="1" smtClean="0">
                <a:latin typeface="Times New Roman" pitchFamily="18" charset="0"/>
                <a:cs typeface="Times New Roman" pitchFamily="18" charset="0"/>
              </a:rPr>
              <a:t>pantothenic</a:t>
            </a:r>
            <a:r>
              <a:rPr lang="en-US" sz="2400" dirty="0" smtClean="0">
                <a:latin typeface="Times New Roman" pitchFamily="18" charset="0"/>
                <a:cs typeface="Times New Roman" pitchFamily="18" charset="0"/>
              </a:rPr>
              <a:t> acid (B5),</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0" name="TextBox 10"/>
          <p:cNvSpPr txBox="1"/>
          <p:nvPr/>
        </p:nvSpPr>
        <p:spPr>
          <a:xfrm>
            <a:off x="393700" y="5435600"/>
            <a:ext cx="4720844"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Times New Roman"/>
                <a:cs typeface="Times New Roman"/>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folic acid (B9) and B12 (</a:t>
            </a:r>
            <a:r>
              <a:rPr lang="en-US" sz="2400" dirty="0" err="1" smtClean="0">
                <a:latin typeface="Times New Roman" pitchFamily="18" charset="0"/>
                <a:cs typeface="Times New Roman" pitchFamily="18" charset="0"/>
              </a:rPr>
              <a:t>cobalamin</a:t>
            </a:r>
            <a:r>
              <a:rPr lang="en-US" sz="2400" dirty="0" smtClean="0">
                <a:latin typeface="Times New Roman" pitchFamily="18" charset="0"/>
                <a:cs typeface="Times New Roman" pitchFamily="18" charset="0"/>
              </a:rPr>
              <a:t>)</a:t>
            </a:r>
            <a:r>
              <a:rPr lang="sr-Latn-RS" sz="2400" dirty="0" smtClean="0"/>
              <a:t>.</a:t>
            </a:r>
            <a:endParaRPr lang="en-CA" sz="2402" dirty="0" smtClean="0">
              <a:solidFill>
                <a:srgbClr val="000000"/>
              </a:solidFill>
              <a:latin typeface="Palatino Linotype"/>
              <a:cs typeface="Palatino Linotype"/>
            </a:endParaRPr>
          </a:p>
          <a:p>
            <a:pPr>
              <a:lnSpc>
                <a:spcPts val="2760"/>
              </a:lnSpc>
            </a:pPr>
            <a:endParaRPr lang="en-CA" sz="2402" dirty="0">
              <a:solidFill>
                <a:srgbClr val="00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371600" y="451452"/>
            <a:ext cx="7455603" cy="654025"/>
          </a:xfrm>
          <a:prstGeom prst="rect">
            <a:avLst/>
          </a:prstGeom>
          <a:noFill/>
        </p:spPr>
        <p:txBody>
          <a:bodyPr vert="horz" wrap="square" lIns="0" tIns="0" rIns="0" bIns="0" rtlCol="0">
            <a:spAutoFit/>
          </a:bodyPr>
          <a:lstStyle/>
          <a:p>
            <a:pPr>
              <a:lnSpc>
                <a:spcPts val="5060"/>
              </a:lnSpc>
            </a:pPr>
            <a:r>
              <a:rPr lang="en-US" sz="4400" b="1" dirty="0" smtClean="0">
                <a:solidFill>
                  <a:srgbClr val="D06D30"/>
                </a:solidFill>
                <a:latin typeface="Times New Roman" pitchFamily="18" charset="0"/>
                <a:cs typeface="Times New Roman" pitchFamily="18" charset="0"/>
              </a:rPr>
              <a:t>VITAMIN C (ascorbic acid)</a:t>
            </a:r>
            <a:endParaRPr lang="en-CA" sz="4400" b="1" dirty="0">
              <a:solidFill>
                <a:srgbClr val="D06D30"/>
              </a:solidFill>
              <a:latin typeface="Times New Roman" pitchFamily="18" charset="0"/>
              <a:cs typeface="Times New Roman" pitchFamily="18" charset="0"/>
            </a:endParaRPr>
          </a:p>
        </p:txBody>
      </p:sp>
      <p:sp>
        <p:nvSpPr>
          <p:cNvPr id="4" name="TextBox 4"/>
          <p:cNvSpPr txBox="1"/>
          <p:nvPr/>
        </p:nvSpPr>
        <p:spPr>
          <a:xfrm>
            <a:off x="698500" y="2204864"/>
            <a:ext cx="4794005"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C is a water-soluble vitamin</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5" name="TextBox 5"/>
          <p:cNvSpPr txBox="1"/>
          <p:nvPr/>
        </p:nvSpPr>
        <p:spPr>
          <a:xfrm>
            <a:off x="698500" y="2794000"/>
            <a:ext cx="4743286"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A</a:t>
            </a:r>
            <a:r>
              <a:rPr lang="en-US" sz="2400" dirty="0" err="1" smtClean="0">
                <a:latin typeface="Times New Roman" pitchFamily="18" charset="0"/>
                <a:cs typeface="Times New Roman" pitchFamily="18" charset="0"/>
              </a:rPr>
              <a:t>scorbic</a:t>
            </a:r>
            <a:r>
              <a:rPr lang="en-US" sz="2400" dirty="0" smtClean="0">
                <a:latin typeface="Times New Roman" pitchFamily="18" charset="0"/>
                <a:cs typeface="Times New Roman" pitchFamily="18" charset="0"/>
              </a:rPr>
              <a:t> acid is a hexose derivative</a:t>
            </a:r>
            <a:endParaRPr lang="en-CA" sz="2400" dirty="0" smtClean="0">
              <a:solidFill>
                <a:srgbClr val="000000"/>
              </a:solidFill>
              <a:latin typeface="Palatino Linotype"/>
              <a:cs typeface="Palatino Linotype"/>
            </a:endParaRPr>
          </a:p>
          <a:p>
            <a:pPr>
              <a:lnSpc>
                <a:spcPts val="3220"/>
              </a:lnSpc>
            </a:pPr>
            <a:endParaRPr lang="en-CA" sz="2400" dirty="0">
              <a:solidFill>
                <a:srgbClr val="000000"/>
              </a:solidFill>
            </a:endParaRPr>
          </a:p>
        </p:txBody>
      </p:sp>
      <p:sp>
        <p:nvSpPr>
          <p:cNvPr id="6" name="TextBox 6"/>
          <p:cNvSpPr txBox="1"/>
          <p:nvPr/>
        </p:nvSpPr>
        <p:spPr>
          <a:xfrm>
            <a:off x="685800" y="3505200"/>
            <a:ext cx="7848600" cy="1538883"/>
          </a:xfrm>
          <a:prstGeom prst="rect">
            <a:avLst/>
          </a:prstGeom>
          <a:noFill/>
        </p:spPr>
        <p:txBody>
          <a:bodyPr vert="horz" wrap="square" lIns="0" tIns="0" rIns="0" bIns="0" rtlCol="0">
            <a:spAutoFit/>
          </a:bodyPr>
          <a:lstStyle/>
          <a:p>
            <a:pPr>
              <a:lnSpc>
                <a:spcPts val="300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C is present in the tissues in a reduced form. This form is weak diffusible, therefore it is intracellular the concentration of vitamin C is about 30 times higher</a:t>
            </a:r>
            <a:endParaRPr lang="en-CA" sz="2400" dirty="0" smtClean="0">
              <a:solidFill>
                <a:srgbClr val="000000"/>
              </a:solidFill>
              <a:latin typeface="Times New Roman" pitchFamily="18" charset="0"/>
              <a:cs typeface="Times New Roman" pitchFamily="18" charset="0"/>
            </a:endParaRPr>
          </a:p>
          <a:p>
            <a:pPr>
              <a:lnSpc>
                <a:spcPts val="3000"/>
              </a:lnSpc>
            </a:pPr>
            <a:endParaRPr lang="en-CA" sz="2400" dirty="0">
              <a:solidFill>
                <a:srgbClr val="000000"/>
              </a:solidFill>
            </a:endParaRPr>
          </a:p>
        </p:txBody>
      </p:sp>
      <p:sp>
        <p:nvSpPr>
          <p:cNvPr id="7" name="TextBox 7"/>
          <p:cNvSpPr txBox="1"/>
          <p:nvPr/>
        </p:nvSpPr>
        <p:spPr>
          <a:xfrm>
            <a:off x="685800" y="4724400"/>
            <a:ext cx="5241696"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Arial"/>
                <a:cs typeface="Arial"/>
              </a:rPr>
              <a:t>•</a:t>
            </a:r>
            <a:r>
              <a:rPr lang="en-US" sz="2400" dirty="0" smtClean="0"/>
              <a:t> </a:t>
            </a:r>
            <a:r>
              <a:rPr lang="sr-Latn-RS" sz="2400" dirty="0" smtClean="0">
                <a:latin typeface="Times New Roman" pitchFamily="18" charset="0"/>
                <a:cs typeface="Times New Roman" pitchFamily="18" charset="0"/>
              </a:rPr>
              <a:t>O</a:t>
            </a:r>
            <a:r>
              <a:rPr lang="en-US" sz="2400" dirty="0" err="1" smtClean="0">
                <a:latin typeface="Times New Roman" pitchFamily="18" charset="0"/>
                <a:cs typeface="Times New Roman" pitchFamily="18" charset="0"/>
              </a:rPr>
              <a:t>xidation</a:t>
            </a:r>
            <a:r>
              <a:rPr lang="en-US" sz="2400" dirty="0" smtClean="0">
                <a:latin typeface="Times New Roman" pitchFamily="18" charset="0"/>
                <a:cs typeface="Times New Roman" pitchFamily="18" charset="0"/>
              </a:rPr>
              <a:t> processes inactivate vitamin C</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endParaRPr>
          </a:p>
        </p:txBody>
      </p:sp>
      <p:sp>
        <p:nvSpPr>
          <p:cNvPr id="8" name="TextBox 8"/>
          <p:cNvSpPr txBox="1"/>
          <p:nvPr/>
        </p:nvSpPr>
        <p:spPr>
          <a:xfrm>
            <a:off x="685800" y="5257800"/>
            <a:ext cx="6992881" cy="397545"/>
          </a:xfrm>
          <a:prstGeom prst="rect">
            <a:avLst/>
          </a:prstGeom>
          <a:noFill/>
        </p:spPr>
        <p:txBody>
          <a:bodyPr vert="horz" wrap="square" lIns="0" tIns="0" rIns="0" bIns="0" rtlCol="0">
            <a:spAutoFit/>
          </a:bodyPr>
          <a:lstStyle/>
          <a:p>
            <a:pPr>
              <a:lnSpc>
                <a:spcPts val="310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sr-Latn-RS" sz="2400" b="1" dirty="0" smtClean="0">
                <a:solidFill>
                  <a:srgbClr val="000000"/>
                </a:solidFill>
                <a:latin typeface="Times New Roman" pitchFamily="18" charset="0"/>
                <a:cs typeface="Times New Roman" pitchFamily="18" charset="0"/>
              </a:rPr>
              <a:t>Scorbut</a:t>
            </a:r>
            <a:r>
              <a:rPr lang="en-US" sz="2400" dirty="0" smtClean="0">
                <a:latin typeface="Times New Roman" pitchFamily="18" charset="0"/>
                <a:cs typeface="Times New Roman" pitchFamily="18" charset="0"/>
              </a:rPr>
              <a:t>  is a disease caused by vitamin C deficiency</a:t>
            </a:r>
            <a:r>
              <a:rPr lang="sr-Latn-RS" sz="2400" b="1" dirty="0" smtClean="0">
                <a:solidFill>
                  <a:srgbClr val="000000"/>
                </a:solidFill>
                <a:latin typeface="Palatino Linotype Bold"/>
                <a:cs typeface="Palatino Linotype Bold"/>
              </a:rPr>
              <a:t> </a:t>
            </a: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8965" y="381000"/>
            <a:ext cx="8991601" cy="1266437"/>
          </a:xfrm>
          <a:prstGeom prst="rect">
            <a:avLst/>
          </a:prstGeom>
          <a:noFill/>
        </p:spPr>
        <p:txBody>
          <a:bodyPr vert="horz" wrap="square" lIns="0" tIns="0" rIns="0" bIns="0" rtlCol="0">
            <a:spAutoFit/>
          </a:bodyPr>
          <a:lstStyle/>
          <a:p>
            <a:pPr algn="ctr">
              <a:lnSpc>
                <a:spcPts val="5060"/>
              </a:lnSpc>
            </a:pPr>
            <a:r>
              <a:rPr lang="en-US" sz="3600" b="1" dirty="0" smtClean="0">
                <a:solidFill>
                  <a:srgbClr val="D06D30"/>
                </a:solidFill>
                <a:latin typeface="Times New Roman" pitchFamily="18" charset="0"/>
                <a:cs typeface="Times New Roman" pitchFamily="18" charset="0"/>
              </a:rPr>
              <a:t>Biosynthesis and metabolism of vitamin C</a:t>
            </a:r>
            <a:endParaRPr lang="en-CA" sz="3600" b="1" dirty="0" smtClean="0">
              <a:solidFill>
                <a:srgbClr val="D06D30"/>
              </a:solidFill>
              <a:latin typeface="Times New Roman" pitchFamily="18" charset="0"/>
              <a:cs typeface="Times New Roman" pitchFamily="18" charset="0"/>
            </a:endParaRPr>
          </a:p>
          <a:p>
            <a:pPr algn="ctr">
              <a:lnSpc>
                <a:spcPts val="5060"/>
              </a:lnSpc>
            </a:pPr>
            <a:endParaRPr lang="en-CA" sz="3600" dirty="0">
              <a:solidFill>
                <a:srgbClr val="C00000"/>
              </a:solidFill>
            </a:endParaRPr>
          </a:p>
        </p:txBody>
      </p:sp>
      <p:sp>
        <p:nvSpPr>
          <p:cNvPr id="4" name="TextBox 4"/>
          <p:cNvSpPr txBox="1"/>
          <p:nvPr/>
        </p:nvSpPr>
        <p:spPr>
          <a:xfrm>
            <a:off x="927100" y="2132856"/>
            <a:ext cx="6195607" cy="769441"/>
          </a:xfrm>
          <a:prstGeom prst="rect">
            <a:avLst/>
          </a:prstGeom>
          <a:noFill/>
        </p:spPr>
        <p:txBody>
          <a:bodyPr vert="horz" wrap="none" lIns="0" tIns="0" rIns="0" bIns="0" rtlCol="0">
            <a:spAutoFit/>
          </a:bodyPr>
          <a:lstStyle/>
          <a:p>
            <a:pPr>
              <a:lnSpc>
                <a:spcPts val="300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C is not synthesized in the human body</a:t>
            </a:r>
            <a:r>
              <a:rPr lang="sr-Latn-RS" sz="2400" dirty="0" smtClean="0"/>
              <a:t>.</a:t>
            </a:r>
            <a:endParaRPr lang="en-CA" sz="2400" b="1" dirty="0" smtClean="0">
              <a:solidFill>
                <a:srgbClr val="000000"/>
              </a:solidFill>
              <a:latin typeface="Palatino Linotype Bold"/>
              <a:cs typeface="Palatino Linotype Bold"/>
            </a:endParaRPr>
          </a:p>
          <a:p>
            <a:pPr>
              <a:lnSpc>
                <a:spcPts val="3000"/>
              </a:lnSpc>
            </a:pPr>
            <a:endParaRPr lang="en-CA" sz="2400" dirty="0">
              <a:solidFill>
                <a:srgbClr val="000000"/>
              </a:solidFill>
            </a:endParaRPr>
          </a:p>
        </p:txBody>
      </p:sp>
      <p:sp>
        <p:nvSpPr>
          <p:cNvPr id="5" name="TextBox 5"/>
          <p:cNvSpPr txBox="1"/>
          <p:nvPr/>
        </p:nvSpPr>
        <p:spPr>
          <a:xfrm>
            <a:off x="927100" y="3149600"/>
            <a:ext cx="5483039" cy="769441"/>
          </a:xfrm>
          <a:prstGeom prst="rect">
            <a:avLst/>
          </a:prstGeom>
          <a:noFill/>
        </p:spPr>
        <p:txBody>
          <a:bodyPr vert="horz" wrap="none" lIns="0" tIns="0" rIns="0" bIns="0" rtlCol="0">
            <a:spAutoFit/>
          </a:bodyPr>
          <a:lstStyle/>
          <a:p>
            <a:pPr>
              <a:lnSpc>
                <a:spcPts val="300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M</a:t>
            </a:r>
            <a:r>
              <a:rPr lang="en-US" sz="2400" dirty="0" smtClean="0">
                <a:latin typeface="Times New Roman" pitchFamily="18" charset="0"/>
                <a:cs typeface="Times New Roman" pitchFamily="18" charset="0"/>
              </a:rPr>
              <a:t>any animal species synthesize vitamin C</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000"/>
              </a:lnSpc>
            </a:pPr>
            <a:endParaRPr lang="en-CA" sz="2400" dirty="0">
              <a:solidFill>
                <a:srgbClr val="000000"/>
              </a:solidFill>
            </a:endParaRPr>
          </a:p>
        </p:txBody>
      </p:sp>
      <p:sp>
        <p:nvSpPr>
          <p:cNvPr id="6" name="TextBox 6"/>
          <p:cNvSpPr txBox="1"/>
          <p:nvPr/>
        </p:nvSpPr>
        <p:spPr>
          <a:xfrm>
            <a:off x="899593" y="4114800"/>
            <a:ext cx="7863408" cy="1192634"/>
          </a:xfrm>
          <a:prstGeom prst="rect">
            <a:avLst/>
          </a:prstGeom>
          <a:noFill/>
        </p:spPr>
        <p:txBody>
          <a:bodyPr vert="horz" wrap="square" lIns="0" tIns="0" rIns="0" bIns="0" rtlCol="0">
            <a:spAutoFit/>
          </a:bodyPr>
          <a:lstStyle/>
          <a:p>
            <a:pPr>
              <a:lnSpc>
                <a:spcPts val="310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C is quickly absorbed from the intestines and is not stored in the tissues</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100"/>
              </a:lnSpc>
            </a:pPr>
            <a:endParaRPr lang="en-CA" sz="2400" dirty="0">
              <a:solidFill>
                <a:srgbClr val="000000"/>
              </a:solidFill>
            </a:endParaRPr>
          </a:p>
        </p:txBody>
      </p:sp>
      <p:sp>
        <p:nvSpPr>
          <p:cNvPr id="7" name="TextBox 7"/>
          <p:cNvSpPr txBox="1"/>
          <p:nvPr/>
        </p:nvSpPr>
        <p:spPr>
          <a:xfrm>
            <a:off x="927100" y="5299174"/>
            <a:ext cx="7037568" cy="769441"/>
          </a:xfrm>
          <a:prstGeom prst="rect">
            <a:avLst/>
          </a:prstGeom>
          <a:noFill/>
        </p:spPr>
        <p:txBody>
          <a:bodyPr vert="horz" wrap="none" lIns="0" tIns="0" rIns="0" bIns="0" rtlCol="0">
            <a:spAutoFit/>
          </a:bodyPr>
          <a:lstStyle/>
          <a:p>
            <a:pPr>
              <a:lnSpc>
                <a:spcPts val="3000"/>
              </a:lnSpc>
            </a:pPr>
            <a:r>
              <a:rPr lang="en-CA" sz="2400" dirty="0" smtClean="0">
                <a:solidFill>
                  <a:srgbClr val="000000"/>
                </a:solidFill>
                <a:latin typeface="Arial"/>
                <a:cs typeface="Arial"/>
              </a:rPr>
              <a:t>•</a:t>
            </a:r>
            <a:r>
              <a:rPr lang="en-CA" sz="2400" b="1" dirty="0" smtClean="0">
                <a:solidFill>
                  <a:srgbClr val="000000"/>
                </a:solidFill>
                <a:latin typeface="Palatino Linotype Bold"/>
                <a:cs typeface="Palatino Linotype Bold"/>
              </a:rPr>
              <a:t> </a:t>
            </a:r>
            <a:r>
              <a:rPr lang="sr-Latn-RS" sz="2400" dirty="0" smtClean="0">
                <a:solidFill>
                  <a:srgbClr val="000000"/>
                </a:solidFill>
                <a:latin typeface="Times New Roman" pitchFamily="18" charset="0"/>
                <a:cs typeface="Times New Roman" pitchFamily="18" charset="0"/>
              </a:rPr>
              <a:t>V</a:t>
            </a:r>
            <a:r>
              <a:rPr lang="en-US" sz="2400" dirty="0" err="1" smtClean="0">
                <a:latin typeface="Times New Roman" pitchFamily="18" charset="0"/>
                <a:cs typeface="Times New Roman" pitchFamily="18" charset="0"/>
              </a:rPr>
              <a:t>itamin</a:t>
            </a:r>
            <a:r>
              <a:rPr lang="en-US" sz="2400" dirty="0" smtClean="0">
                <a:latin typeface="Times New Roman" pitchFamily="18" charset="0"/>
                <a:cs typeface="Times New Roman" pitchFamily="18" charset="0"/>
              </a:rPr>
              <a:t> C and its metabolites are excreted in the urine</a:t>
            </a:r>
            <a:r>
              <a:rPr lang="sr-Latn-RS" sz="2400" dirty="0" smtClean="0"/>
              <a:t>.</a:t>
            </a:r>
            <a:endParaRPr lang="en-CA" sz="2400" b="1" dirty="0" smtClean="0">
              <a:solidFill>
                <a:srgbClr val="000000"/>
              </a:solidFill>
              <a:latin typeface="Palatino Linotype Bold"/>
              <a:cs typeface="Palatino Linotype Bold"/>
            </a:endParaRPr>
          </a:p>
          <a:p>
            <a:pPr>
              <a:lnSpc>
                <a:spcPts val="3000"/>
              </a:lnSpc>
            </a:pPr>
            <a:endParaRPr lang="en-CA" sz="2400" dirty="0">
              <a:solidFill>
                <a:srgbClr val="000000"/>
              </a:solidFill>
            </a:endParaRPr>
          </a:p>
        </p:txBody>
      </p:sp>
      <p:sp>
        <p:nvSpPr>
          <p:cNvPr id="10" name="TextBox 3"/>
          <p:cNvSpPr txBox="1"/>
          <p:nvPr/>
        </p:nvSpPr>
        <p:spPr>
          <a:xfrm>
            <a:off x="3068216" y="1227221"/>
            <a:ext cx="65" cy="1308050"/>
          </a:xfrm>
          <a:prstGeom prst="rect">
            <a:avLst/>
          </a:prstGeom>
          <a:noFill/>
        </p:spPr>
        <p:txBody>
          <a:bodyPr vert="horz" wrap="none" lIns="0" tIns="0" rIns="0" bIns="0" rtlCol="0">
            <a:spAutoFit/>
          </a:bodyPr>
          <a:lstStyle/>
          <a:p>
            <a:pPr>
              <a:lnSpc>
                <a:spcPts val="5060"/>
              </a:lnSpc>
            </a:pPr>
            <a:endParaRPr lang="en-CA" sz="4000" b="1" dirty="0" smtClean="0">
              <a:solidFill>
                <a:srgbClr val="C00000"/>
              </a:solidFill>
              <a:latin typeface="Palatino Linotype Bold"/>
              <a:cs typeface="Palatino Linotype Bold"/>
            </a:endParaRPr>
          </a:p>
          <a:p>
            <a:pPr>
              <a:lnSpc>
                <a:spcPts val="5060"/>
              </a:lnSpc>
            </a:pPr>
            <a:endParaRPr lang="en-CA" sz="4000" dirty="0">
              <a:solidFill>
                <a:srgbClr val="C00000"/>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422400" y="404664"/>
            <a:ext cx="5802871" cy="623569"/>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pitchFamily="18" charset="0"/>
              </a:rPr>
              <a:t>      </a:t>
            </a:r>
            <a:r>
              <a:rPr lang="en-US" sz="4000" b="1" dirty="0" smtClean="0">
                <a:solidFill>
                  <a:srgbClr val="D06D30"/>
                </a:solidFill>
                <a:latin typeface="Times New Roman" pitchFamily="18" charset="0"/>
                <a:cs typeface="Times New Roman" pitchFamily="18" charset="0"/>
              </a:rPr>
              <a:t>Functions of vitamin C</a:t>
            </a:r>
            <a:endParaRPr lang="en-CA" sz="4000" b="1" dirty="0" smtClean="0">
              <a:solidFill>
                <a:srgbClr val="D06D30"/>
              </a:solidFill>
              <a:latin typeface="Times New Roman" pitchFamily="18" charset="0"/>
              <a:cs typeface="Times New Roman" pitchFamily="18" charset="0"/>
            </a:endParaRPr>
          </a:p>
        </p:txBody>
      </p:sp>
      <p:sp>
        <p:nvSpPr>
          <p:cNvPr id="3" name="TextBox 3"/>
          <p:cNvSpPr txBox="1"/>
          <p:nvPr/>
        </p:nvSpPr>
        <p:spPr>
          <a:xfrm>
            <a:off x="330332" y="1484784"/>
            <a:ext cx="8490140" cy="1744067"/>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Palatino Linotype" pitchFamily="18" charset="0"/>
                <a:cs typeface="Times New Roman" pitchFamily="18" charset="0"/>
              </a:rPr>
              <a:t>• </a:t>
            </a:r>
            <a:r>
              <a:rPr lang="sr-Latn-RS" sz="2400" dirty="0" smtClean="0">
                <a:solidFill>
                  <a:srgbClr val="000000"/>
                </a:solidFill>
                <a:latin typeface="Times New Roman" pitchFamily="18" charset="0"/>
                <a:cs typeface="Times New Roman" pitchFamily="18" charset="0"/>
              </a:rPr>
              <a:t>P</a:t>
            </a:r>
            <a:r>
              <a:rPr lang="en-US" sz="2400" dirty="0" err="1" smtClean="0">
                <a:latin typeface="Times New Roman" pitchFamily="18" charset="0"/>
                <a:cs typeface="Times New Roman" pitchFamily="18" charset="0"/>
              </a:rPr>
              <a:t>articipates</a:t>
            </a:r>
            <a:r>
              <a:rPr lang="en-US" sz="2400" dirty="0" smtClean="0">
                <a:latin typeface="Times New Roman" pitchFamily="18" charset="0"/>
                <a:cs typeface="Times New Roman" pitchFamily="18" charset="0"/>
              </a:rPr>
              <a:t> in the formation of collagen: along the endothelium, in bones, in skin, in organs, in dentin, </a:t>
            </a:r>
            <a:r>
              <a:rPr lang="en-US" sz="2400" dirty="0" err="1" smtClean="0">
                <a:latin typeface="Times New Roman" pitchFamily="18" charset="0"/>
                <a:cs typeface="Times New Roman" pitchFamily="18" charset="0"/>
              </a:rPr>
              <a:t>cementum</a:t>
            </a:r>
            <a:r>
              <a:rPr lang="en-US" sz="2400" dirty="0" smtClean="0">
                <a:latin typeface="Times New Roman" pitchFamily="18" charset="0"/>
                <a:cs typeface="Times New Roman" pitchFamily="18" charset="0"/>
              </a:rPr>
              <a:t> and dental pulp.... It participates in the hydroxylation of </a:t>
            </a:r>
            <a:r>
              <a:rPr lang="en-US" sz="2400" dirty="0" err="1" smtClean="0">
                <a:latin typeface="Times New Roman" pitchFamily="18" charset="0"/>
                <a:cs typeface="Times New Roman" pitchFamily="18" charset="0"/>
              </a:rPr>
              <a:t>proline</a:t>
            </a:r>
            <a:r>
              <a:rPr lang="en-US" sz="2400" dirty="0" smtClean="0">
                <a:latin typeface="Times New Roman" pitchFamily="18" charset="0"/>
                <a:cs typeface="Times New Roman" pitchFamily="18" charset="0"/>
              </a:rPr>
              <a:t> and lysine enabling the synthesis of collagen</a:t>
            </a:r>
            <a:r>
              <a:rPr lang="en-US" sz="2400" dirty="0" smtClean="0"/>
              <a:t>.</a:t>
            </a:r>
            <a:r>
              <a:rPr lang="sr-Cyrl-CS" sz="2400" b="1" dirty="0" smtClean="0">
                <a:solidFill>
                  <a:srgbClr val="000000"/>
                </a:solidFill>
                <a:latin typeface="Palatino Linotype" pitchFamily="18" charset="0"/>
                <a:cs typeface="Times New Roman" pitchFamily="18" charset="0"/>
              </a:rPr>
              <a:t> </a:t>
            </a:r>
          </a:p>
        </p:txBody>
      </p:sp>
      <p:sp>
        <p:nvSpPr>
          <p:cNvPr id="4" name="TextBox 4"/>
          <p:cNvSpPr txBox="1"/>
          <p:nvPr/>
        </p:nvSpPr>
        <p:spPr>
          <a:xfrm>
            <a:off x="330332" y="3544093"/>
            <a:ext cx="7698052" cy="835165"/>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Palatino Linotype" pitchFamily="18" charset="0"/>
                <a:cs typeface="Times New Roman" pitchFamily="18" charset="0"/>
              </a:rPr>
              <a:t>• </a:t>
            </a:r>
            <a:r>
              <a:rPr lang="sr-Latn-RS" sz="2400" dirty="0" smtClean="0">
                <a:solidFill>
                  <a:srgbClr val="000000"/>
                </a:solidFill>
                <a:latin typeface="Times New Roman" pitchFamily="18" charset="0"/>
                <a:cs typeface="Times New Roman" pitchFamily="18" charset="0"/>
              </a:rPr>
              <a:t>I</a:t>
            </a:r>
            <a:r>
              <a:rPr lang="en-US" sz="2400" dirty="0" err="1" smtClean="0">
                <a:latin typeface="Times New Roman" pitchFamily="18" charset="0"/>
                <a:cs typeface="Times New Roman" pitchFamily="18" charset="0"/>
              </a:rPr>
              <a:t>ncreases</a:t>
            </a:r>
            <a:r>
              <a:rPr lang="en-US" sz="2400" dirty="0" smtClean="0">
                <a:latin typeface="Times New Roman" pitchFamily="18" charset="0"/>
                <a:cs typeface="Times New Roman" pitchFamily="18" charset="0"/>
              </a:rPr>
              <a:t> iron absorption, </a:t>
            </a:r>
            <a:r>
              <a:rPr lang="en-US" sz="2400" dirty="0" err="1" smtClean="0">
                <a:latin typeface="Times New Roman" pitchFamily="18" charset="0"/>
                <a:cs typeface="Times New Roman" pitchFamily="18" charset="0"/>
              </a:rPr>
              <a:t>ferritin</a:t>
            </a:r>
            <a:r>
              <a:rPr lang="en-US" sz="2400" dirty="0" smtClean="0">
                <a:latin typeface="Times New Roman" pitchFamily="18" charset="0"/>
                <a:cs typeface="Times New Roman" pitchFamily="18" charset="0"/>
              </a:rPr>
              <a:t> formation and reconversion of </a:t>
            </a:r>
            <a:r>
              <a:rPr lang="en-US" sz="2400" dirty="0" err="1" smtClean="0">
                <a:latin typeface="Times New Roman" pitchFamily="18" charset="0"/>
                <a:cs typeface="Times New Roman" pitchFamily="18" charset="0"/>
              </a:rPr>
              <a:t>methemoglobin</a:t>
            </a:r>
            <a:r>
              <a:rPr lang="en-US" sz="2400" dirty="0" smtClean="0">
                <a:latin typeface="Times New Roman" pitchFamily="18" charset="0"/>
                <a:cs typeface="Times New Roman" pitchFamily="18" charset="0"/>
              </a:rPr>
              <a:t> to hemoglobin.</a:t>
            </a:r>
            <a:endParaRPr lang="en-CA" sz="2400" dirty="0">
              <a:solidFill>
                <a:srgbClr val="000000"/>
              </a:solidFill>
              <a:latin typeface="Times New Roman" pitchFamily="18" charset="0"/>
              <a:cs typeface="Times New Roman" pitchFamily="18" charset="0"/>
            </a:endParaRPr>
          </a:p>
        </p:txBody>
      </p:sp>
      <p:sp>
        <p:nvSpPr>
          <p:cNvPr id="6" name="TextBox 6"/>
          <p:cNvSpPr txBox="1"/>
          <p:nvPr/>
        </p:nvSpPr>
        <p:spPr>
          <a:xfrm>
            <a:off x="304800" y="4724400"/>
            <a:ext cx="5469330"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US" sz="2400" dirty="0" smtClean="0"/>
              <a:t> </a:t>
            </a:r>
            <a:r>
              <a:rPr lang="sr-Latn-RS" sz="2400" dirty="0" smtClean="0">
                <a:latin typeface="Times New Roman" pitchFamily="18" charset="0"/>
                <a:cs typeface="Times New Roman" pitchFamily="18" charset="0"/>
              </a:rPr>
              <a:t>F</a:t>
            </a:r>
            <a:r>
              <a:rPr lang="en-US" sz="2400" dirty="0" err="1" smtClean="0">
                <a:latin typeface="Times New Roman" pitchFamily="18" charset="0"/>
                <a:cs typeface="Times New Roman" pitchFamily="18" charset="0"/>
              </a:rPr>
              <a:t>ormation</a:t>
            </a:r>
            <a:r>
              <a:rPr lang="en-US" sz="2400" dirty="0" smtClean="0">
                <a:latin typeface="Times New Roman" pitchFamily="18" charset="0"/>
                <a:cs typeface="Times New Roman" pitchFamily="18" charset="0"/>
              </a:rPr>
              <a:t> of the active form of folic acid</a:t>
            </a:r>
            <a:r>
              <a:rPr lang="sr-Latn-RS" sz="2400" dirty="0" smtClean="0"/>
              <a:t>.</a:t>
            </a:r>
            <a:endParaRPr lang="en-CA" sz="2400" b="1" dirty="0" smtClean="0">
              <a:solidFill>
                <a:schemeClr val="accent6">
                  <a:lumMod val="75000"/>
                </a:schemeClr>
              </a:solidFill>
              <a:latin typeface="Palatino Linotype" pitchFamily="18" charset="0"/>
              <a:cs typeface="Palatino Linotype"/>
            </a:endParaRPr>
          </a:p>
          <a:p>
            <a:pPr>
              <a:lnSpc>
                <a:spcPts val="3220"/>
              </a:lnSpc>
            </a:pPr>
            <a:endParaRPr lang="en-CA" sz="2400" dirty="0">
              <a:solidFill>
                <a:srgbClr val="000000"/>
              </a:solidFill>
              <a:latin typeface="Palatino Linotype" pitchFamily="18" charset="0"/>
            </a:endParaRPr>
          </a:p>
        </p:txBody>
      </p:sp>
      <p:sp>
        <p:nvSpPr>
          <p:cNvPr id="11" name="TextBox 6"/>
          <p:cNvSpPr txBox="1"/>
          <p:nvPr/>
        </p:nvSpPr>
        <p:spPr>
          <a:xfrm>
            <a:off x="313258" y="5648473"/>
            <a:ext cx="8252516"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sr-Latn-RS" sz="2400" dirty="0" smtClean="0">
                <a:solidFill>
                  <a:srgbClr val="000000"/>
                </a:solidFill>
                <a:latin typeface="Times New Roman" pitchFamily="18" charset="0"/>
                <a:cs typeface="Times New Roman" pitchFamily="18" charset="0"/>
              </a:rPr>
              <a:t>S</a:t>
            </a:r>
            <a:r>
              <a:rPr lang="en-US" sz="2400" dirty="0" err="1" smtClean="0">
                <a:latin typeface="Times New Roman" pitchFamily="18" charset="0"/>
                <a:cs typeface="Times New Roman" pitchFamily="18" charset="0"/>
              </a:rPr>
              <a:t>ynthesis</a:t>
            </a:r>
            <a:r>
              <a:rPr lang="en-US" sz="2400" dirty="0" smtClean="0">
                <a:latin typeface="Times New Roman" pitchFamily="18" charset="0"/>
                <a:cs typeface="Times New Roman" pitchFamily="18" charset="0"/>
              </a:rPr>
              <a:t> of </a:t>
            </a:r>
            <a:r>
              <a:rPr lang="en-US" sz="2400" dirty="0" err="1" smtClean="0">
                <a:latin typeface="Times New Roman" pitchFamily="18" charset="0"/>
                <a:cs typeface="Times New Roman" pitchFamily="18" charset="0"/>
              </a:rPr>
              <a:t>carnitine</a:t>
            </a:r>
            <a:r>
              <a:rPr lang="en-US" sz="2400" dirty="0" smtClean="0">
                <a:latin typeface="Times New Roman" pitchFamily="18" charset="0"/>
                <a:cs typeface="Times New Roman" pitchFamily="18" charset="0"/>
              </a:rPr>
              <a:t>, which is necessary for the formation ATP</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Palatino Linotype" pitchFamily="18" charset="0"/>
            </a:endParaRPr>
          </a:p>
        </p:txBody>
      </p:sp>
      <p:sp>
        <p:nvSpPr>
          <p:cNvPr id="8" name="TextBox 5"/>
          <p:cNvSpPr txBox="1"/>
          <p:nvPr/>
        </p:nvSpPr>
        <p:spPr>
          <a:xfrm>
            <a:off x="673232" y="4420393"/>
            <a:ext cx="65" cy="820738"/>
          </a:xfrm>
          <a:prstGeom prst="rect">
            <a:avLst/>
          </a:prstGeom>
          <a:noFill/>
        </p:spPr>
        <p:txBody>
          <a:bodyPr vert="horz" wrap="none" lIns="0" tIns="0" rIns="0" bIns="0" rtlCol="0">
            <a:spAutoFit/>
          </a:bodyPr>
          <a:lstStyle/>
          <a:p>
            <a:pPr>
              <a:lnSpc>
                <a:spcPts val="3220"/>
              </a:lnSpc>
            </a:pPr>
            <a:endParaRPr lang="en-CA" sz="2400" dirty="0" smtClean="0">
              <a:solidFill>
                <a:srgbClr val="000000"/>
              </a:solidFill>
              <a:latin typeface="Palatino Linotype" pitchFamily="18" charset="0"/>
              <a:cs typeface="Palatino Linotype"/>
            </a:endParaRPr>
          </a:p>
          <a:p>
            <a:pPr>
              <a:lnSpc>
                <a:spcPts val="3220"/>
              </a:lnSpc>
            </a:pPr>
            <a:endParaRPr lang="en-CA" sz="24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613725" y="495300"/>
            <a:ext cx="5732338"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cs typeface="Times New Roman" pitchFamily="18" charset="0"/>
              </a:rPr>
              <a:t>    </a:t>
            </a:r>
            <a:r>
              <a:rPr lang="en-US" sz="4000" b="1" dirty="0" smtClean="0">
                <a:solidFill>
                  <a:srgbClr val="D06D30"/>
                </a:solidFill>
                <a:latin typeface="Times New Roman" pitchFamily="18" charset="0"/>
                <a:cs typeface="Times New Roman" pitchFamily="18" charset="0"/>
              </a:rPr>
              <a:t> Functions of vitamin C</a:t>
            </a:r>
            <a:endParaRPr lang="en-CA" sz="4000" b="1" dirty="0" smtClean="0">
              <a:solidFill>
                <a:srgbClr val="C00000"/>
              </a:solidFill>
              <a:latin typeface="Palatino Linotype Bold"/>
              <a:cs typeface="Palatino Linotype Bold"/>
            </a:endParaRPr>
          </a:p>
          <a:p>
            <a:pPr>
              <a:lnSpc>
                <a:spcPts val="5060"/>
              </a:lnSpc>
            </a:pPr>
            <a:endParaRPr lang="en-CA" sz="4000" dirty="0">
              <a:solidFill>
                <a:srgbClr val="C00000"/>
              </a:solidFill>
            </a:endParaRPr>
          </a:p>
        </p:txBody>
      </p:sp>
      <p:sp>
        <p:nvSpPr>
          <p:cNvPr id="9" name="TextBox 9"/>
          <p:cNvSpPr txBox="1"/>
          <p:nvPr/>
        </p:nvSpPr>
        <p:spPr>
          <a:xfrm>
            <a:off x="228600" y="3581400"/>
            <a:ext cx="3108543"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US" sz="2400" dirty="0" smtClean="0"/>
              <a:t> </a:t>
            </a:r>
            <a:r>
              <a:rPr lang="sr-Latn-RS" sz="2400" dirty="0" smtClean="0">
                <a:latin typeface="Times New Roman" pitchFamily="18" charset="0"/>
                <a:cs typeface="Times New Roman" pitchFamily="18" charset="0"/>
              </a:rPr>
              <a:t>A</a:t>
            </a:r>
            <a:r>
              <a:rPr lang="en-US" sz="2400" dirty="0" smtClean="0">
                <a:latin typeface="Times New Roman" pitchFamily="18" charset="0"/>
                <a:cs typeface="Times New Roman" pitchFamily="18" charset="0"/>
              </a:rPr>
              <a:t> powerful antioxidant</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Palatino Linotype" pitchFamily="18" charset="0"/>
            </a:endParaRPr>
          </a:p>
        </p:txBody>
      </p:sp>
      <p:sp>
        <p:nvSpPr>
          <p:cNvPr id="11" name="TextBox 7"/>
          <p:cNvSpPr txBox="1"/>
          <p:nvPr/>
        </p:nvSpPr>
        <p:spPr>
          <a:xfrm>
            <a:off x="152400" y="2590800"/>
            <a:ext cx="8991600"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US" sz="2400" dirty="0" smtClean="0">
                <a:latin typeface="Times New Roman" panose="02020603050405020304" pitchFamily="18" charset="0"/>
                <a:cs typeface="Times New Roman" panose="02020603050405020304" pitchFamily="18" charset="0"/>
              </a:rPr>
              <a:t> Synthesis </a:t>
            </a:r>
            <a:r>
              <a:rPr lang="en-US" sz="2400" dirty="0">
                <a:latin typeface="Times New Roman" panose="02020603050405020304" pitchFamily="18" charset="0"/>
                <a:cs typeface="Times New Roman" panose="02020603050405020304" pitchFamily="18" charset="0"/>
              </a:rPr>
              <a:t>of </a:t>
            </a:r>
            <a:r>
              <a:rPr lang="en-US" sz="2400" dirty="0" err="1" smtClean="0">
                <a:latin typeface="Times New Roman" panose="02020603050405020304" pitchFamily="18" charset="0"/>
                <a:cs typeface="Times New Roman" panose="02020603050405020304" pitchFamily="18" charset="0"/>
              </a:rPr>
              <a:t>catecholamines</a:t>
            </a:r>
            <a:r>
              <a:rPr lang="en-US" sz="2400" dirty="0" smtClean="0">
                <a:latin typeface="Times New Roman" panose="02020603050405020304" pitchFamily="18" charset="0"/>
                <a:cs typeface="Times New Roman" panose="02020603050405020304" pitchFamily="18" charset="0"/>
              </a:rPr>
              <a:t>, particularly </a:t>
            </a:r>
            <a:r>
              <a:rPr lang="en-US" sz="2400" dirty="0">
                <a:latin typeface="Times New Roman" panose="02020603050405020304" pitchFamily="18" charset="0"/>
                <a:cs typeface="Times New Roman" panose="02020603050405020304" pitchFamily="18" charset="0"/>
              </a:rPr>
              <a:t>dopamine and </a:t>
            </a:r>
            <a:r>
              <a:rPr lang="en-US" sz="2400" dirty="0" smtClean="0">
                <a:latin typeface="Times New Roman" panose="02020603050405020304" pitchFamily="18" charset="0"/>
                <a:cs typeface="Times New Roman" panose="02020603050405020304" pitchFamily="18" charset="0"/>
              </a:rPr>
              <a:t>norepinephrine</a:t>
            </a:r>
          </a:p>
          <a:p>
            <a:pPr>
              <a:lnSpc>
                <a:spcPts val="3220"/>
              </a:lnSpc>
            </a:pPr>
            <a:r>
              <a:rPr lang="en-GB" sz="2400" dirty="0" smtClean="0">
                <a:solidFill>
                  <a:srgbClr val="000000"/>
                </a:solidFill>
                <a:latin typeface="Times New Roman" pitchFamily="18" charset="0"/>
                <a:cs typeface="Times New Roman" pitchFamily="18" charset="0"/>
              </a:rPr>
              <a:t>   (</a:t>
            </a:r>
            <a:r>
              <a:rPr lang="en-GB" sz="2400" dirty="0">
                <a:solidFill>
                  <a:srgbClr val="000000"/>
                </a:solidFill>
                <a:latin typeface="Times New Roman" pitchFamily="18" charset="0"/>
                <a:cs typeface="Times New Roman" pitchFamily="18" charset="0"/>
              </a:rPr>
              <a:t>h</a:t>
            </a:r>
            <a:r>
              <a:rPr lang="en-US" sz="2400" dirty="0" err="1" smtClean="0">
                <a:latin typeface="Times New Roman" pitchFamily="18" charset="0"/>
                <a:cs typeface="Times New Roman" pitchFamily="18" charset="0"/>
              </a:rPr>
              <a:t>ydroxylation</a:t>
            </a:r>
            <a:r>
              <a:rPr lang="en-US" sz="2400" dirty="0" smtClean="0">
                <a:latin typeface="Times New Roman" pitchFamily="18" charset="0"/>
                <a:cs typeface="Times New Roman" pitchFamily="18" charset="0"/>
              </a:rPr>
              <a:t> of dopamine to noradrenaline)</a:t>
            </a: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2" name="TextBox 7"/>
          <p:cNvSpPr txBox="1"/>
          <p:nvPr/>
        </p:nvSpPr>
        <p:spPr>
          <a:xfrm>
            <a:off x="179512" y="1524000"/>
            <a:ext cx="6746270"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sr-Latn-RS" sz="2400" dirty="0" smtClean="0">
                <a:solidFill>
                  <a:srgbClr val="000000"/>
                </a:solidFill>
                <a:latin typeface="Times New Roman" pitchFamily="18" charset="0"/>
                <a:cs typeface="Times New Roman" pitchFamily="18" charset="0"/>
              </a:rPr>
              <a:t>S</a:t>
            </a:r>
            <a:r>
              <a:rPr lang="en-US" sz="2400" dirty="0" err="1" smtClean="0">
                <a:latin typeface="Times New Roman" pitchFamily="18" charset="0"/>
                <a:cs typeface="Times New Roman" pitchFamily="18" charset="0"/>
              </a:rPr>
              <a:t>ynthesis</a:t>
            </a:r>
            <a:r>
              <a:rPr lang="en-US" sz="2400" dirty="0" smtClean="0">
                <a:latin typeface="Times New Roman" pitchFamily="18" charset="0"/>
                <a:cs typeface="Times New Roman" pitchFamily="18" charset="0"/>
              </a:rPr>
              <a:t> of serotonin (hydroxylation of tryptophan)</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Palatino Linotype" pitchFamily="18" charset="0"/>
            </a:endParaRPr>
          </a:p>
        </p:txBody>
      </p:sp>
      <p:sp>
        <p:nvSpPr>
          <p:cNvPr id="13" name="TextBox 7"/>
          <p:cNvSpPr txBox="1"/>
          <p:nvPr/>
        </p:nvSpPr>
        <p:spPr>
          <a:xfrm>
            <a:off x="179512" y="2050793"/>
            <a:ext cx="5235408" cy="387607"/>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Palatino Linotype" pitchFamily="18" charset="0"/>
                <a:cs typeface="Arial"/>
              </a:rPr>
              <a:t>•</a:t>
            </a:r>
            <a:r>
              <a:rPr lang="en-US" sz="2400" dirty="0" smtClean="0"/>
              <a:t> </a:t>
            </a:r>
            <a:r>
              <a:rPr lang="sr-Latn-RS" sz="2400" dirty="0" smtClean="0">
                <a:latin typeface="Times New Roman" pitchFamily="18" charset="0"/>
                <a:cs typeface="Times New Roman" pitchFamily="18" charset="0"/>
              </a:rPr>
              <a:t>S</a:t>
            </a:r>
            <a:r>
              <a:rPr lang="en-US" sz="2400" dirty="0" err="1" smtClean="0">
                <a:latin typeface="Times New Roman" pitchFamily="18" charset="0"/>
                <a:cs typeface="Times New Roman" pitchFamily="18" charset="0"/>
              </a:rPr>
              <a:t>ynthesis</a:t>
            </a:r>
            <a:r>
              <a:rPr lang="en-US" sz="2400" dirty="0" smtClean="0">
                <a:latin typeface="Times New Roman" pitchFamily="18" charset="0"/>
                <a:cs typeface="Times New Roman" pitchFamily="18" charset="0"/>
              </a:rPr>
              <a:t> of hormones (glucocorticoids)</a:t>
            </a:r>
          </a:p>
        </p:txBody>
      </p:sp>
      <p:sp>
        <p:nvSpPr>
          <p:cNvPr id="14" name="TextBox 3"/>
          <p:cNvSpPr txBox="1"/>
          <p:nvPr/>
        </p:nvSpPr>
        <p:spPr>
          <a:xfrm>
            <a:off x="152400" y="4495800"/>
            <a:ext cx="8431088" cy="2154436"/>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en-US" sz="2400" dirty="0" smtClean="0"/>
              <a:t> </a:t>
            </a:r>
            <a:r>
              <a:rPr lang="en-US" sz="2400" b="1" i="1" dirty="0" smtClean="0">
                <a:latin typeface="Times New Roman" pitchFamily="18" charset="0"/>
                <a:cs typeface="Times New Roman" pitchFamily="18" charset="0"/>
              </a:rPr>
              <a:t>improves immune status</a:t>
            </a:r>
            <a:r>
              <a:rPr lang="sr-Latn-RS" sz="2400" b="1" i="1" dirty="0" smtClean="0">
                <a:latin typeface="Times New Roman" pitchFamily="18" charset="0"/>
                <a:cs typeface="Times New Roman" pitchFamily="18" charset="0"/>
              </a:rPr>
              <a:t>:</a:t>
            </a:r>
            <a:endParaRPr lang="sr-Cyrl-CS" sz="2400" b="1" i="1" dirty="0" smtClean="0">
              <a:solidFill>
                <a:srgbClr val="000000"/>
              </a:solidFill>
              <a:latin typeface="Times New Roman" pitchFamily="18" charset="0"/>
              <a:cs typeface="Times New Roman" pitchFamily="18" charset="0"/>
            </a:endParaRPr>
          </a:p>
          <a:p>
            <a:pPr>
              <a:lnSpc>
                <a:spcPts val="2800"/>
              </a:lnSpc>
              <a:tabLst>
                <a:tab pos="342900" algn="l"/>
              </a:tabLst>
            </a:pPr>
            <a:endParaRPr lang="sr-Cyrl-CS" sz="2400" b="1" dirty="0" smtClean="0">
              <a:solidFill>
                <a:srgbClr val="000000"/>
              </a:solidFill>
              <a:latin typeface="Times New Roman" pitchFamily="18" charset="0"/>
              <a:cs typeface="Times New Roman" pitchFamily="18" charset="0"/>
            </a:endParaRPr>
          </a:p>
          <a:p>
            <a:pPr>
              <a:lnSpc>
                <a:spcPts val="2800"/>
              </a:lnSpc>
              <a:tabLst>
                <a:tab pos="342900" algn="l"/>
              </a:tabLst>
            </a:pPr>
            <a:r>
              <a:rPr lang="sr-Latn-RS" sz="2400"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stimulates the production of lymphocytes,</a:t>
            </a:r>
            <a:endParaRPr lang="sr-Latn-RS" sz="2400" dirty="0" smtClean="0">
              <a:latin typeface="Times New Roman" pitchFamily="18" charset="0"/>
              <a:cs typeface="Times New Roman" pitchFamily="18" charset="0"/>
            </a:endParaRPr>
          </a:p>
          <a:p>
            <a:pPr>
              <a:lnSpc>
                <a:spcPts val="2800"/>
              </a:lnSpc>
              <a:tabLst>
                <a:tab pos="342900" algn="l"/>
              </a:tabLst>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increases the synthesis of antibodies,</a:t>
            </a:r>
            <a:endParaRPr lang="sr-Latn-RS" sz="2400" dirty="0" smtClean="0">
              <a:latin typeface="Times New Roman" pitchFamily="18" charset="0"/>
              <a:cs typeface="Times New Roman" pitchFamily="18" charset="0"/>
            </a:endParaRPr>
          </a:p>
          <a:p>
            <a:pPr>
              <a:lnSpc>
                <a:spcPts val="2800"/>
              </a:lnSpc>
              <a:tabLst>
                <a:tab pos="342900" algn="l"/>
              </a:tabLst>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improves </a:t>
            </a:r>
            <a:r>
              <a:rPr lang="en-US" sz="2400" dirty="0" err="1" smtClean="0">
                <a:latin typeface="Times New Roman" pitchFamily="18" charset="0"/>
                <a:cs typeface="Times New Roman" pitchFamily="18" charset="0"/>
              </a:rPr>
              <a:t>chemotaxis</a:t>
            </a:r>
            <a:r>
              <a:rPr lang="en-US" sz="2400" dirty="0" smtClean="0">
                <a:latin typeface="Times New Roman" pitchFamily="18" charset="0"/>
                <a:cs typeface="Times New Roman" pitchFamily="18" charset="0"/>
              </a:rPr>
              <a:t> of </a:t>
            </a:r>
            <a:r>
              <a:rPr lang="en-US" sz="2400" dirty="0" err="1" smtClean="0">
                <a:latin typeface="Times New Roman" pitchFamily="18" charset="0"/>
                <a:cs typeface="Times New Roman" pitchFamily="18" charset="0"/>
              </a:rPr>
              <a:t>neutrophils</a:t>
            </a:r>
            <a:r>
              <a:rPr lang="en-US" sz="2400" dirty="0" smtClean="0">
                <a:latin typeface="Times New Roman" pitchFamily="18" charset="0"/>
                <a:cs typeface="Times New Roman" pitchFamily="18" charset="0"/>
              </a:rPr>
              <a:t>,</a:t>
            </a:r>
            <a:endParaRPr lang="sr-Latn-RS" sz="2400" dirty="0" smtClean="0">
              <a:latin typeface="Times New Roman" pitchFamily="18" charset="0"/>
              <a:cs typeface="Times New Roman" pitchFamily="18" charset="0"/>
            </a:endParaRPr>
          </a:p>
          <a:p>
            <a:pPr>
              <a:lnSpc>
                <a:spcPts val="2800"/>
              </a:lnSpc>
              <a:tabLst>
                <a:tab pos="342900" algn="l"/>
              </a:tabLst>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increases phagocytic cell activity.</a:t>
            </a:r>
            <a:endParaRPr lang="sr-Cyrl-CS" sz="2400"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2"/>
          <p:cNvSpPr txBox="1"/>
          <p:nvPr/>
        </p:nvSpPr>
        <p:spPr>
          <a:xfrm>
            <a:off x="1691680" y="476672"/>
            <a:ext cx="5280613"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Sources of vitamin C</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395536" y="1917700"/>
            <a:ext cx="8352928" cy="1500411"/>
          </a:xfrm>
          <a:prstGeom prst="rect">
            <a:avLst/>
          </a:prstGeom>
          <a:noFill/>
        </p:spPr>
        <p:txBody>
          <a:bodyPr vert="horz" wrap="square" lIns="0" tIns="0" rIns="0" bIns="0" rtlCol="0">
            <a:spAutoFit/>
          </a:bodyPr>
          <a:lstStyle/>
          <a:p>
            <a:pPr>
              <a:lnSpc>
                <a:spcPts val="3850"/>
              </a:lnSpc>
            </a:pPr>
            <a:r>
              <a:rPr lang="en-CA" sz="2400" dirty="0" smtClean="0">
                <a:solidFill>
                  <a:srgbClr val="000000"/>
                </a:solidFill>
                <a:latin typeface="Palatino Linotype" pitchFamily="18" charset="0"/>
                <a:cs typeface="Arial"/>
              </a:rPr>
              <a:t>•</a:t>
            </a:r>
            <a:r>
              <a:rPr lang="en-CA" sz="2400" b="1" dirty="0" smtClean="0">
                <a:solidFill>
                  <a:srgbClr val="000000"/>
                </a:solidFill>
                <a:latin typeface="Palatino Linotype" pitchFamily="18" charset="0"/>
                <a:cs typeface="Palatino Linotype Bold"/>
              </a:rPr>
              <a:t> </a:t>
            </a:r>
            <a:r>
              <a:rPr lang="sr-Latn-RS" sz="2400" dirty="0" smtClean="0">
                <a:solidFill>
                  <a:srgbClr val="000000"/>
                </a:solidFill>
                <a:latin typeface="Times New Roman" pitchFamily="18" charset="0"/>
                <a:cs typeface="Times New Roman" pitchFamily="18" charset="0"/>
              </a:rPr>
              <a:t>T</a:t>
            </a:r>
            <a:r>
              <a:rPr lang="en-US" sz="2400" dirty="0" smtClean="0">
                <a:latin typeface="Times New Roman" pitchFamily="18" charset="0"/>
                <a:cs typeface="Times New Roman" pitchFamily="18" charset="0"/>
              </a:rPr>
              <a:t>he recommended amount of vitamin C is about </a:t>
            </a:r>
            <a:r>
              <a:rPr lang="en-US" sz="2400" b="1" dirty="0" smtClean="0">
                <a:latin typeface="Times New Roman" pitchFamily="18" charset="0"/>
                <a:cs typeface="Times New Roman" pitchFamily="18" charset="0"/>
              </a:rPr>
              <a:t>60-70 mg/day </a:t>
            </a:r>
            <a:r>
              <a:rPr lang="en-US" sz="2400" dirty="0" smtClean="0">
                <a:latin typeface="Times New Roman" pitchFamily="18" charset="0"/>
                <a:cs typeface="Times New Roman" pitchFamily="18" charset="0"/>
              </a:rPr>
              <a:t>for adults (</a:t>
            </a:r>
            <a:r>
              <a:rPr lang="en-US" sz="2400" dirty="0" err="1" smtClean="0">
                <a:latin typeface="Times New Roman" pitchFamily="18" charset="0"/>
                <a:cs typeface="Times New Roman" pitchFamily="18" charset="0"/>
              </a:rPr>
              <a:t>thermolabile</a:t>
            </a:r>
            <a:r>
              <a:rPr lang="en-US" sz="2400" dirty="0" smtClean="0">
                <a:latin typeface="Times New Roman" pitchFamily="18" charset="0"/>
                <a:cs typeface="Times New Roman" pitchFamily="18" charset="0"/>
              </a:rPr>
              <a:t> and resistant to freezing)</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850"/>
              </a:lnSpc>
            </a:pPr>
            <a:endParaRPr lang="en-CA" sz="2400" dirty="0">
              <a:solidFill>
                <a:srgbClr val="000000"/>
              </a:solidFill>
              <a:latin typeface="Palatino Linotype" pitchFamily="18" charset="0"/>
            </a:endParaRPr>
          </a:p>
        </p:txBody>
      </p:sp>
      <p:sp>
        <p:nvSpPr>
          <p:cNvPr id="4" name="TextBox 4"/>
          <p:cNvSpPr txBox="1"/>
          <p:nvPr/>
        </p:nvSpPr>
        <p:spPr>
          <a:xfrm>
            <a:off x="381000" y="3352800"/>
            <a:ext cx="8007424" cy="1461939"/>
          </a:xfrm>
          <a:prstGeom prst="rect">
            <a:avLst/>
          </a:prstGeom>
          <a:noFill/>
        </p:spPr>
        <p:txBody>
          <a:bodyPr vert="horz" wrap="square" lIns="0" tIns="0" rIns="0" bIns="0" rtlCol="0">
            <a:spAutoFit/>
          </a:bodyPr>
          <a:lstStyle/>
          <a:p>
            <a:pPr>
              <a:lnSpc>
                <a:spcPts val="3800"/>
              </a:lnSpc>
            </a:pPr>
            <a:r>
              <a:rPr lang="en-CA" sz="2400" dirty="0" smtClean="0">
                <a:solidFill>
                  <a:srgbClr val="000000"/>
                </a:solidFill>
                <a:latin typeface="Palatino Linotype" pitchFamily="18" charset="0"/>
                <a:cs typeface="Arial"/>
              </a:rPr>
              <a:t>•</a:t>
            </a:r>
            <a:r>
              <a:rPr lang="en-CA" sz="2400" dirty="0" smtClean="0">
                <a:solidFill>
                  <a:srgbClr val="000000"/>
                </a:solidFill>
                <a:latin typeface="Palatino Linotype" pitchFamily="18" charset="0"/>
                <a:cs typeface="Palatino Linotype"/>
              </a:rPr>
              <a:t> </a:t>
            </a:r>
            <a:r>
              <a:rPr lang="sr-Latn-RS" sz="2400" dirty="0" smtClean="0">
                <a:solidFill>
                  <a:srgbClr val="000000"/>
                </a:solidFill>
                <a:latin typeface="Times New Roman" pitchFamily="18" charset="0"/>
                <a:cs typeface="Times New Roman" pitchFamily="18" charset="0"/>
              </a:rPr>
              <a:t>S</a:t>
            </a:r>
            <a:r>
              <a:rPr lang="en-US" sz="2400" dirty="0" err="1" smtClean="0">
                <a:latin typeface="Times New Roman" pitchFamily="18" charset="0"/>
                <a:cs typeface="Times New Roman" pitchFamily="18" charset="0"/>
              </a:rPr>
              <a:t>outhern</a:t>
            </a:r>
            <a:r>
              <a:rPr lang="en-US" sz="2400" dirty="0" smtClean="0">
                <a:latin typeface="Times New Roman" pitchFamily="18" charset="0"/>
                <a:cs typeface="Times New Roman" pitchFamily="18" charset="0"/>
              </a:rPr>
              <a:t> fruits, green vegetables, tomatoes, potatoes are rich in vitamin C</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800"/>
              </a:lnSpc>
            </a:pPr>
            <a:endParaRPr lang="en-CA" sz="24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905000" y="76200"/>
            <a:ext cx="4563750" cy="1308050"/>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Times New Roman" pitchFamily="18" charset="0"/>
                <a:cs typeface="Times New Roman" pitchFamily="18" charset="0"/>
              </a:rPr>
              <a:t>   </a:t>
            </a:r>
            <a:r>
              <a:rPr lang="en-US" sz="4000" b="1" dirty="0" err="1" smtClean="0">
                <a:solidFill>
                  <a:srgbClr val="D06D30"/>
                </a:solidFill>
                <a:latin typeface="Times New Roman" pitchFamily="18" charset="0"/>
                <a:cs typeface="Times New Roman" pitchFamily="18" charset="0"/>
              </a:rPr>
              <a:t>Hypovitaminosis</a:t>
            </a:r>
            <a:r>
              <a:rPr lang="en-US" sz="4000" b="1" dirty="0" smtClean="0">
                <a:solidFill>
                  <a:srgbClr val="D06D30"/>
                </a:solidFill>
                <a:latin typeface="Times New Roman" pitchFamily="18" charset="0"/>
                <a:cs typeface="Times New Roman" pitchFamily="18" charset="0"/>
              </a:rPr>
              <a:t> C</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latin typeface="Times New Roman" pitchFamily="18" charset="0"/>
              <a:cs typeface="Times New Roman" pitchFamily="18" charset="0"/>
            </a:endParaRPr>
          </a:p>
        </p:txBody>
      </p:sp>
      <p:sp>
        <p:nvSpPr>
          <p:cNvPr id="3" name="TextBox 3"/>
          <p:cNvSpPr txBox="1"/>
          <p:nvPr/>
        </p:nvSpPr>
        <p:spPr>
          <a:xfrm>
            <a:off x="381000" y="990600"/>
            <a:ext cx="8597900" cy="738664"/>
          </a:xfrm>
          <a:prstGeom prst="rect">
            <a:avLst/>
          </a:prstGeom>
          <a:noFill/>
        </p:spPr>
        <p:txBody>
          <a:bodyPr vert="horz" wrap="square" lIns="0" tIns="0" rIns="0" bIns="0" rtlCol="0">
            <a:spAutoFit/>
          </a:bodyPr>
          <a:lstStyle/>
          <a:p>
            <a:r>
              <a:rPr lang="sr-Latn-RS" sz="2400" b="1" dirty="0" smtClean="0">
                <a:solidFill>
                  <a:srgbClr val="000000"/>
                </a:solidFill>
                <a:latin typeface="Times New Roman" pitchFamily="18" charset="0"/>
                <a:cs typeface="Times New Roman" pitchFamily="18" charset="0"/>
              </a:rPr>
              <a:t>Scorbut </a:t>
            </a:r>
            <a:r>
              <a:rPr lang="en-US" sz="2400" dirty="0" smtClean="0">
                <a:latin typeface="Times New Roman" pitchFamily="18" charset="0"/>
                <a:cs typeface="Times New Roman" pitchFamily="18" charset="0"/>
              </a:rPr>
              <a:t> (occurs only after 3 to 4 months)</a:t>
            </a:r>
            <a:r>
              <a:rPr lang="sr-Latn-RS" sz="2400" dirty="0" smtClean="0">
                <a:latin typeface="Times New Roman" pitchFamily="18" charset="0"/>
                <a:cs typeface="Times New Roman" pitchFamily="18" charset="0"/>
              </a:rPr>
              <a:t>.</a:t>
            </a:r>
            <a:r>
              <a:rPr lang="en-GB"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First general weakness, malaise and lethargy and tendency to infections</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p:txBody>
      </p:sp>
      <p:sp>
        <p:nvSpPr>
          <p:cNvPr id="4" name="TextBox 4"/>
          <p:cNvSpPr txBox="1"/>
          <p:nvPr/>
        </p:nvSpPr>
        <p:spPr>
          <a:xfrm>
            <a:off x="323528" y="1946622"/>
            <a:ext cx="1938031" cy="948978"/>
          </a:xfrm>
          <a:prstGeom prst="rect">
            <a:avLst/>
          </a:prstGeom>
          <a:noFill/>
        </p:spPr>
        <p:txBody>
          <a:bodyPr vert="horz" wrap="none" lIns="0" tIns="0" rIns="0" bIns="0" rtlCol="0">
            <a:spAutoFit/>
          </a:bodyPr>
          <a:lstStyle/>
          <a:p>
            <a:pPr>
              <a:lnSpc>
                <a:spcPts val="3680"/>
              </a:lnSpc>
            </a:pPr>
            <a:r>
              <a:rPr lang="en-CA" sz="2100" dirty="0" smtClean="0">
                <a:solidFill>
                  <a:srgbClr val="000000"/>
                </a:solidFill>
                <a:latin typeface="Times New Roman" pitchFamily="18" charset="0"/>
                <a:cs typeface="Times New Roman" pitchFamily="18" charset="0"/>
              </a:rPr>
              <a:t>•</a:t>
            </a:r>
            <a:r>
              <a:rPr lang="en-US" sz="2400" dirty="0" smtClean="0"/>
              <a:t> </a:t>
            </a:r>
            <a:r>
              <a:rPr lang="en-US" sz="2400" b="1" dirty="0" smtClean="0">
                <a:latin typeface="Times New Roman" pitchFamily="18" charset="0"/>
                <a:cs typeface="Times New Roman" pitchFamily="18" charset="0"/>
              </a:rPr>
              <a:t>Pathogenesis</a:t>
            </a:r>
            <a:r>
              <a:rPr lang="en-US" sz="2400" dirty="0" smtClean="0"/>
              <a:t>:</a:t>
            </a:r>
            <a:endParaRPr lang="en-CA" sz="2100" dirty="0" smtClean="0">
              <a:solidFill>
                <a:srgbClr val="000000"/>
              </a:solidFill>
              <a:latin typeface="Times New Roman" pitchFamily="18" charset="0"/>
              <a:cs typeface="Times New Roman" pitchFamily="18" charset="0"/>
            </a:endParaRPr>
          </a:p>
          <a:p>
            <a:pPr>
              <a:lnSpc>
                <a:spcPts val="3680"/>
              </a:lnSpc>
            </a:pPr>
            <a:endParaRPr lang="en-CA" sz="2100" dirty="0">
              <a:solidFill>
                <a:srgbClr val="000000"/>
              </a:solidFill>
              <a:latin typeface="Times New Roman" pitchFamily="18" charset="0"/>
              <a:cs typeface="Times New Roman" pitchFamily="18" charset="0"/>
            </a:endParaRPr>
          </a:p>
        </p:txBody>
      </p:sp>
      <p:sp>
        <p:nvSpPr>
          <p:cNvPr id="6" name="TextBox 6"/>
          <p:cNvSpPr txBox="1"/>
          <p:nvPr/>
        </p:nvSpPr>
        <p:spPr>
          <a:xfrm>
            <a:off x="323528" y="2980259"/>
            <a:ext cx="8568952" cy="941412"/>
          </a:xfrm>
          <a:prstGeom prst="rect">
            <a:avLst/>
          </a:prstGeom>
          <a:noFill/>
        </p:spPr>
        <p:txBody>
          <a:bodyPr vert="horz" wrap="square" lIns="0" tIns="0" rIns="0" bIns="0" rtlCol="0">
            <a:spAutoFit/>
          </a:bodyPr>
          <a:lstStyle/>
          <a:p>
            <a:pPr>
              <a:lnSpc>
                <a:spcPts val="3850"/>
              </a:lnSpc>
            </a:pPr>
            <a:endParaRPr lang="en-CA" sz="2100" b="1" dirty="0" smtClean="0">
              <a:solidFill>
                <a:srgbClr val="000000"/>
              </a:solidFill>
              <a:latin typeface="Times New Roman" pitchFamily="18" charset="0"/>
              <a:cs typeface="Times New Roman" pitchFamily="18" charset="0"/>
            </a:endParaRPr>
          </a:p>
          <a:p>
            <a:pPr>
              <a:lnSpc>
                <a:spcPts val="3850"/>
              </a:lnSpc>
            </a:pPr>
            <a:endParaRPr lang="en-CA" sz="2100" dirty="0">
              <a:solidFill>
                <a:srgbClr val="000000"/>
              </a:solidFill>
              <a:latin typeface="Times New Roman" pitchFamily="18" charset="0"/>
              <a:cs typeface="Times New Roman" pitchFamily="18" charset="0"/>
            </a:endParaRPr>
          </a:p>
        </p:txBody>
      </p:sp>
      <p:sp>
        <p:nvSpPr>
          <p:cNvPr id="7" name="TextBox 7"/>
          <p:cNvSpPr txBox="1"/>
          <p:nvPr/>
        </p:nvSpPr>
        <p:spPr>
          <a:xfrm>
            <a:off x="304800" y="5152072"/>
            <a:ext cx="8371656" cy="1477328"/>
          </a:xfrm>
          <a:prstGeom prst="rect">
            <a:avLst/>
          </a:prstGeom>
          <a:noFill/>
        </p:spPr>
        <p:txBody>
          <a:bodyPr vert="horz" wrap="square" lIns="0" tIns="0" rIns="0" bIns="0" rtlCol="0">
            <a:spAutoFit/>
          </a:bodyPr>
          <a:lstStyle/>
          <a:p>
            <a:r>
              <a:rPr lang="en-US" sz="2400" b="1" dirty="0" smtClean="0">
                <a:latin typeface="Times New Roman" pitchFamily="18" charset="0"/>
                <a:cs typeface="Times New Roman" pitchFamily="18" charset="0"/>
              </a:rPr>
              <a:t>Later they develop: </a:t>
            </a:r>
            <a:endParaRPr lang="sr-Latn-RS" sz="2400" b="1" dirty="0" smtClean="0">
              <a:latin typeface="Times New Roman" pitchFamily="18" charset="0"/>
              <a:cs typeface="Times New Roman" pitchFamily="18" charset="0"/>
            </a:endParaRPr>
          </a:p>
          <a:p>
            <a:pPr>
              <a:buFont typeface="Arial" pitchFamily="34" charset="0"/>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hemorrhage </a:t>
            </a:r>
            <a:endParaRPr lang="sr-Latn-RS" sz="2400" dirty="0" smtClean="0">
              <a:latin typeface="Times New Roman" pitchFamily="18" charset="0"/>
              <a:cs typeface="Times New Roman" pitchFamily="18" charset="0"/>
            </a:endParaRPr>
          </a:p>
          <a:p>
            <a:pPr>
              <a:buFont typeface="Arial" pitchFamily="34" charset="0"/>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osteoporosis</a:t>
            </a:r>
            <a:endParaRPr lang="sr-Latn-RS" sz="2400" dirty="0" smtClean="0">
              <a:latin typeface="Times New Roman" pitchFamily="18" charset="0"/>
              <a:cs typeface="Times New Roman" pitchFamily="18" charset="0"/>
            </a:endParaRPr>
          </a:p>
          <a:p>
            <a:pPr>
              <a:buFont typeface="Arial" pitchFamily="34" charset="0"/>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anemia</a:t>
            </a:r>
            <a:r>
              <a:rPr lang="sr-Cyrl-CS" sz="2400" b="1" dirty="0" smtClean="0">
                <a:solidFill>
                  <a:srgbClr val="000000"/>
                </a:solidFill>
                <a:latin typeface="Times New Roman" pitchFamily="18" charset="0"/>
                <a:cs typeface="Times New Roman" pitchFamily="18" charset="0"/>
              </a:rPr>
              <a:t> </a:t>
            </a:r>
          </a:p>
        </p:txBody>
      </p:sp>
      <p:sp>
        <p:nvSpPr>
          <p:cNvPr id="9" name="Rectangle 8"/>
          <p:cNvSpPr/>
          <p:nvPr/>
        </p:nvSpPr>
        <p:spPr>
          <a:xfrm>
            <a:off x="304800" y="2427744"/>
            <a:ext cx="8534400" cy="2677656"/>
          </a:xfrm>
          <a:prstGeom prst="rect">
            <a:avLst/>
          </a:prstGeom>
        </p:spPr>
        <p:txBody>
          <a:bodyPr wrap="square">
            <a:spAutoFit/>
          </a:bodyPr>
          <a:lstStyle/>
          <a:p>
            <a:pPr algn="just"/>
            <a:r>
              <a:rPr lang="en-US" sz="2400" dirty="0">
                <a:solidFill>
                  <a:prstClr val="black"/>
                </a:solidFill>
              </a:rPr>
              <a:t> </a:t>
            </a:r>
            <a:r>
              <a:rPr lang="en-US" sz="2400" dirty="0" smtClean="0">
                <a:solidFill>
                  <a:prstClr val="black"/>
                </a:solidFill>
              </a:rPr>
              <a:t>- </a:t>
            </a:r>
            <a:r>
              <a:rPr lang="en-US" sz="2400" dirty="0" smtClean="0">
                <a:solidFill>
                  <a:prstClr val="black"/>
                </a:solidFill>
                <a:latin typeface="Times New Roman" pitchFamily="18" charset="0"/>
                <a:cs typeface="Times New Roman" pitchFamily="18" charset="0"/>
              </a:rPr>
              <a:t>Acquired </a:t>
            </a:r>
            <a:r>
              <a:rPr lang="en-US" sz="2400" dirty="0">
                <a:solidFill>
                  <a:prstClr val="black"/>
                </a:solidFill>
                <a:latin typeface="Times New Roman" pitchFamily="18" charset="0"/>
                <a:cs typeface="Times New Roman" pitchFamily="18" charset="0"/>
              </a:rPr>
              <a:t>disorder in collagen metabolism (</a:t>
            </a:r>
            <a:r>
              <a:rPr lang="en-US" sz="2400" i="1" dirty="0">
                <a:solidFill>
                  <a:prstClr val="black"/>
                </a:solidFill>
                <a:latin typeface="Times New Roman" pitchFamily="18" charset="0"/>
                <a:cs typeface="Times New Roman" pitchFamily="18" charset="0"/>
              </a:rPr>
              <a:t>vitamin C is a cofactor of prolyl and </a:t>
            </a:r>
            <a:r>
              <a:rPr lang="en-US" sz="2400" i="1" dirty="0" err="1">
                <a:solidFill>
                  <a:prstClr val="black"/>
                </a:solidFill>
                <a:latin typeface="Times New Roman" pitchFamily="18" charset="0"/>
                <a:cs typeface="Times New Roman" pitchFamily="18" charset="0"/>
              </a:rPr>
              <a:t>lysyl</a:t>
            </a:r>
            <a:r>
              <a:rPr lang="en-US" sz="2400" i="1" dirty="0">
                <a:solidFill>
                  <a:prstClr val="black"/>
                </a:solidFill>
                <a:latin typeface="Times New Roman" pitchFamily="18" charset="0"/>
                <a:cs typeface="Times New Roman" pitchFamily="18" charset="0"/>
              </a:rPr>
              <a:t> hydroxylase</a:t>
            </a:r>
            <a:r>
              <a:rPr lang="en-US" sz="2400" dirty="0">
                <a:solidFill>
                  <a:prstClr val="black"/>
                </a:solidFill>
                <a:latin typeface="Times New Roman" pitchFamily="18" charset="0"/>
                <a:cs typeface="Times New Roman" pitchFamily="18" charset="0"/>
              </a:rPr>
              <a:t>). Synthesized collagen has an incomplete tertiary structure. This type of disorder in the structure of collagen causes the breakdown of periodontal fibers, which is accompanied by loose and falling teeth, petechial bleeding on the mucous membrane of the oral cavity and gingiva, ulcerations, and slow healing of wounds.</a:t>
            </a:r>
            <a:r>
              <a:rPr lang="sr-Latn-RS" sz="2400" dirty="0">
                <a:solidFill>
                  <a:srgbClr val="000000"/>
                </a:solidFill>
                <a:latin typeface="Times New Roman" pitchFamily="18" charset="0"/>
                <a:cs typeface="Times New Roman" pitchFamily="18" charset="0"/>
              </a:rPr>
              <a:t> </a:t>
            </a:r>
            <a:endParaRPr lang="sr-Latn-R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524000" y="228600"/>
            <a:ext cx="5673926" cy="654025"/>
          </a:xfrm>
          <a:prstGeom prst="rect">
            <a:avLst/>
          </a:prstGeom>
          <a:noFill/>
        </p:spPr>
        <p:txBody>
          <a:bodyPr vert="horz" wrap="none" lIns="0" tIns="0" rIns="0" bIns="0" rtlCol="0">
            <a:spAutoFit/>
          </a:bodyPr>
          <a:lstStyle/>
          <a:p>
            <a:pPr>
              <a:lnSpc>
                <a:spcPts val="5060"/>
              </a:lnSpc>
            </a:pPr>
            <a:r>
              <a:rPr lang="sr-Cyrl-CS" sz="4400" b="1" dirty="0" smtClean="0">
                <a:solidFill>
                  <a:srgbClr val="C00000"/>
                </a:solidFill>
                <a:latin typeface="Times New Roman" panose="02020603050405020304" pitchFamily="18" charset="0"/>
                <a:cs typeface="Times New Roman" panose="02020603050405020304" pitchFamily="18" charset="0"/>
              </a:rPr>
              <a:t> </a:t>
            </a:r>
            <a:r>
              <a:rPr lang="en-US" sz="4400" b="1" dirty="0" smtClean="0">
                <a:solidFill>
                  <a:srgbClr val="D06D30"/>
                </a:solidFill>
                <a:latin typeface="Times New Roman" pitchFamily="18" charset="0"/>
                <a:cs typeface="Times New Roman" pitchFamily="18" charset="0"/>
              </a:rPr>
              <a:t>Vitamin B1 (thiamine)</a:t>
            </a:r>
            <a:endParaRPr lang="en-CA" sz="4400" b="1" dirty="0">
              <a:solidFill>
                <a:srgbClr val="D06D30"/>
              </a:solidFill>
              <a:latin typeface="Times New Roman" pitchFamily="18" charset="0"/>
              <a:cs typeface="Times New Roman" pitchFamily="18" charset="0"/>
            </a:endParaRPr>
          </a:p>
        </p:txBody>
      </p:sp>
      <p:sp>
        <p:nvSpPr>
          <p:cNvPr id="4" name="TextBox 4"/>
          <p:cNvSpPr txBox="1"/>
          <p:nvPr/>
        </p:nvSpPr>
        <p:spPr>
          <a:xfrm>
            <a:off x="179512" y="1371600"/>
            <a:ext cx="5196551"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Times New Roman" pitchFamily="18" charset="0"/>
                <a:cs typeface="Times New Roman" pitchFamily="18" charset="0"/>
              </a:rPr>
              <a:t>•</a:t>
            </a:r>
            <a:r>
              <a:rPr lang="en-US" sz="2400" dirty="0" smtClean="0"/>
              <a:t> </a:t>
            </a:r>
            <a:r>
              <a:rPr lang="en-US" sz="2400" b="1" dirty="0" smtClean="0">
                <a:solidFill>
                  <a:srgbClr val="D06D30"/>
                </a:solidFill>
                <a:latin typeface="Times New Roman" pitchFamily="18" charset="0"/>
                <a:cs typeface="Times New Roman" pitchFamily="18" charset="0"/>
              </a:rPr>
              <a:t>Vitamin B1 is a water-soluble vitamin</a:t>
            </a:r>
            <a:r>
              <a:rPr lang="sr-Latn-RS" sz="2400" dirty="0" smtClean="0"/>
              <a:t>.</a:t>
            </a:r>
            <a:endParaRPr lang="en-CA" sz="2400" b="1"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itchFamily="18" charset="0"/>
              <a:cs typeface="Times New Roman" pitchFamily="18" charset="0"/>
            </a:endParaRPr>
          </a:p>
        </p:txBody>
      </p:sp>
      <p:sp>
        <p:nvSpPr>
          <p:cNvPr id="5" name="TextBox 5"/>
          <p:cNvSpPr txBox="1"/>
          <p:nvPr/>
        </p:nvSpPr>
        <p:spPr>
          <a:xfrm>
            <a:off x="179512" y="1916832"/>
            <a:ext cx="8784976" cy="1744067"/>
          </a:xfrm>
          <a:prstGeom prst="rect">
            <a:avLst/>
          </a:prstGeom>
          <a:noFill/>
        </p:spPr>
        <p:txBody>
          <a:bodyPr vert="horz" wrap="square" lIns="0" tIns="0" rIns="0" bIns="0" rtlCol="0">
            <a:spAutoFit/>
          </a:bodyPr>
          <a:lstStyle/>
          <a:p>
            <a:pPr lvl="0">
              <a:lnSpc>
                <a:spcPts val="3350"/>
              </a:lnSpc>
            </a:pPr>
            <a:r>
              <a:rPr lang="en-CA" sz="2400"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As a coenzyme, </a:t>
            </a:r>
            <a:r>
              <a:rPr lang="en-US" sz="2400" b="1" dirty="0" smtClean="0">
                <a:latin typeface="Times New Roman" pitchFamily="18" charset="0"/>
                <a:cs typeface="Times New Roman" pitchFamily="18" charset="0"/>
              </a:rPr>
              <a:t>thiamine pyrophosphate (TPP), </a:t>
            </a:r>
            <a:r>
              <a:rPr lang="en-US" sz="2400" dirty="0" smtClean="0">
                <a:latin typeface="Times New Roman" pitchFamily="18" charset="0"/>
                <a:cs typeface="Times New Roman" pitchFamily="18" charset="0"/>
              </a:rPr>
              <a:t>of </a:t>
            </a:r>
            <a:r>
              <a:rPr lang="en-US" sz="2400" dirty="0" err="1" smtClean="0">
                <a:latin typeface="Times New Roman" pitchFamily="18" charset="0"/>
                <a:cs typeface="Times New Roman" pitchFamily="18" charset="0"/>
              </a:rPr>
              <a:t>dehydrogenase</a:t>
            </a:r>
            <a:r>
              <a:rPr lang="en-US" sz="2400" dirty="0" smtClean="0">
                <a:latin typeface="Times New Roman" pitchFamily="18" charset="0"/>
                <a:cs typeface="Times New Roman" pitchFamily="18" charset="0"/>
              </a:rPr>
              <a:t> complexes has a key role in </a:t>
            </a:r>
            <a:r>
              <a:rPr lang="en-US" sz="2400" b="1" dirty="0" smtClean="0">
                <a:latin typeface="Times New Roman" pitchFamily="18" charset="0"/>
                <a:cs typeface="Times New Roman" pitchFamily="18" charset="0"/>
              </a:rPr>
              <a:t>carbohydrate metabolism </a:t>
            </a:r>
            <a:r>
              <a:rPr lang="en-US" sz="2400" dirty="0" smtClean="0">
                <a:latin typeface="Times New Roman" pitchFamily="18" charset="0"/>
                <a:cs typeface="Times New Roman" pitchFamily="18" charset="0"/>
              </a:rPr>
              <a:t>(proper breakdown of sugar and many amino acids and their proper inclusion in the citric acid cycle).</a:t>
            </a:r>
            <a:endParaRPr lang="x-none" sz="2400" dirty="0" smtClean="0">
              <a:solidFill>
                <a:srgbClr val="000000"/>
              </a:solidFill>
              <a:latin typeface="Times New Roman" pitchFamily="18" charset="0"/>
              <a:cs typeface="Times New Roman" pitchFamily="18" charset="0"/>
            </a:endParaRPr>
          </a:p>
        </p:txBody>
      </p:sp>
      <p:sp>
        <p:nvSpPr>
          <p:cNvPr id="7" name="TextBox 7"/>
          <p:cNvSpPr txBox="1"/>
          <p:nvPr/>
        </p:nvSpPr>
        <p:spPr>
          <a:xfrm>
            <a:off x="152400" y="3733800"/>
            <a:ext cx="8382000" cy="1692771"/>
          </a:xfrm>
          <a:prstGeom prst="rect">
            <a:avLst/>
          </a:prstGeom>
          <a:noFill/>
        </p:spPr>
        <p:txBody>
          <a:bodyPr vert="horz" wrap="square" lIns="0" tIns="0" rIns="0" bIns="0" rtlCol="0">
            <a:spAutoFit/>
          </a:bodyPr>
          <a:lstStyle/>
          <a:p>
            <a:pPr>
              <a:lnSpc>
                <a:spcPts val="3300"/>
              </a:lnSpc>
            </a:pPr>
            <a:r>
              <a:rPr lang="en-CA" sz="2400" dirty="0" smtClean="0">
                <a:solidFill>
                  <a:srgbClr val="C00000"/>
                </a:solidFill>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Transketolase</a:t>
            </a:r>
            <a:r>
              <a:rPr lang="en-US" sz="2400" dirty="0" smtClean="0">
                <a:latin typeface="Times New Roman" pitchFamily="18" charset="0"/>
                <a:cs typeface="Times New Roman" pitchFamily="18" charset="0"/>
              </a:rPr>
              <a:t>, an enzyme of the </a:t>
            </a:r>
            <a:r>
              <a:rPr lang="en-US" sz="2400" dirty="0" err="1" smtClean="0">
                <a:latin typeface="Times New Roman" pitchFamily="18" charset="0"/>
                <a:cs typeface="Times New Roman" pitchFamily="18" charset="0"/>
              </a:rPr>
              <a:t>hexosomonophosphate</a:t>
            </a:r>
            <a:r>
              <a:rPr lang="en-US" sz="2400" dirty="0" smtClean="0">
                <a:latin typeface="Times New Roman" pitchFamily="18" charset="0"/>
                <a:cs typeface="Times New Roman" pitchFamily="18" charset="0"/>
              </a:rPr>
              <a:t> shunt, is dependent on TPP (</a:t>
            </a:r>
            <a:r>
              <a:rPr lang="en-US" sz="2400" b="1" dirty="0" smtClean="0">
                <a:latin typeface="Times New Roman" pitchFamily="18" charset="0"/>
                <a:cs typeface="Times New Roman" pitchFamily="18" charset="0"/>
              </a:rPr>
              <a:t>fatty acid synthesis, steroids, nucleic acids, detoxification</a:t>
            </a:r>
            <a:r>
              <a:rPr lang="en-U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300"/>
              </a:lnSpc>
            </a:pPr>
            <a:endParaRPr lang="en-CA" sz="2400" dirty="0">
              <a:solidFill>
                <a:srgbClr val="000000"/>
              </a:solidFill>
              <a:latin typeface="Times New Roman" pitchFamily="18" charset="0"/>
              <a:cs typeface="Times New Roman" pitchFamily="18" charset="0"/>
            </a:endParaRPr>
          </a:p>
        </p:txBody>
      </p:sp>
      <p:sp>
        <p:nvSpPr>
          <p:cNvPr id="8" name="TextBox 8"/>
          <p:cNvSpPr txBox="1"/>
          <p:nvPr/>
        </p:nvSpPr>
        <p:spPr>
          <a:xfrm>
            <a:off x="152400" y="5181600"/>
            <a:ext cx="8610600" cy="1269578"/>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Times New Roman" pitchFamily="18" charset="0"/>
                <a:cs typeface="Times New Roman" pitchFamily="18" charset="0"/>
              </a:rPr>
              <a:t>•</a:t>
            </a:r>
            <a:r>
              <a:rPr lang="en-US" sz="2400" dirty="0" smtClean="0"/>
              <a:t> </a:t>
            </a:r>
            <a:r>
              <a:rPr lang="en-US" sz="2400" dirty="0" smtClean="0">
                <a:latin typeface="Times New Roman" pitchFamily="18" charset="0"/>
                <a:cs typeface="Times New Roman" pitchFamily="18" charset="0"/>
              </a:rPr>
              <a:t>TPP plays an important role in the transmission of </a:t>
            </a:r>
            <a:r>
              <a:rPr lang="en-US" sz="2400" b="1" dirty="0" smtClean="0">
                <a:latin typeface="Times New Roman" pitchFamily="18" charset="0"/>
                <a:cs typeface="Times New Roman" pitchFamily="18" charset="0"/>
              </a:rPr>
              <a:t>nerve impulses </a:t>
            </a:r>
            <a:r>
              <a:rPr lang="en-US" sz="2400" dirty="0" smtClean="0">
                <a:latin typeface="Times New Roman" pitchFamily="18" charset="0"/>
                <a:cs typeface="Times New Roman" pitchFamily="18" charset="0"/>
              </a:rPr>
              <a:t>and the </a:t>
            </a:r>
            <a:r>
              <a:rPr lang="en-US" sz="2400" b="1" dirty="0" smtClean="0">
                <a:latin typeface="Times New Roman" pitchFamily="18" charset="0"/>
                <a:cs typeface="Times New Roman" pitchFamily="18" charset="0"/>
              </a:rPr>
              <a:t>synthesis of acetylcholine</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3300"/>
              </a:lnSpc>
            </a:pPr>
            <a:endParaRPr lang="en-CA" sz="2400" dirty="0">
              <a:solidFill>
                <a:srgbClr val="000000"/>
              </a:solidFill>
              <a:latin typeface="Times New Roman" pitchFamily="18" charset="0"/>
              <a:cs typeface="Times New Roman" pitchFamily="18" charset="0"/>
            </a:endParaRPr>
          </a:p>
        </p:txBody>
      </p:sp>
      <p:sp>
        <p:nvSpPr>
          <p:cNvPr id="10" name="TextBox 3"/>
          <p:cNvSpPr txBox="1"/>
          <p:nvPr/>
        </p:nvSpPr>
        <p:spPr>
          <a:xfrm>
            <a:off x="3131840" y="727587"/>
            <a:ext cx="65" cy="625941"/>
          </a:xfrm>
          <a:prstGeom prst="rect">
            <a:avLst/>
          </a:prstGeom>
          <a:noFill/>
        </p:spPr>
        <p:txBody>
          <a:bodyPr vert="horz" wrap="none" lIns="0" tIns="0" rIns="0" bIns="0" rtlCol="0">
            <a:spAutoFit/>
          </a:bodyPr>
          <a:lstStyle/>
          <a:p>
            <a:pPr>
              <a:lnSpc>
                <a:spcPts val="5060"/>
              </a:lnSpc>
            </a:pPr>
            <a:endParaRPr lang="en-CA" sz="4000" dirty="0">
              <a:solidFill>
                <a:srgbClr val="C0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228600" y="762000"/>
            <a:ext cx="8445500" cy="1346522"/>
          </a:xfrm>
          <a:prstGeom prst="rect">
            <a:avLst/>
          </a:prstGeom>
          <a:noFill/>
        </p:spPr>
        <p:txBody>
          <a:bodyPr vert="horz" wrap="square" lIns="0" tIns="0" rIns="0" bIns="0" rtlCol="0">
            <a:spAutoFit/>
          </a:bodyPr>
          <a:lstStyle/>
          <a:p>
            <a:pPr>
              <a:lnSpc>
                <a:spcPts val="3450"/>
              </a:lnSpc>
            </a:pPr>
            <a:r>
              <a:rPr lang="en-CA" sz="2600" dirty="0" smtClean="0">
                <a:solidFill>
                  <a:srgbClr val="000000"/>
                </a:solidFill>
                <a:latin typeface="Palatino Linotype" pitchFamily="18" charset="0"/>
                <a:cs typeface="Arial"/>
              </a:rPr>
              <a:t>•</a:t>
            </a:r>
            <a:r>
              <a:rPr lang="en-US" sz="2800" dirty="0" smtClean="0"/>
              <a:t> </a:t>
            </a:r>
            <a:r>
              <a:rPr lang="sr-Latn-R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he recommended daily amount of vitamin </a:t>
            </a:r>
            <a:r>
              <a:rPr lang="en-US" sz="2800" dirty="0" err="1" smtClean="0">
                <a:latin typeface="Times New Roman" pitchFamily="18" charset="0"/>
                <a:cs typeface="Times New Roman" pitchFamily="18" charset="0"/>
              </a:rPr>
              <a:t>B1</a:t>
            </a:r>
            <a:r>
              <a:rPr lang="en-US" sz="2800" dirty="0" smtClean="0">
                <a:latin typeface="Times New Roman" pitchFamily="18" charset="0"/>
                <a:cs typeface="Times New Roman" pitchFamily="18" charset="0"/>
              </a:rPr>
              <a:t> is</a:t>
            </a:r>
          </a:p>
          <a:p>
            <a:pPr>
              <a:lnSpc>
                <a:spcPts val="3450"/>
              </a:lnSpc>
            </a:pPr>
            <a:r>
              <a:rPr lang="en-US" sz="2800"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1.1-1.5 mg/day </a:t>
            </a:r>
            <a:r>
              <a:rPr lang="en-US" sz="2800" dirty="0" smtClean="0">
                <a:latin typeface="Times New Roman" pitchFamily="18" charset="0"/>
                <a:cs typeface="Times New Roman" pitchFamily="18" charset="0"/>
              </a:rPr>
              <a:t>for adults.</a:t>
            </a:r>
            <a:endParaRPr lang="en-CA" sz="2600" dirty="0" smtClean="0">
              <a:solidFill>
                <a:srgbClr val="000000"/>
              </a:solidFill>
              <a:latin typeface="Times New Roman" pitchFamily="18" charset="0"/>
              <a:cs typeface="Times New Roman" pitchFamily="18" charset="0"/>
            </a:endParaRPr>
          </a:p>
          <a:p>
            <a:pPr>
              <a:lnSpc>
                <a:spcPts val="3450"/>
              </a:lnSpc>
            </a:pPr>
            <a:endParaRPr lang="en-CA" sz="2600" dirty="0">
              <a:solidFill>
                <a:srgbClr val="000000"/>
              </a:solidFill>
              <a:latin typeface="Palatino Linotype" pitchFamily="18" charset="0"/>
            </a:endParaRPr>
          </a:p>
        </p:txBody>
      </p:sp>
      <p:sp>
        <p:nvSpPr>
          <p:cNvPr id="3" name="TextBox 3"/>
          <p:cNvSpPr txBox="1"/>
          <p:nvPr/>
        </p:nvSpPr>
        <p:spPr>
          <a:xfrm>
            <a:off x="533400" y="2057400"/>
            <a:ext cx="3740486" cy="3321422"/>
          </a:xfrm>
          <a:prstGeom prst="rect">
            <a:avLst/>
          </a:prstGeom>
          <a:noFill/>
        </p:spPr>
        <p:txBody>
          <a:bodyPr vert="horz" wrap="square" lIns="0" tIns="0" rIns="0" bIns="0" rtlCol="0">
            <a:spAutoFit/>
          </a:bodyPr>
          <a:lstStyle/>
          <a:p>
            <a:pPr>
              <a:lnSpc>
                <a:spcPts val="3680"/>
              </a:lnSpc>
            </a:pPr>
            <a:r>
              <a:rPr lang="en-CA" sz="2600" dirty="0" smtClean="0">
                <a:solidFill>
                  <a:srgbClr val="000000"/>
                </a:solidFill>
                <a:latin typeface="Times New Roman" panose="02020603050405020304" pitchFamily="18" charset="0"/>
                <a:cs typeface="Times New Roman" panose="02020603050405020304" pitchFamily="18" charset="0"/>
              </a:rPr>
              <a:t>•</a:t>
            </a:r>
            <a:r>
              <a:rPr lang="en-US" sz="2800" dirty="0" smtClean="0">
                <a:latin typeface="Times New Roman" panose="02020603050405020304" pitchFamily="18" charset="0"/>
                <a:cs typeface="Times New Roman" panose="02020603050405020304" pitchFamily="18" charset="0"/>
              </a:rPr>
              <a:t> </a:t>
            </a:r>
            <a:r>
              <a:rPr lang="sr-Latn-RS" sz="2800" b="1" dirty="0" smtClean="0">
                <a:latin typeface="Times New Roman" pitchFamily="18" charset="0"/>
                <a:cs typeface="Times New Roman" pitchFamily="18" charset="0"/>
              </a:rPr>
              <a:t>S</a:t>
            </a:r>
            <a:r>
              <a:rPr lang="en-US" sz="2800" b="1" dirty="0" err="1" smtClean="0">
                <a:latin typeface="Times New Roman" pitchFamily="18" charset="0"/>
                <a:cs typeface="Times New Roman" pitchFamily="18" charset="0"/>
              </a:rPr>
              <a:t>ources</a:t>
            </a:r>
            <a:r>
              <a:rPr lang="en-US" sz="2800" b="1" dirty="0" smtClean="0">
                <a:latin typeface="Times New Roman" pitchFamily="18" charset="0"/>
                <a:cs typeface="Times New Roman" pitchFamily="18" charset="0"/>
              </a:rPr>
              <a:t> of vitamin B1</a:t>
            </a:r>
            <a:r>
              <a:rPr lang="en-US" sz="2800" dirty="0" smtClean="0">
                <a:latin typeface="Times New Roman" panose="02020603050405020304" pitchFamily="18" charset="0"/>
                <a:cs typeface="Times New Roman" panose="02020603050405020304" pitchFamily="18" charset="0"/>
              </a:rPr>
              <a:t>: </a:t>
            </a:r>
            <a:endParaRPr lang="sr-Latn-RS" sz="2800" dirty="0" smtClean="0">
              <a:latin typeface="Times New Roman" panose="02020603050405020304" pitchFamily="18" charset="0"/>
              <a:cs typeface="Times New Roman" panose="02020603050405020304" pitchFamily="18" charset="0"/>
            </a:endParaRPr>
          </a:p>
          <a:p>
            <a:pPr>
              <a:lnSpc>
                <a:spcPts val="3680"/>
              </a:lnSpc>
              <a:buFontTx/>
              <a:buChar char="-"/>
            </a:pPr>
            <a:r>
              <a:rPr lang="sr-Latn-RS" sz="2800" dirty="0" smtClean="0">
                <a:latin typeface="Times New Roman" panose="02020603050405020304" pitchFamily="18" charset="0"/>
                <a:cs typeface="Times New Roman" panose="02020603050405020304" pitchFamily="18" charset="0"/>
              </a:rPr>
              <a:t> Y</a:t>
            </a:r>
            <a:r>
              <a:rPr lang="en-US" sz="2800" dirty="0" smtClean="0">
                <a:latin typeface="Times New Roman" panose="02020603050405020304" pitchFamily="18" charset="0"/>
                <a:cs typeface="Times New Roman" panose="02020603050405020304" pitchFamily="18" charset="0"/>
              </a:rPr>
              <a:t>east</a:t>
            </a:r>
            <a:endParaRPr lang="sr-Latn-RS" sz="2800" dirty="0" smtClean="0">
              <a:latin typeface="Times New Roman" panose="02020603050405020304" pitchFamily="18" charset="0"/>
              <a:cs typeface="Times New Roman" panose="02020603050405020304" pitchFamily="18" charset="0"/>
            </a:endParaRPr>
          </a:p>
          <a:p>
            <a:pPr>
              <a:lnSpc>
                <a:spcPts val="3680"/>
              </a:lnSpc>
              <a:buFontTx/>
              <a:buChar char="-"/>
            </a:pPr>
            <a:r>
              <a:rPr lang="en-US" sz="2800" dirty="0" smtClean="0">
                <a:latin typeface="Times New Roman" panose="02020603050405020304" pitchFamily="18" charset="0"/>
                <a:cs typeface="Times New Roman" panose="02020603050405020304" pitchFamily="18" charset="0"/>
              </a:rPr>
              <a:t> </a:t>
            </a:r>
            <a:r>
              <a:rPr lang="sr-Latn-RS" sz="2800" dirty="0" smtClean="0">
                <a:latin typeface="Times New Roman" panose="02020603050405020304" pitchFamily="18" charset="0"/>
                <a:cs typeface="Times New Roman" panose="02020603050405020304" pitchFamily="18" charset="0"/>
              </a:rPr>
              <a:t>C</a:t>
            </a:r>
            <a:r>
              <a:rPr lang="en-US" sz="2800" dirty="0" err="1" smtClean="0">
                <a:latin typeface="Times New Roman" panose="02020603050405020304" pitchFamily="18" charset="0"/>
                <a:cs typeface="Times New Roman" panose="02020603050405020304" pitchFamily="18" charset="0"/>
              </a:rPr>
              <a:t>ereals</a:t>
            </a:r>
            <a:endParaRPr lang="sr-Latn-RS" sz="2800" dirty="0" smtClean="0">
              <a:latin typeface="Times New Roman" panose="02020603050405020304" pitchFamily="18" charset="0"/>
              <a:cs typeface="Times New Roman" panose="02020603050405020304" pitchFamily="18" charset="0"/>
            </a:endParaRPr>
          </a:p>
          <a:p>
            <a:pPr>
              <a:lnSpc>
                <a:spcPts val="3680"/>
              </a:lnSpc>
              <a:buFontTx/>
              <a:buChar char="-"/>
            </a:pPr>
            <a:r>
              <a:rPr lang="en-US" sz="2800" dirty="0" smtClean="0">
                <a:latin typeface="Times New Roman" panose="02020603050405020304" pitchFamily="18" charset="0"/>
                <a:cs typeface="Times New Roman" panose="02020603050405020304" pitchFamily="18" charset="0"/>
              </a:rPr>
              <a:t> </a:t>
            </a:r>
            <a:r>
              <a:rPr lang="sr-Latn-RS" sz="2800" dirty="0" smtClean="0">
                <a:latin typeface="Times New Roman" panose="02020603050405020304" pitchFamily="18" charset="0"/>
                <a:cs typeface="Times New Roman" panose="02020603050405020304" pitchFamily="18" charset="0"/>
              </a:rPr>
              <a:t>P</a:t>
            </a:r>
            <a:r>
              <a:rPr lang="en-US" sz="2800" dirty="0" err="1" smtClean="0">
                <a:latin typeface="Times New Roman" panose="02020603050405020304" pitchFamily="18" charset="0"/>
                <a:cs typeface="Times New Roman" panose="02020603050405020304" pitchFamily="18" charset="0"/>
              </a:rPr>
              <a:t>eas</a:t>
            </a:r>
            <a:r>
              <a:rPr lang="en-US" sz="2800" dirty="0" smtClean="0">
                <a:latin typeface="Times New Roman" panose="02020603050405020304" pitchFamily="18" charset="0"/>
                <a:cs typeface="Times New Roman" panose="02020603050405020304" pitchFamily="18" charset="0"/>
              </a:rPr>
              <a:t> </a:t>
            </a:r>
            <a:endParaRPr lang="sr-Latn-RS" sz="2800" dirty="0" smtClean="0">
              <a:latin typeface="Times New Roman" panose="02020603050405020304" pitchFamily="18" charset="0"/>
              <a:cs typeface="Times New Roman" panose="02020603050405020304" pitchFamily="18" charset="0"/>
            </a:endParaRPr>
          </a:p>
          <a:p>
            <a:pPr>
              <a:lnSpc>
                <a:spcPts val="3680"/>
              </a:lnSpc>
              <a:buFontTx/>
              <a:buChar char="-"/>
            </a:pPr>
            <a:r>
              <a:rPr lang="sr-Latn-RS" sz="2800" dirty="0" smtClean="0">
                <a:latin typeface="Times New Roman" panose="02020603050405020304" pitchFamily="18" charset="0"/>
                <a:cs typeface="Times New Roman" panose="02020603050405020304" pitchFamily="18" charset="0"/>
              </a:rPr>
              <a:t> P</a:t>
            </a:r>
            <a:r>
              <a:rPr lang="en-US" sz="2800" dirty="0" err="1" smtClean="0">
                <a:latin typeface="Times New Roman" panose="02020603050405020304" pitchFamily="18" charset="0"/>
                <a:cs typeface="Times New Roman" panose="02020603050405020304" pitchFamily="18" charset="0"/>
              </a:rPr>
              <a:t>ork</a:t>
            </a:r>
            <a:endParaRPr lang="sr-Latn-RS" sz="2800" dirty="0" smtClean="0">
              <a:latin typeface="Times New Roman" panose="02020603050405020304" pitchFamily="18" charset="0"/>
              <a:cs typeface="Times New Roman" panose="02020603050405020304" pitchFamily="18" charset="0"/>
            </a:endParaRPr>
          </a:p>
          <a:p>
            <a:pPr>
              <a:lnSpc>
                <a:spcPts val="3680"/>
              </a:lnSpc>
              <a:buFontTx/>
              <a:buChar char="-"/>
            </a:pPr>
            <a:r>
              <a:rPr lang="en-US" sz="2800" dirty="0" smtClean="0">
                <a:latin typeface="Times New Roman" panose="02020603050405020304" pitchFamily="18" charset="0"/>
                <a:cs typeface="Times New Roman" panose="02020603050405020304" pitchFamily="18" charset="0"/>
              </a:rPr>
              <a:t> </a:t>
            </a:r>
            <a:r>
              <a:rPr lang="sr-Latn-RS" sz="2800" dirty="0" smtClean="0">
                <a:latin typeface="Times New Roman" panose="02020603050405020304" pitchFamily="18" charset="0"/>
                <a:cs typeface="Times New Roman" panose="02020603050405020304" pitchFamily="18" charset="0"/>
              </a:rPr>
              <a:t>S</a:t>
            </a:r>
            <a:r>
              <a:rPr lang="en-US" sz="2800" dirty="0" err="1" smtClean="0">
                <a:latin typeface="Times New Roman" panose="02020603050405020304" pitchFamily="18" charset="0"/>
                <a:cs typeface="Times New Roman" panose="02020603050405020304" pitchFamily="18" charset="0"/>
              </a:rPr>
              <a:t>eed</a:t>
            </a:r>
            <a:r>
              <a:rPr lang="en-US" sz="2800" dirty="0" smtClean="0">
                <a:latin typeface="Times New Roman" panose="02020603050405020304" pitchFamily="18" charset="0"/>
                <a:cs typeface="Times New Roman" panose="02020603050405020304" pitchFamily="18" charset="0"/>
              </a:rPr>
              <a:t> oil </a:t>
            </a:r>
            <a:endParaRPr lang="en-CA" sz="2600" dirty="0" smtClean="0">
              <a:solidFill>
                <a:srgbClr val="000000"/>
              </a:solidFill>
              <a:latin typeface="Times New Roman" panose="02020603050405020304" pitchFamily="18" charset="0"/>
              <a:cs typeface="Times New Roman" panose="02020603050405020304" pitchFamily="18" charset="0"/>
            </a:endParaRPr>
          </a:p>
          <a:p>
            <a:pPr>
              <a:lnSpc>
                <a:spcPts val="3680"/>
              </a:lnSpc>
            </a:pPr>
            <a:endParaRPr lang="en-CA" sz="26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685800" y="228600"/>
            <a:ext cx="7315200" cy="1769715"/>
          </a:xfrm>
          <a:prstGeom prst="rect">
            <a:avLst/>
          </a:prstGeom>
          <a:noFill/>
        </p:spPr>
        <p:txBody>
          <a:bodyPr vert="horz" wrap="square" lIns="0" tIns="0" rIns="0" bIns="0" rtlCol="0">
            <a:spAutoFit/>
          </a:bodyPr>
          <a:lstStyle/>
          <a:p>
            <a:pPr algn="ctr">
              <a:lnSpc>
                <a:spcPts val="4600"/>
              </a:lnSpc>
            </a:pPr>
            <a:r>
              <a:rPr lang="en-US" sz="3600" dirty="0" smtClean="0"/>
              <a:t> </a:t>
            </a:r>
            <a:r>
              <a:rPr lang="en-US" sz="3600" b="1" dirty="0" smtClean="0">
                <a:solidFill>
                  <a:srgbClr val="D06D30"/>
                </a:solidFill>
                <a:latin typeface="Times New Roman" pitchFamily="18" charset="0"/>
                <a:cs typeface="Times New Roman" pitchFamily="18" charset="0"/>
              </a:rPr>
              <a:t>Biochemical changes in </a:t>
            </a:r>
            <a:r>
              <a:rPr lang="en-US" sz="3600" b="1" dirty="0" err="1" smtClean="0">
                <a:solidFill>
                  <a:srgbClr val="D06D30"/>
                </a:solidFill>
                <a:latin typeface="Times New Roman" pitchFamily="18" charset="0"/>
                <a:cs typeface="Times New Roman" pitchFamily="18" charset="0"/>
              </a:rPr>
              <a:t>hypovitaminosis</a:t>
            </a:r>
            <a:r>
              <a:rPr lang="en-US" sz="3600" b="1" dirty="0" smtClean="0">
                <a:solidFill>
                  <a:srgbClr val="D06D30"/>
                </a:solidFill>
                <a:latin typeface="Times New Roman" pitchFamily="18" charset="0"/>
                <a:cs typeface="Times New Roman" pitchFamily="18" charset="0"/>
              </a:rPr>
              <a:t> B1</a:t>
            </a:r>
            <a:endParaRPr lang="en-CA" sz="3600" b="1" dirty="0" smtClean="0">
              <a:solidFill>
                <a:srgbClr val="D06D30"/>
              </a:solidFill>
              <a:latin typeface="Times New Roman" pitchFamily="18" charset="0"/>
              <a:cs typeface="Times New Roman" pitchFamily="18" charset="0"/>
            </a:endParaRPr>
          </a:p>
          <a:p>
            <a:pPr algn="ctr">
              <a:lnSpc>
                <a:spcPts val="4600"/>
              </a:lnSpc>
            </a:pPr>
            <a:r>
              <a:rPr lang="sr-Latn-RS" sz="3600" dirty="0" smtClean="0">
                <a:solidFill>
                  <a:srgbClr val="C00000"/>
                </a:solidFill>
                <a:latin typeface="Palatino Linotype" panose="02040502050505030304" pitchFamily="18" charset="0"/>
              </a:rPr>
              <a:t>  </a:t>
            </a:r>
            <a:endParaRPr lang="en-CA" sz="3600" dirty="0">
              <a:solidFill>
                <a:srgbClr val="C00000"/>
              </a:solidFill>
              <a:latin typeface="Palatino Linotype" panose="02040502050505030304" pitchFamily="18" charset="0"/>
            </a:endParaRPr>
          </a:p>
        </p:txBody>
      </p:sp>
      <p:sp>
        <p:nvSpPr>
          <p:cNvPr id="4" name="TextBox 4"/>
          <p:cNvSpPr txBox="1"/>
          <p:nvPr/>
        </p:nvSpPr>
        <p:spPr>
          <a:xfrm>
            <a:off x="546101" y="2057400"/>
            <a:ext cx="8216900" cy="1641475"/>
          </a:xfrm>
          <a:prstGeom prst="rect">
            <a:avLst/>
          </a:prstGeom>
          <a:noFill/>
        </p:spPr>
        <p:txBody>
          <a:bodyPr vert="horz" wrap="square" lIns="0" tIns="0" rIns="0" bIns="0" rtlCol="0">
            <a:spAutoFit/>
          </a:bodyPr>
          <a:lstStyle/>
          <a:p>
            <a:pPr>
              <a:lnSpc>
                <a:spcPts val="3220"/>
              </a:lnSpc>
              <a:tabLst>
                <a:tab pos="609600" algn="l"/>
              </a:tabLst>
            </a:pPr>
            <a:r>
              <a:rPr lang="en-CA" sz="2600" dirty="0" smtClean="0">
                <a:solidFill>
                  <a:srgbClr val="000000"/>
                </a:solidFill>
                <a:latin typeface="Palatino Linotype" panose="02040502050505030304" pitchFamily="18" charset="0"/>
                <a:cs typeface="Arial"/>
              </a:rPr>
              <a:t>•</a:t>
            </a:r>
            <a:r>
              <a:rPr lang="en-US" sz="2800" b="1" dirty="0" smtClean="0">
                <a:latin typeface="Times New Roman" pitchFamily="18" charset="0"/>
                <a:cs typeface="Times New Roman" pitchFamily="18" charset="0"/>
              </a:rPr>
              <a:t>Disorder of carbohydrate metabolism</a:t>
            </a:r>
            <a:r>
              <a:rPr lang="en-US" sz="2800" dirty="0" smtClean="0">
                <a:latin typeface="Times New Roman" pitchFamily="18" charset="0"/>
                <a:cs typeface="Times New Roman" pitchFamily="18" charset="0"/>
              </a:rPr>
              <a:t>, accumulation of </a:t>
            </a:r>
            <a:r>
              <a:rPr lang="en-US" sz="2800" dirty="0" err="1" smtClean="0">
                <a:latin typeface="Times New Roman" pitchFamily="18" charset="0"/>
                <a:cs typeface="Times New Roman" pitchFamily="18" charset="0"/>
              </a:rPr>
              <a:t>pyruvate</a:t>
            </a:r>
            <a:r>
              <a:rPr lang="en-US" sz="2800" dirty="0" smtClean="0">
                <a:latin typeface="Times New Roman" pitchFamily="18" charset="0"/>
                <a:cs typeface="Times New Roman" pitchFamily="18" charset="0"/>
              </a:rPr>
              <a:t>, passage of </a:t>
            </a:r>
            <a:r>
              <a:rPr lang="en-US" sz="2800" dirty="0" err="1" smtClean="0">
                <a:latin typeface="Times New Roman" pitchFamily="18" charset="0"/>
                <a:cs typeface="Times New Roman" pitchFamily="18" charset="0"/>
              </a:rPr>
              <a:t>pyruvate</a:t>
            </a:r>
            <a:r>
              <a:rPr lang="en-US" sz="2800" dirty="0" smtClean="0">
                <a:latin typeface="Times New Roman" pitchFamily="18" charset="0"/>
                <a:cs typeface="Times New Roman" pitchFamily="18" charset="0"/>
              </a:rPr>
              <a:t> through the blood-brain barrier</a:t>
            </a:r>
            <a:r>
              <a:rPr lang="en-US" sz="2800" dirty="0" smtClean="0"/>
              <a:t>.</a:t>
            </a:r>
            <a:endParaRPr lang="en-CA" sz="2600" dirty="0" smtClean="0">
              <a:solidFill>
                <a:srgbClr val="000000"/>
              </a:solidFill>
              <a:latin typeface="Palatino Linotype" panose="02040502050505030304" pitchFamily="18" charset="0"/>
              <a:cs typeface="Palatino Linotype"/>
            </a:endParaRPr>
          </a:p>
          <a:p>
            <a:pPr>
              <a:lnSpc>
                <a:spcPts val="3220"/>
              </a:lnSpc>
            </a:pPr>
            <a:endParaRPr lang="en-CA" sz="2600" dirty="0">
              <a:solidFill>
                <a:srgbClr val="000000"/>
              </a:solidFill>
              <a:latin typeface="Palatino Linotype" panose="02040502050505030304" pitchFamily="18" charset="0"/>
            </a:endParaRPr>
          </a:p>
        </p:txBody>
      </p:sp>
      <p:sp>
        <p:nvSpPr>
          <p:cNvPr id="6" name="TextBox 6"/>
          <p:cNvSpPr txBox="1"/>
          <p:nvPr/>
        </p:nvSpPr>
        <p:spPr>
          <a:xfrm>
            <a:off x="457200" y="3886200"/>
            <a:ext cx="8686800" cy="1231106"/>
          </a:xfrm>
          <a:prstGeom prst="rect">
            <a:avLst/>
          </a:prstGeom>
          <a:noFill/>
        </p:spPr>
        <p:txBody>
          <a:bodyPr vert="horz" wrap="square" lIns="0" tIns="0" rIns="0" bIns="0" rtlCol="0">
            <a:spAutoFit/>
          </a:bodyPr>
          <a:lstStyle/>
          <a:p>
            <a:pPr>
              <a:lnSpc>
                <a:spcPts val="3220"/>
              </a:lnSpc>
              <a:tabLst>
                <a:tab pos="609600" algn="l"/>
              </a:tabLst>
            </a:pPr>
            <a:r>
              <a:rPr lang="en-CA" sz="2600" dirty="0" smtClean="0">
                <a:solidFill>
                  <a:srgbClr val="000000"/>
                </a:solidFill>
                <a:latin typeface="Palatino Linotype" panose="02040502050505030304" pitchFamily="18" charset="0"/>
                <a:cs typeface="Arial"/>
              </a:rPr>
              <a:t>•</a:t>
            </a:r>
            <a:r>
              <a:rPr lang="sr-Latn-RS" sz="2800" b="1" dirty="0" smtClean="0">
                <a:solidFill>
                  <a:srgbClr val="000000"/>
                </a:solidFill>
                <a:latin typeface="Times New Roman" pitchFamily="18" charset="0"/>
                <a:cs typeface="Times New Roman" pitchFamily="18" charset="0"/>
              </a:rPr>
              <a:t>D</a:t>
            </a:r>
            <a:r>
              <a:rPr lang="en-US" sz="2800" b="1" dirty="0" err="1" smtClean="0">
                <a:latin typeface="Times New Roman" pitchFamily="18" charset="0"/>
                <a:cs typeface="Times New Roman" pitchFamily="18" charset="0"/>
              </a:rPr>
              <a:t>isorder</a:t>
            </a:r>
            <a:r>
              <a:rPr lang="en-US" sz="2800" b="1" dirty="0" smtClean="0">
                <a:latin typeface="Times New Roman" pitchFamily="18" charset="0"/>
                <a:cs typeface="Times New Roman" pitchFamily="18" charset="0"/>
              </a:rPr>
              <a:t> in the transmission of nerve impulses </a:t>
            </a:r>
            <a:r>
              <a:rPr lang="en-US" sz="2800" dirty="0" smtClean="0">
                <a:latin typeface="Times New Roman" pitchFamily="18" charset="0"/>
                <a:cs typeface="Times New Roman" pitchFamily="18" charset="0"/>
              </a:rPr>
              <a:t>due to lack of TPP</a:t>
            </a:r>
            <a:r>
              <a:rPr lang="sr-Latn-RS" sz="2800" dirty="0" smtClean="0">
                <a:latin typeface="Times New Roman" pitchFamily="18" charset="0"/>
                <a:cs typeface="Times New Roman" pitchFamily="18" charset="0"/>
              </a:rPr>
              <a:t>.</a:t>
            </a:r>
            <a:endParaRPr lang="en-CA" sz="2600" b="1" dirty="0" smtClean="0">
              <a:solidFill>
                <a:srgbClr val="000000"/>
              </a:solidFill>
              <a:latin typeface="Times New Roman" pitchFamily="18" charset="0"/>
              <a:cs typeface="Times New Roman" pitchFamily="18" charset="0"/>
            </a:endParaRPr>
          </a:p>
          <a:p>
            <a:pPr>
              <a:lnSpc>
                <a:spcPts val="3220"/>
              </a:lnSpc>
            </a:pPr>
            <a:endParaRPr lang="en-CA" sz="2600" dirty="0">
              <a:solidFill>
                <a:srgbClr val="000000"/>
              </a:solidFill>
              <a:latin typeface="Palatino Linotype" panose="02040502050505030304" pitchFamily="18" charset="0"/>
            </a:endParaRPr>
          </a:p>
        </p:txBody>
      </p:sp>
      <p:sp>
        <p:nvSpPr>
          <p:cNvPr id="8" name="TextBox 8"/>
          <p:cNvSpPr txBox="1"/>
          <p:nvPr/>
        </p:nvSpPr>
        <p:spPr>
          <a:xfrm>
            <a:off x="546100" y="5257800"/>
            <a:ext cx="7912100" cy="1231106"/>
          </a:xfrm>
          <a:prstGeom prst="rect">
            <a:avLst/>
          </a:prstGeom>
          <a:noFill/>
        </p:spPr>
        <p:txBody>
          <a:bodyPr vert="horz" wrap="square" lIns="0" tIns="0" rIns="0" bIns="0" rtlCol="0">
            <a:spAutoFit/>
          </a:bodyPr>
          <a:lstStyle/>
          <a:p>
            <a:pPr>
              <a:lnSpc>
                <a:spcPts val="3220"/>
              </a:lnSpc>
              <a:tabLst>
                <a:tab pos="609600" algn="l"/>
              </a:tabLst>
            </a:pPr>
            <a:r>
              <a:rPr lang="en-CA" sz="2600" dirty="0" smtClean="0">
                <a:solidFill>
                  <a:srgbClr val="000000"/>
                </a:solidFill>
                <a:latin typeface="Palatino Linotype" panose="02040502050505030304" pitchFamily="18" charset="0"/>
                <a:cs typeface="Arial"/>
              </a:rPr>
              <a:t>•</a:t>
            </a:r>
            <a:r>
              <a:rPr lang="sr-Latn-RS" sz="2800" dirty="0" smtClean="0">
                <a:solidFill>
                  <a:srgbClr val="000000"/>
                </a:solidFill>
                <a:latin typeface="Times New Roman" pitchFamily="18" charset="0"/>
                <a:cs typeface="Times New Roman" pitchFamily="18" charset="0"/>
              </a:rPr>
              <a:t>T</a:t>
            </a:r>
            <a:r>
              <a:rPr lang="en-US" sz="2800" dirty="0" err="1" smtClean="0">
                <a:latin typeface="Times New Roman" pitchFamily="18" charset="0"/>
                <a:cs typeface="Times New Roman" pitchFamily="18" charset="0"/>
              </a:rPr>
              <a:t>ransketolase</a:t>
            </a:r>
            <a:r>
              <a:rPr lang="en-US" sz="2800" dirty="0" smtClean="0">
                <a:latin typeface="Times New Roman" pitchFamily="18" charset="0"/>
                <a:cs typeface="Times New Roman" pitchFamily="18" charset="0"/>
              </a:rPr>
              <a:t> activity in erythrocytes is decreased - diagnostic test.</a:t>
            </a:r>
            <a:endParaRPr lang="en-CA" sz="2600" dirty="0" smtClean="0">
              <a:solidFill>
                <a:srgbClr val="000000"/>
              </a:solidFill>
              <a:latin typeface="Times New Roman" pitchFamily="18" charset="0"/>
              <a:cs typeface="Times New Roman" pitchFamily="18" charset="0"/>
            </a:endParaRPr>
          </a:p>
          <a:p>
            <a:pPr>
              <a:lnSpc>
                <a:spcPts val="3220"/>
              </a:lnSpc>
            </a:pPr>
            <a:endParaRPr lang="en-CA" sz="2600" dirty="0">
              <a:solidFill>
                <a:srgbClr val="000000"/>
              </a:solidFill>
              <a:latin typeface="Palatino Linotype" panose="02040502050505030304" pitchFamily="18" charset="0"/>
            </a:endParaRPr>
          </a:p>
        </p:txBody>
      </p:sp>
      <p:sp>
        <p:nvSpPr>
          <p:cNvPr id="12" name="TextBox 5"/>
          <p:cNvSpPr txBox="1"/>
          <p:nvPr/>
        </p:nvSpPr>
        <p:spPr>
          <a:xfrm>
            <a:off x="1155700" y="2654300"/>
            <a:ext cx="65" cy="872034"/>
          </a:xfrm>
          <a:prstGeom prst="rect">
            <a:avLst/>
          </a:prstGeom>
          <a:noFill/>
        </p:spPr>
        <p:txBody>
          <a:bodyPr vert="horz" wrap="none" lIns="0" tIns="0" rIns="0" bIns="0" rtlCol="0">
            <a:spAutoFit/>
          </a:bodyPr>
          <a:lstStyle/>
          <a:p>
            <a:pPr>
              <a:lnSpc>
                <a:spcPts val="3400"/>
              </a:lnSpc>
            </a:pPr>
            <a:endParaRPr lang="en-CA" sz="2600" dirty="0" smtClean="0">
              <a:solidFill>
                <a:srgbClr val="000000"/>
              </a:solidFill>
              <a:latin typeface="Palatino Linotype" panose="02040502050505030304" pitchFamily="18" charset="0"/>
              <a:cs typeface="Palatino Linotype"/>
            </a:endParaRPr>
          </a:p>
          <a:p>
            <a:pPr>
              <a:lnSpc>
                <a:spcPts val="3400"/>
              </a:lnSpc>
            </a:pPr>
            <a:endParaRPr lang="en-CA" sz="2600" dirty="0">
              <a:solidFill>
                <a:srgbClr val="000000"/>
              </a:solidFill>
              <a:latin typeface="Palatino Linotype" panose="02040502050505030304" pitchFamily="18" charset="0"/>
            </a:endParaRPr>
          </a:p>
        </p:txBody>
      </p:sp>
      <p:sp>
        <p:nvSpPr>
          <p:cNvPr id="13" name="TextBox 7"/>
          <p:cNvSpPr txBox="1"/>
          <p:nvPr/>
        </p:nvSpPr>
        <p:spPr>
          <a:xfrm>
            <a:off x="1155700" y="4364856"/>
            <a:ext cx="65" cy="820738"/>
          </a:xfrm>
          <a:prstGeom prst="rect">
            <a:avLst/>
          </a:prstGeom>
          <a:noFill/>
        </p:spPr>
        <p:txBody>
          <a:bodyPr vert="horz" wrap="none" lIns="0" tIns="0" rIns="0" bIns="0" rtlCol="0">
            <a:spAutoFit/>
          </a:bodyPr>
          <a:lstStyle/>
          <a:p>
            <a:pPr>
              <a:lnSpc>
                <a:spcPts val="3220"/>
              </a:lnSpc>
            </a:pPr>
            <a:endParaRPr lang="en-CA" sz="2600" dirty="0" smtClean="0">
              <a:solidFill>
                <a:srgbClr val="000000"/>
              </a:solidFill>
              <a:latin typeface="Palatino Linotype" panose="02040502050505030304" pitchFamily="18" charset="0"/>
              <a:cs typeface="Palatino Linotype"/>
            </a:endParaRPr>
          </a:p>
          <a:p>
            <a:pPr>
              <a:lnSpc>
                <a:spcPts val="3220"/>
              </a:lnSpc>
            </a:pPr>
            <a:endParaRPr lang="en-CA" sz="2600" dirty="0">
              <a:solidFill>
                <a:srgbClr val="000000"/>
              </a:solidFill>
              <a:latin typeface="Palatino Linotype" panose="02040502050505030304" pitchFamily="18" charset="0"/>
            </a:endParaRPr>
          </a:p>
        </p:txBody>
      </p:sp>
      <p:sp>
        <p:nvSpPr>
          <p:cNvPr id="14" name="TextBox 9"/>
          <p:cNvSpPr txBox="1"/>
          <p:nvPr/>
        </p:nvSpPr>
        <p:spPr>
          <a:xfrm>
            <a:off x="1155700" y="5733256"/>
            <a:ext cx="65" cy="820738"/>
          </a:xfrm>
          <a:prstGeom prst="rect">
            <a:avLst/>
          </a:prstGeom>
          <a:noFill/>
        </p:spPr>
        <p:txBody>
          <a:bodyPr vert="horz" wrap="none" lIns="0" tIns="0" rIns="0" bIns="0" rtlCol="0">
            <a:spAutoFit/>
          </a:bodyPr>
          <a:lstStyle/>
          <a:p>
            <a:pPr>
              <a:lnSpc>
                <a:spcPts val="3220"/>
              </a:lnSpc>
            </a:pPr>
            <a:endParaRPr lang="en-CA" sz="2600" dirty="0" smtClean="0">
              <a:solidFill>
                <a:srgbClr val="000000"/>
              </a:solidFill>
              <a:latin typeface="Palatino Linotype" panose="02040502050505030304" pitchFamily="18" charset="0"/>
              <a:cs typeface="Palatino Linotype"/>
            </a:endParaRPr>
          </a:p>
          <a:p>
            <a:pPr>
              <a:lnSpc>
                <a:spcPts val="3220"/>
              </a:lnSpc>
            </a:pPr>
            <a:endParaRPr lang="en-CA" sz="2600" dirty="0">
              <a:solidFill>
                <a:srgbClr val="000000"/>
              </a:solidFill>
              <a:latin typeface="Palatino Linotype" panose="02040502050505030304"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905000" y="304800"/>
            <a:ext cx="4308872" cy="1266437"/>
          </a:xfrm>
          <a:prstGeom prst="rect">
            <a:avLst/>
          </a:prstGeom>
          <a:noFill/>
        </p:spPr>
        <p:txBody>
          <a:bodyPr vert="horz" wrap="none" lIns="0" tIns="0" rIns="0" bIns="0" rtlCol="0">
            <a:spAutoFit/>
          </a:bodyPr>
          <a:lstStyle/>
          <a:p>
            <a:pPr>
              <a:lnSpc>
                <a:spcPts val="5060"/>
              </a:lnSpc>
            </a:pPr>
            <a:r>
              <a:rPr lang="sr-Latn-RS" sz="3600" b="1" dirty="0" smtClean="0">
                <a:solidFill>
                  <a:srgbClr val="C00000"/>
                </a:solidFill>
                <a:latin typeface="Palatino Linotype Bold"/>
              </a:rPr>
              <a:t>   </a:t>
            </a:r>
            <a:r>
              <a:rPr lang="en-US" sz="3600" b="1" dirty="0" err="1" smtClean="0">
                <a:solidFill>
                  <a:srgbClr val="D06D30"/>
                </a:solidFill>
                <a:latin typeface="Times New Roman" pitchFamily="18" charset="0"/>
                <a:cs typeface="Times New Roman" pitchFamily="18" charset="0"/>
              </a:rPr>
              <a:t>Hypovitaminosis</a:t>
            </a:r>
            <a:r>
              <a:rPr lang="en-US" sz="3600" b="1" dirty="0" smtClean="0">
                <a:solidFill>
                  <a:srgbClr val="D06D30"/>
                </a:solidFill>
                <a:latin typeface="Times New Roman" pitchFamily="18" charset="0"/>
                <a:cs typeface="Times New Roman" pitchFamily="18" charset="0"/>
              </a:rPr>
              <a:t> B1</a:t>
            </a:r>
            <a:endParaRPr lang="en-CA" sz="3600" b="1" dirty="0" smtClean="0">
              <a:solidFill>
                <a:srgbClr val="D06D30"/>
              </a:solidFill>
              <a:latin typeface="Times New Roman" pitchFamily="18" charset="0"/>
              <a:cs typeface="Times New Roman" pitchFamily="18" charset="0"/>
            </a:endParaRPr>
          </a:p>
          <a:p>
            <a:pPr>
              <a:lnSpc>
                <a:spcPts val="5060"/>
              </a:lnSpc>
            </a:pPr>
            <a:endParaRPr lang="en-CA" sz="3600" dirty="0">
              <a:solidFill>
                <a:srgbClr val="C00000"/>
              </a:solidFill>
            </a:endParaRPr>
          </a:p>
        </p:txBody>
      </p:sp>
      <p:sp>
        <p:nvSpPr>
          <p:cNvPr id="3" name="TextBox 3"/>
          <p:cNvSpPr txBox="1"/>
          <p:nvPr/>
        </p:nvSpPr>
        <p:spPr>
          <a:xfrm>
            <a:off x="228600" y="1841500"/>
            <a:ext cx="8720336" cy="666849"/>
          </a:xfrm>
          <a:prstGeom prst="rect">
            <a:avLst/>
          </a:prstGeom>
          <a:noFill/>
        </p:spPr>
        <p:txBody>
          <a:bodyPr vert="horz" wrap="none" lIns="0" tIns="0" rIns="0" bIns="0" rtlCol="0">
            <a:spAutoFit/>
          </a:bodyPr>
          <a:lstStyle/>
          <a:p>
            <a:pPr>
              <a:lnSpc>
                <a:spcPts val="2600"/>
              </a:lnSpc>
              <a:tabLst>
                <a:tab pos="3683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L</a:t>
            </a:r>
            <a:r>
              <a:rPr lang="en-US" sz="2400" dirty="0" err="1" smtClean="0">
                <a:latin typeface="Times New Roman" pitchFamily="18" charset="0"/>
                <a:cs typeface="Times New Roman" pitchFamily="18" charset="0"/>
              </a:rPr>
              <a:t>ack</a:t>
            </a:r>
            <a:r>
              <a:rPr lang="en-US" sz="2400" dirty="0" smtClean="0">
                <a:latin typeface="Times New Roman" pitchFamily="18" charset="0"/>
                <a:cs typeface="Times New Roman" pitchFamily="18" charset="0"/>
              </a:rPr>
              <a:t> of vitamin B1 is reflected by </a:t>
            </a:r>
            <a:r>
              <a:rPr lang="en-US" sz="2400" b="1" dirty="0" smtClean="0">
                <a:latin typeface="Times New Roman" pitchFamily="18" charset="0"/>
                <a:cs typeface="Times New Roman" pitchFamily="18" charset="0"/>
              </a:rPr>
              <a:t>changes in the nervous system</a:t>
            </a:r>
            <a:r>
              <a:rPr lang="sr-Latn-RS" sz="2400" dirty="0" smtClean="0"/>
              <a:t>.</a:t>
            </a:r>
            <a:r>
              <a:rPr lang="en-US" sz="2400" dirty="0" smtClean="0"/>
              <a:t> </a:t>
            </a:r>
            <a:endParaRPr lang="en-CA" sz="2412" b="1" dirty="0" smtClean="0">
              <a:solidFill>
                <a:srgbClr val="000000"/>
              </a:solidFill>
              <a:latin typeface="Palatino Linotype Bold"/>
              <a:cs typeface="Palatino Linotype Bold"/>
            </a:endParaRPr>
          </a:p>
          <a:p>
            <a:pPr>
              <a:lnSpc>
                <a:spcPts val="2600"/>
              </a:lnSpc>
            </a:pPr>
            <a:endParaRPr lang="en-CA" sz="2402" dirty="0">
              <a:solidFill>
                <a:srgbClr val="000000"/>
              </a:solidFill>
            </a:endParaRPr>
          </a:p>
        </p:txBody>
      </p:sp>
      <p:sp>
        <p:nvSpPr>
          <p:cNvPr id="4" name="TextBox 4"/>
          <p:cNvSpPr txBox="1"/>
          <p:nvPr/>
        </p:nvSpPr>
        <p:spPr>
          <a:xfrm>
            <a:off x="228601" y="2438400"/>
            <a:ext cx="8293100" cy="1192634"/>
          </a:xfrm>
          <a:prstGeom prst="rect">
            <a:avLst/>
          </a:prstGeom>
          <a:noFill/>
        </p:spPr>
        <p:txBody>
          <a:bodyPr vert="horz" wrap="square" lIns="0" tIns="0" rIns="0" bIns="0" rtlCol="0">
            <a:spAutoFit/>
          </a:bodyPr>
          <a:lstStyle/>
          <a:p>
            <a:pPr>
              <a:lnSpc>
                <a:spcPts val="3100"/>
              </a:lnSpc>
              <a:tabLst>
                <a:tab pos="3810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cells of the nervous system use carbohydrates as an exclusive source of energy</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100"/>
              </a:lnSpc>
            </a:pPr>
            <a:endParaRPr lang="en-CA" sz="2400" dirty="0">
              <a:solidFill>
                <a:srgbClr val="000000"/>
              </a:solidFill>
            </a:endParaRPr>
          </a:p>
        </p:txBody>
      </p:sp>
      <p:sp>
        <p:nvSpPr>
          <p:cNvPr id="5" name="TextBox 5"/>
          <p:cNvSpPr txBox="1"/>
          <p:nvPr/>
        </p:nvSpPr>
        <p:spPr>
          <a:xfrm>
            <a:off x="228600" y="3754537"/>
            <a:ext cx="3935373"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dirty="0" smtClean="0"/>
              <a:t> </a:t>
            </a:r>
            <a:r>
              <a:rPr lang="sr-Latn-RS" sz="2400" b="1" dirty="0" smtClean="0">
                <a:latin typeface="Times New Roman" pitchFamily="18" charset="0"/>
                <a:cs typeface="Times New Roman" pitchFamily="18" charset="0"/>
              </a:rPr>
              <a:t>M</a:t>
            </a:r>
            <a:r>
              <a:rPr lang="en-US" sz="2400" b="1" dirty="0" err="1" smtClean="0">
                <a:latin typeface="Times New Roman" pitchFamily="18" charset="0"/>
                <a:cs typeface="Times New Roman" pitchFamily="18" charset="0"/>
              </a:rPr>
              <a:t>ild</a:t>
            </a:r>
            <a:r>
              <a:rPr lang="en-US" sz="2400" b="1" dirty="0" smtClean="0">
                <a:latin typeface="Times New Roman" pitchFamily="18" charset="0"/>
                <a:cs typeface="Times New Roman" pitchFamily="18" charset="0"/>
              </a:rPr>
              <a:t> form of B1 deficiency </a:t>
            </a:r>
            <a:r>
              <a:rPr lang="en-CA" sz="2400" dirty="0" smtClean="0">
                <a:solidFill>
                  <a:srgbClr val="000000"/>
                </a:solidFill>
                <a:latin typeface="Palatino Linotype"/>
                <a:cs typeface="Palatino Linotype"/>
              </a:rPr>
              <a:t>:</a:t>
            </a:r>
          </a:p>
          <a:p>
            <a:pPr>
              <a:lnSpc>
                <a:spcPts val="2760"/>
              </a:lnSpc>
            </a:pPr>
            <a:endParaRPr lang="en-CA" sz="2400" dirty="0">
              <a:solidFill>
                <a:srgbClr val="000000"/>
              </a:solidFill>
            </a:endParaRPr>
          </a:p>
        </p:txBody>
      </p:sp>
      <p:sp>
        <p:nvSpPr>
          <p:cNvPr id="6" name="TextBox 6"/>
          <p:cNvSpPr txBox="1"/>
          <p:nvPr/>
        </p:nvSpPr>
        <p:spPr>
          <a:xfrm>
            <a:off x="228600" y="4148237"/>
            <a:ext cx="8140700" cy="1795363"/>
          </a:xfrm>
          <a:prstGeom prst="rect">
            <a:avLst/>
          </a:prstGeom>
          <a:noFill/>
        </p:spPr>
        <p:txBody>
          <a:bodyPr vert="horz" wrap="square" lIns="0" tIns="0" rIns="0" bIns="0" rtlCol="0">
            <a:spAutoFit/>
          </a:bodyPr>
          <a:lstStyle/>
          <a:p>
            <a:pPr>
              <a:lnSpc>
                <a:spcPts val="2760"/>
              </a:lnSpc>
              <a:buFontTx/>
              <a:buChar char="-"/>
            </a:pPr>
            <a:r>
              <a:rPr lang="en-US" sz="2400" dirty="0" smtClean="0">
                <a:latin typeface="Times New Roman" pitchFamily="18" charset="0"/>
                <a:cs typeface="Times New Roman" pitchFamily="18" charset="0"/>
              </a:rPr>
              <a:t>loss of appetite</a:t>
            </a:r>
            <a:r>
              <a:rPr lang="sr-Latn-RS" sz="2400" dirty="0" smtClean="0">
                <a:latin typeface="Times New Roman" pitchFamily="18" charset="0"/>
                <a:cs typeface="Times New Roman" pitchFamily="18" charset="0"/>
              </a:rPr>
              <a:t>,</a:t>
            </a:r>
          </a:p>
          <a:p>
            <a:pPr>
              <a:lnSpc>
                <a:spcPts val="2760"/>
              </a:lnSpc>
              <a:buFontTx/>
              <a:buChar char="-"/>
            </a:pPr>
            <a:r>
              <a:rPr lang="en-US" sz="2400" dirty="0" smtClean="0">
                <a:latin typeface="Times New Roman" pitchFamily="18" charset="0"/>
                <a:cs typeface="Times New Roman" pitchFamily="18" charset="0"/>
              </a:rPr>
              <a:t> weakness</a:t>
            </a:r>
            <a:r>
              <a:rPr lang="sr-Latn-RS" sz="2400" dirty="0" smtClean="0">
                <a:latin typeface="Times New Roman" pitchFamily="18" charset="0"/>
                <a:cs typeface="Times New Roman" pitchFamily="18" charset="0"/>
              </a:rPr>
              <a:t>,</a:t>
            </a:r>
          </a:p>
          <a:p>
            <a:pPr>
              <a:lnSpc>
                <a:spcPts val="2760"/>
              </a:lnSpc>
              <a:buFontTx/>
              <a:buChar char="-"/>
            </a:pPr>
            <a:r>
              <a:rPr lang="en-US" sz="2400" dirty="0" smtClean="0">
                <a:latin typeface="Times New Roman" pitchFamily="18" charset="0"/>
                <a:cs typeface="Times New Roman" pitchFamily="18" charset="0"/>
              </a:rPr>
              <a:t> tingling fingers and toes</a:t>
            </a:r>
            <a:r>
              <a:rPr lang="sr-Latn-RS" sz="2400" dirty="0" smtClean="0">
                <a:latin typeface="Times New Roman" pitchFamily="18" charset="0"/>
                <a:cs typeface="Times New Roman" pitchFamily="18" charset="0"/>
              </a:rPr>
              <a:t>,</a:t>
            </a:r>
          </a:p>
          <a:p>
            <a:pPr>
              <a:lnSpc>
                <a:spcPts val="2760"/>
              </a:lnSpc>
              <a:buFontTx/>
              <a:buChar char="-"/>
            </a:pPr>
            <a:r>
              <a:rPr lang="en-US" sz="2400" dirty="0" smtClean="0">
                <a:latin typeface="Times New Roman" pitchFamily="18" charset="0"/>
                <a:cs typeface="Times New Roman" pitchFamily="18" charset="0"/>
              </a:rPr>
              <a:t> loss of superficial and even deep sensibility</a:t>
            </a:r>
            <a:r>
              <a:rPr lang="sr-Latn-RS" sz="2400" dirty="0" smtClean="0">
                <a:latin typeface="Times New Roman" pitchFamily="18" charset="0"/>
                <a:cs typeface="Times New Roman" pitchFamily="18" charset="0"/>
              </a:rPr>
              <a:t>.</a:t>
            </a:r>
            <a:endParaRPr lang="en-CA" sz="2402" dirty="0" smtClean="0">
              <a:solidFill>
                <a:srgbClr val="000000"/>
              </a:solidFill>
              <a:latin typeface="Times New Roman" pitchFamily="18" charset="0"/>
              <a:cs typeface="Times New Roman" pitchFamily="18" charset="0"/>
            </a:endParaRPr>
          </a:p>
          <a:p>
            <a:pPr>
              <a:lnSpc>
                <a:spcPts val="2760"/>
              </a:lnSpc>
            </a:pPr>
            <a:endParaRPr lang="en-CA" sz="2402" dirty="0">
              <a:solidFill>
                <a:srgbClr val="000000"/>
              </a:solidFill>
            </a:endParaRPr>
          </a:p>
        </p:txBody>
      </p:sp>
      <p:sp>
        <p:nvSpPr>
          <p:cNvPr id="11" name="TextBox 7"/>
          <p:cNvSpPr txBox="1"/>
          <p:nvPr/>
        </p:nvSpPr>
        <p:spPr>
          <a:xfrm>
            <a:off x="228600" y="4178300"/>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914400" y="304353"/>
            <a:ext cx="7696201" cy="2103140"/>
          </a:xfrm>
          <a:prstGeom prst="rect">
            <a:avLst/>
          </a:prstGeom>
          <a:noFill/>
        </p:spPr>
        <p:txBody>
          <a:bodyPr vert="horz" wrap="square" lIns="0" tIns="0" rIns="0" bIns="0" rtlCol="0">
            <a:spAutoFit/>
          </a:bodyPr>
          <a:lstStyle/>
          <a:p>
            <a:pPr>
              <a:lnSpc>
                <a:spcPts val="4140"/>
              </a:lnSpc>
            </a:pPr>
            <a:r>
              <a:rPr lang="en-US" sz="4400" b="1" dirty="0" err="1" smtClean="0">
                <a:solidFill>
                  <a:schemeClr val="accent6">
                    <a:lumMod val="75000"/>
                  </a:schemeClr>
                </a:solidFill>
                <a:latin typeface="Times New Roman" pitchFamily="18" charset="0"/>
                <a:cs typeface="Times New Roman" pitchFamily="18" charset="0"/>
              </a:rPr>
              <a:t>Hypovitaminoses</a:t>
            </a:r>
            <a:r>
              <a:rPr lang="en-US" sz="4400" b="1" dirty="0" smtClean="0">
                <a:solidFill>
                  <a:schemeClr val="accent6">
                    <a:lumMod val="75000"/>
                  </a:schemeClr>
                </a:solidFill>
                <a:latin typeface="Times New Roman" pitchFamily="18" charset="0"/>
                <a:cs typeface="Times New Roman" pitchFamily="18" charset="0"/>
              </a:rPr>
              <a:t> (lack of vitamins in the body) are caused by: </a:t>
            </a:r>
            <a:endParaRPr lang="en-CA" sz="4400" b="1" dirty="0" smtClean="0">
              <a:solidFill>
                <a:schemeClr val="accent6">
                  <a:lumMod val="75000"/>
                </a:schemeClr>
              </a:solidFill>
              <a:latin typeface="Times New Roman" pitchFamily="18" charset="0"/>
              <a:cs typeface="Times New Roman" pitchFamily="18" charset="0"/>
            </a:endParaRPr>
          </a:p>
          <a:p>
            <a:pPr>
              <a:lnSpc>
                <a:spcPts val="4140"/>
              </a:lnSpc>
            </a:pPr>
            <a:endParaRPr lang="en-CA" sz="3602" dirty="0">
              <a:solidFill>
                <a:srgbClr val="DE0000"/>
              </a:solidFill>
              <a:latin typeface="Palatino Linotype" pitchFamily="18" charset="0"/>
              <a:cs typeface="Times New Roman" pitchFamily="18" charset="0"/>
            </a:endParaRPr>
          </a:p>
        </p:txBody>
      </p:sp>
      <p:sp>
        <p:nvSpPr>
          <p:cNvPr id="4" name="TextBox 4"/>
          <p:cNvSpPr txBox="1"/>
          <p:nvPr/>
        </p:nvSpPr>
        <p:spPr>
          <a:xfrm>
            <a:off x="1219200" y="2514600"/>
            <a:ext cx="3266920" cy="925959"/>
          </a:xfrm>
          <a:prstGeom prst="rect">
            <a:avLst/>
          </a:prstGeom>
          <a:noFill/>
        </p:spPr>
        <p:txBody>
          <a:bodyPr vert="horz" wrap="none" lIns="0" tIns="0" rIns="0" bIns="0" rtlCol="0">
            <a:spAutoFit/>
          </a:bodyPr>
          <a:lstStyle/>
          <a:p>
            <a:pPr>
              <a:lnSpc>
                <a:spcPts val="3680"/>
              </a:lnSpc>
            </a:pPr>
            <a:r>
              <a:rPr lang="en-CA" sz="2800" dirty="0" smtClean="0">
                <a:solidFill>
                  <a:srgbClr val="000000"/>
                </a:solidFill>
                <a:latin typeface="Palatino Linotype" pitchFamily="18" charset="0"/>
                <a:cs typeface="Times New Roman" pitchFamily="18" charset="0"/>
              </a:rPr>
              <a:t>• </a:t>
            </a:r>
            <a:r>
              <a:rPr lang="en-US" sz="2800" dirty="0" smtClean="0"/>
              <a:t> </a:t>
            </a:r>
            <a:r>
              <a:rPr lang="en-US" sz="2800" dirty="0" smtClean="0">
                <a:latin typeface="Times New Roman" pitchFamily="18" charset="0"/>
                <a:cs typeface="Times New Roman" pitchFamily="18" charset="0"/>
              </a:rPr>
              <a:t>inadequate nutrition</a:t>
            </a:r>
            <a:endParaRPr lang="en-CA" sz="2800" dirty="0" smtClean="0">
              <a:solidFill>
                <a:srgbClr val="000000"/>
              </a:solidFill>
              <a:latin typeface="Times New Roman" pitchFamily="18" charset="0"/>
              <a:cs typeface="Times New Roman" pitchFamily="18" charset="0"/>
            </a:endParaRPr>
          </a:p>
          <a:p>
            <a:pPr>
              <a:lnSpc>
                <a:spcPts val="3680"/>
              </a:lnSpc>
            </a:pPr>
            <a:endParaRPr lang="en-CA" sz="2800" dirty="0">
              <a:solidFill>
                <a:srgbClr val="000000"/>
              </a:solidFill>
              <a:latin typeface="Palatino Linotype" pitchFamily="18" charset="0"/>
              <a:cs typeface="Times New Roman" pitchFamily="18" charset="0"/>
            </a:endParaRPr>
          </a:p>
        </p:txBody>
      </p:sp>
      <p:sp>
        <p:nvSpPr>
          <p:cNvPr id="5" name="TextBox 5"/>
          <p:cNvSpPr txBox="1"/>
          <p:nvPr/>
        </p:nvSpPr>
        <p:spPr>
          <a:xfrm>
            <a:off x="1231900" y="3098353"/>
            <a:ext cx="3600666" cy="948978"/>
          </a:xfrm>
          <a:prstGeom prst="rect">
            <a:avLst/>
          </a:prstGeom>
          <a:noFill/>
        </p:spPr>
        <p:txBody>
          <a:bodyPr vert="horz" wrap="none" lIns="0" tIns="0" rIns="0" bIns="0" rtlCol="0">
            <a:spAutoFit/>
          </a:bodyPr>
          <a:lstStyle/>
          <a:p>
            <a:pPr>
              <a:lnSpc>
                <a:spcPts val="3680"/>
              </a:lnSpc>
            </a:pPr>
            <a:r>
              <a:rPr lang="en-CA" sz="2800" dirty="0" smtClean="0">
                <a:solidFill>
                  <a:srgbClr val="000000"/>
                </a:solidFill>
                <a:latin typeface="Palatino Linotype" pitchFamily="18" charset="0"/>
                <a:cs typeface="Times New Roman" pitchFamily="18" charset="0"/>
              </a:rPr>
              <a:t>• </a:t>
            </a:r>
            <a:r>
              <a:rPr lang="en-US" sz="2800" dirty="0" smtClean="0">
                <a:latin typeface="Times New Roman" pitchFamily="18" charset="0"/>
                <a:cs typeface="Times New Roman" pitchFamily="18" charset="0"/>
              </a:rPr>
              <a:t>vitamin </a:t>
            </a:r>
            <a:r>
              <a:rPr lang="en-US" sz="2800" dirty="0" err="1" smtClean="0">
                <a:latin typeface="Times New Roman" pitchFamily="18" charset="0"/>
                <a:cs typeface="Times New Roman" pitchFamily="18" charset="0"/>
              </a:rPr>
              <a:t>malabsorption</a:t>
            </a:r>
            <a:endParaRPr lang="en-CA" sz="2800" dirty="0" smtClean="0">
              <a:solidFill>
                <a:srgbClr val="000000"/>
              </a:solidFill>
              <a:latin typeface="Times New Roman" pitchFamily="18" charset="0"/>
              <a:cs typeface="Times New Roman" pitchFamily="18" charset="0"/>
            </a:endParaRPr>
          </a:p>
          <a:p>
            <a:pPr>
              <a:lnSpc>
                <a:spcPts val="3680"/>
              </a:lnSpc>
            </a:pPr>
            <a:endParaRPr lang="en-CA" sz="2800" dirty="0">
              <a:solidFill>
                <a:srgbClr val="000000"/>
              </a:solidFill>
              <a:latin typeface="Palatino Linotype" pitchFamily="18" charset="0"/>
              <a:cs typeface="Times New Roman" pitchFamily="18" charset="0"/>
            </a:endParaRPr>
          </a:p>
        </p:txBody>
      </p:sp>
      <p:sp>
        <p:nvSpPr>
          <p:cNvPr id="6" name="TextBox 6"/>
          <p:cNvSpPr txBox="1"/>
          <p:nvPr/>
        </p:nvSpPr>
        <p:spPr>
          <a:xfrm>
            <a:off x="1231900" y="3657153"/>
            <a:ext cx="6439968" cy="1000274"/>
          </a:xfrm>
          <a:prstGeom prst="rect">
            <a:avLst/>
          </a:prstGeom>
          <a:noFill/>
        </p:spPr>
        <p:txBody>
          <a:bodyPr vert="horz" wrap="none" lIns="0" tIns="0" rIns="0" bIns="0" rtlCol="0">
            <a:spAutoFit/>
          </a:bodyPr>
          <a:lstStyle/>
          <a:p>
            <a:pPr>
              <a:lnSpc>
                <a:spcPts val="3900"/>
              </a:lnSpc>
            </a:pPr>
            <a:r>
              <a:rPr lang="en-CA" sz="2800" dirty="0" smtClean="0">
                <a:solidFill>
                  <a:srgbClr val="000000"/>
                </a:solidFill>
                <a:cs typeface="Times New Roman" pitchFamily="18" charset="0"/>
              </a:rPr>
              <a:t>•</a:t>
            </a:r>
            <a:r>
              <a:rPr lang="en-US" sz="2800" dirty="0" smtClean="0">
                <a:latin typeface="Times New Roman" pitchFamily="18" charset="0"/>
                <a:cs typeface="Times New Roman" pitchFamily="18" charset="0"/>
              </a:rPr>
              <a:t> increased needs (pregnancy, breastfeeding)</a:t>
            </a:r>
            <a:endParaRPr lang="en-CA" sz="2800" dirty="0" smtClean="0">
              <a:solidFill>
                <a:srgbClr val="000000"/>
              </a:solidFill>
              <a:latin typeface="Times New Roman" pitchFamily="18" charset="0"/>
              <a:cs typeface="Times New Roman" pitchFamily="18" charset="0"/>
            </a:endParaRPr>
          </a:p>
          <a:p>
            <a:pPr>
              <a:lnSpc>
                <a:spcPts val="3900"/>
              </a:lnSpc>
            </a:pPr>
            <a:endParaRPr lang="en-CA" sz="2800" dirty="0">
              <a:solidFill>
                <a:srgbClr val="000000"/>
              </a:solidFill>
              <a:latin typeface="Palatino Linotype" pitchFamily="18" charset="0"/>
              <a:cs typeface="Times New Roman" pitchFamily="18" charset="0"/>
            </a:endParaRPr>
          </a:p>
        </p:txBody>
      </p:sp>
      <p:sp>
        <p:nvSpPr>
          <p:cNvPr id="7" name="TextBox 7"/>
          <p:cNvSpPr txBox="1"/>
          <p:nvPr/>
        </p:nvSpPr>
        <p:spPr>
          <a:xfrm>
            <a:off x="1231900" y="4669829"/>
            <a:ext cx="5565626" cy="1723549"/>
          </a:xfrm>
          <a:prstGeom prst="rect">
            <a:avLst/>
          </a:prstGeom>
          <a:noFill/>
        </p:spPr>
        <p:txBody>
          <a:bodyPr vert="horz" wrap="square" lIns="0" tIns="0" rIns="0" bIns="0" rtlCol="0">
            <a:spAutoFit/>
          </a:bodyPr>
          <a:lstStyle/>
          <a:p>
            <a:r>
              <a:rPr lang="en-CA" sz="2800" dirty="0" smtClean="0">
                <a:solidFill>
                  <a:srgbClr val="000000"/>
                </a:solidFill>
                <a:latin typeface="Palatino Linotype" pitchFamily="18" charset="0"/>
                <a:cs typeface="Times New Roman" pitchFamily="18" charset="0"/>
              </a:rPr>
              <a:t>• </a:t>
            </a:r>
            <a:r>
              <a:rPr lang="en-US" sz="2800" dirty="0" smtClean="0">
                <a:latin typeface="Times New Roman" pitchFamily="18" charset="0"/>
                <a:cs typeface="Times New Roman" pitchFamily="18" charset="0"/>
              </a:rPr>
              <a:t>taking certain medicines</a:t>
            </a:r>
          </a:p>
          <a:p>
            <a:pPr marL="457200" indent="-457200">
              <a:buFont typeface="Wingdings" panose="05000000000000000000" pitchFamily="2" charset="2"/>
              <a:buChar char="ü"/>
            </a:pPr>
            <a:r>
              <a:rPr lang="en-US" sz="2800" dirty="0" smtClean="0">
                <a:latin typeface="Times New Roman" pitchFamily="18" charset="0"/>
                <a:cs typeface="Times New Roman" pitchFamily="18" charset="0"/>
              </a:rPr>
              <a:t>barbiturates </a:t>
            </a:r>
            <a:endParaRPr lang="sr-Latn-RS" sz="2800" dirty="0" smtClean="0">
              <a:latin typeface="Times New Roman" pitchFamily="18" charset="0"/>
              <a:cs typeface="Times New Roman" pitchFamily="18" charset="0"/>
            </a:endParaRPr>
          </a:p>
          <a:p>
            <a:pPr marL="457200" indent="-457200">
              <a:buFont typeface="Wingdings" panose="05000000000000000000" pitchFamily="2" charset="2"/>
              <a:buChar char="ü"/>
            </a:pPr>
            <a:r>
              <a:rPr lang="en-US" sz="2800" dirty="0">
                <a:latin typeface="Times New Roman" pitchFamily="18" charset="0"/>
                <a:cs typeface="Times New Roman" pitchFamily="18" charset="0"/>
              </a:rPr>
              <a:t>alcohol</a:t>
            </a:r>
          </a:p>
          <a:p>
            <a:endParaRPr lang="x-none" sz="2800" dirty="0" smtClean="0">
              <a:solidFill>
                <a:srgbClr val="000000"/>
              </a:solidFill>
              <a:latin typeface="Palatino Linotype" pitchFamily="18" charset="0"/>
              <a:cs typeface="Times New Roman" pitchFamily="18" charset="0"/>
            </a:endParaRPr>
          </a:p>
        </p:txBody>
      </p:sp>
      <p:sp>
        <p:nvSpPr>
          <p:cNvPr id="9" name="TextBox 3"/>
          <p:cNvSpPr txBox="1"/>
          <p:nvPr/>
        </p:nvSpPr>
        <p:spPr>
          <a:xfrm>
            <a:off x="1625600" y="837753"/>
            <a:ext cx="65" cy="551433"/>
          </a:xfrm>
          <a:prstGeom prst="rect">
            <a:avLst/>
          </a:prstGeom>
          <a:noFill/>
        </p:spPr>
        <p:txBody>
          <a:bodyPr vert="horz" wrap="none" lIns="0" tIns="0" rIns="0" bIns="0" rtlCol="0">
            <a:spAutoFit/>
          </a:bodyPr>
          <a:lstStyle/>
          <a:p>
            <a:pPr>
              <a:lnSpc>
                <a:spcPts val="4300"/>
              </a:lnSpc>
            </a:pPr>
            <a:endParaRPr lang="en-CA" sz="3600" dirty="0">
              <a:solidFill>
                <a:srgbClr val="DE0000"/>
              </a:solidFill>
              <a:latin typeface="Palatino Linotype" pitchFamily="18" charset="0"/>
              <a:cs typeface="Times New Roman" pitchFamily="18" charset="0"/>
            </a:endParaRPr>
          </a:p>
        </p:txBody>
      </p:sp>
      <p:sp>
        <p:nvSpPr>
          <p:cNvPr id="10" name="TextBox 3"/>
          <p:cNvSpPr txBox="1"/>
          <p:nvPr/>
        </p:nvSpPr>
        <p:spPr>
          <a:xfrm>
            <a:off x="1778000" y="990153"/>
            <a:ext cx="65" cy="551433"/>
          </a:xfrm>
          <a:prstGeom prst="rect">
            <a:avLst/>
          </a:prstGeom>
          <a:noFill/>
        </p:spPr>
        <p:txBody>
          <a:bodyPr vert="horz" wrap="none" lIns="0" tIns="0" rIns="0" bIns="0" rtlCol="0">
            <a:spAutoFit/>
          </a:bodyPr>
          <a:lstStyle/>
          <a:p>
            <a:pPr>
              <a:lnSpc>
                <a:spcPts val="4300"/>
              </a:lnSpc>
            </a:pPr>
            <a:endParaRPr lang="en-CA" sz="3600" dirty="0">
              <a:solidFill>
                <a:srgbClr val="DE0000"/>
              </a:solidFill>
              <a:latin typeface="Palatino Linotype"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76200" y="304800"/>
            <a:ext cx="8763000" cy="1769715"/>
          </a:xfrm>
          <a:prstGeom prst="rect">
            <a:avLst/>
          </a:prstGeom>
          <a:noFill/>
        </p:spPr>
        <p:txBody>
          <a:bodyPr vert="horz" wrap="square" lIns="0" tIns="0" rIns="0" bIns="0" rtlCol="0">
            <a:spAutoFit/>
          </a:bodyPr>
          <a:lstStyle/>
          <a:p>
            <a:pPr algn="ctr">
              <a:lnSpc>
                <a:spcPts val="4600"/>
              </a:lnSpc>
            </a:pPr>
            <a:r>
              <a:rPr lang="en-US" sz="3600" dirty="0" smtClean="0">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Severe form of vitamin B1 </a:t>
            </a:r>
            <a:r>
              <a:rPr lang="en-US" sz="3600" b="1" dirty="0" err="1" smtClean="0">
                <a:solidFill>
                  <a:srgbClr val="D06D30"/>
                </a:solidFill>
                <a:latin typeface="Times New Roman" pitchFamily="18" charset="0"/>
                <a:cs typeface="Times New Roman" pitchFamily="18" charset="0"/>
              </a:rPr>
              <a:t>hypovitaminosis</a:t>
            </a:r>
            <a:r>
              <a:rPr lang="en-US" sz="3600" b="1" dirty="0" smtClean="0">
                <a:solidFill>
                  <a:srgbClr val="D06D30"/>
                </a:solidFill>
                <a:latin typeface="Times New Roman" pitchFamily="18" charset="0"/>
                <a:cs typeface="Times New Roman" pitchFamily="18" charset="0"/>
              </a:rPr>
              <a:t>, "beriberi" disease</a:t>
            </a:r>
            <a:endParaRPr lang="en-CA" sz="3600" b="1" dirty="0" smtClean="0">
              <a:solidFill>
                <a:srgbClr val="D06D30"/>
              </a:solidFill>
              <a:latin typeface="Times New Roman" pitchFamily="18" charset="0"/>
              <a:cs typeface="Times New Roman" pitchFamily="18" charset="0"/>
            </a:endParaRPr>
          </a:p>
          <a:p>
            <a:pPr algn="ctr">
              <a:lnSpc>
                <a:spcPts val="460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546100" y="2171700"/>
            <a:ext cx="5541582" cy="718145"/>
          </a:xfrm>
          <a:prstGeom prst="rect">
            <a:avLst/>
          </a:prstGeom>
          <a:noFill/>
        </p:spPr>
        <p:txBody>
          <a:bodyPr vert="horz" wrap="none" lIns="0" tIns="0" rIns="0" bIns="0" rtlCol="0">
            <a:spAutoFit/>
          </a:bodyPr>
          <a:lstStyle/>
          <a:p>
            <a:pPr>
              <a:lnSpc>
                <a:spcPts val="2760"/>
              </a:lnSpc>
              <a:tabLst>
                <a:tab pos="368300" algn="l"/>
              </a:tabLst>
            </a:pPr>
            <a:r>
              <a:rPr lang="en-CA" sz="2402" dirty="0" smtClean="0">
                <a:solidFill>
                  <a:srgbClr val="000000"/>
                </a:solidFill>
                <a:latin typeface="Arial"/>
                <a:cs typeface="Arial"/>
              </a:rPr>
              <a:t>•</a:t>
            </a:r>
            <a:r>
              <a:rPr lang="sr-Cyrl-CS" sz="2412" b="1" dirty="0" smtClean="0">
                <a:solidFill>
                  <a:srgbClr val="000000"/>
                </a:solidFill>
                <a:latin typeface="Palatino Linotype Bold"/>
                <a:cs typeface="Arial"/>
              </a:rPr>
              <a:t>  </a:t>
            </a:r>
            <a:r>
              <a:rPr lang="en-US" sz="2400" dirty="0" smtClean="0"/>
              <a:t> </a:t>
            </a:r>
            <a:r>
              <a:rPr lang="en-US" sz="2400" b="1" dirty="0" smtClean="0">
                <a:latin typeface="Times New Roman" pitchFamily="18" charset="0"/>
                <a:cs typeface="Times New Roman" pitchFamily="18" charset="0"/>
              </a:rPr>
              <a:t>"beriberi" </a:t>
            </a:r>
            <a:r>
              <a:rPr lang="en-US" sz="2400" dirty="0" smtClean="0">
                <a:latin typeface="Times New Roman" pitchFamily="18" charset="0"/>
                <a:cs typeface="Times New Roman" pitchFamily="18" charset="0"/>
              </a:rPr>
              <a:t>occurs in adults and children</a:t>
            </a:r>
            <a:r>
              <a:rPr lang="sr-Latn-RS" sz="2400" dirty="0" smtClean="0"/>
              <a:t>.</a:t>
            </a:r>
            <a:endParaRPr lang="en-CA" sz="2402" dirty="0" smtClean="0">
              <a:solidFill>
                <a:srgbClr val="000000"/>
              </a:solidFill>
              <a:latin typeface="Palatino Linotype"/>
              <a:cs typeface="Palatino Linotype"/>
            </a:endParaRPr>
          </a:p>
          <a:p>
            <a:pPr>
              <a:lnSpc>
                <a:spcPts val="2760"/>
              </a:lnSpc>
            </a:pPr>
            <a:endParaRPr lang="en-CA" sz="2402" dirty="0">
              <a:solidFill>
                <a:srgbClr val="000000"/>
              </a:solidFill>
            </a:endParaRPr>
          </a:p>
        </p:txBody>
      </p:sp>
      <p:sp>
        <p:nvSpPr>
          <p:cNvPr id="5" name="TextBox 5"/>
          <p:cNvSpPr txBox="1"/>
          <p:nvPr/>
        </p:nvSpPr>
        <p:spPr>
          <a:xfrm>
            <a:off x="546100" y="2616200"/>
            <a:ext cx="3347070"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dirty="0" smtClean="0"/>
              <a:t> </a:t>
            </a:r>
            <a:r>
              <a:rPr lang="en-US" sz="2400" b="1" dirty="0" smtClean="0">
                <a:latin typeface="Times New Roman" pitchFamily="18" charset="0"/>
                <a:cs typeface="Times New Roman" pitchFamily="18" charset="0"/>
              </a:rPr>
              <a:t>"beriberi" symptoms</a:t>
            </a:r>
            <a:r>
              <a:rPr lang="en-US" sz="2400" dirty="0" smtClean="0"/>
              <a:t>:</a:t>
            </a: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
        <p:nvSpPr>
          <p:cNvPr id="6" name="TextBox 6"/>
          <p:cNvSpPr txBox="1"/>
          <p:nvPr/>
        </p:nvSpPr>
        <p:spPr>
          <a:xfrm>
            <a:off x="546101" y="3035300"/>
            <a:ext cx="8369300" cy="1115690"/>
          </a:xfrm>
          <a:prstGeom prst="rect">
            <a:avLst/>
          </a:prstGeom>
          <a:noFill/>
        </p:spPr>
        <p:txBody>
          <a:bodyPr vert="horz" wrap="square" lIns="0" tIns="0" rIns="0" bIns="0" rtlCol="0">
            <a:spAutoFit/>
          </a:bodyPr>
          <a:lstStyle/>
          <a:p>
            <a:pPr>
              <a:lnSpc>
                <a:spcPts val="2900"/>
              </a:lnSpc>
              <a:tabLst>
                <a:tab pos="368300" algn="l"/>
              </a:tabLst>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edema of the face, extremities, increase in systolic blood pressure, rapid pulse, heart failure and/or</a:t>
            </a:r>
            <a:r>
              <a:rPr lang="en-CA" sz="2400" dirty="0" smtClean="0">
                <a:solidFill>
                  <a:srgbClr val="000000"/>
                </a:solidFill>
                <a:latin typeface="Times New Roman" pitchFamily="18" charset="0"/>
                <a:cs typeface="Times New Roman" pitchFamily="18" charset="0"/>
              </a:rPr>
              <a:t>,</a:t>
            </a:r>
          </a:p>
          <a:p>
            <a:pPr>
              <a:lnSpc>
                <a:spcPts val="2900"/>
              </a:lnSpc>
            </a:pPr>
            <a:endParaRPr lang="en-CA" sz="2400" dirty="0">
              <a:solidFill>
                <a:srgbClr val="000000"/>
              </a:solidFill>
            </a:endParaRPr>
          </a:p>
        </p:txBody>
      </p:sp>
      <p:sp>
        <p:nvSpPr>
          <p:cNvPr id="7" name="TextBox 7"/>
          <p:cNvSpPr txBox="1"/>
          <p:nvPr/>
        </p:nvSpPr>
        <p:spPr>
          <a:xfrm>
            <a:off x="546100" y="3848100"/>
            <a:ext cx="7772641" cy="732060"/>
          </a:xfrm>
          <a:prstGeom prst="rect">
            <a:avLst/>
          </a:prstGeom>
          <a:noFill/>
        </p:spPr>
        <p:txBody>
          <a:bodyPr vert="horz" wrap="none" lIns="0" tIns="0" rIns="0" bIns="0" rtlCol="0">
            <a:spAutoFit/>
          </a:bodyPr>
          <a:lstStyle/>
          <a:p>
            <a:pPr>
              <a:lnSpc>
                <a:spcPts val="2900"/>
              </a:lnSpc>
              <a:tabLst>
                <a:tab pos="368300" algn="l"/>
              </a:tabLst>
            </a:pPr>
            <a:r>
              <a:rPr lang="en-CA" sz="2402" dirty="0" smtClean="0">
                <a:solidFill>
                  <a:srgbClr val="000000"/>
                </a:solidFill>
                <a:latin typeface="Times New Roman"/>
                <a:cs typeface="Times New Roman"/>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neurological disorders, peripheral neuritis, muscle weakness </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
        <p:nvSpPr>
          <p:cNvPr id="8" name="TextBox 8"/>
          <p:cNvSpPr txBox="1"/>
          <p:nvPr/>
        </p:nvSpPr>
        <p:spPr>
          <a:xfrm>
            <a:off x="546101" y="4673600"/>
            <a:ext cx="7988300" cy="1077218"/>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b="1" dirty="0" err="1" smtClean="0">
                <a:latin typeface="Times New Roman" pitchFamily="18" charset="0"/>
                <a:cs typeface="Times New Roman" pitchFamily="18" charset="0"/>
              </a:rPr>
              <a:t>Wernicke-Korsakoff</a:t>
            </a:r>
            <a:r>
              <a:rPr lang="en-US" sz="2400" b="1" dirty="0" smtClean="0">
                <a:latin typeface="Times New Roman" pitchFamily="18" charset="0"/>
                <a:cs typeface="Times New Roman" pitchFamily="18" charset="0"/>
              </a:rPr>
              <a:t> syndrome </a:t>
            </a:r>
            <a:r>
              <a:rPr lang="en-US" sz="2400" dirty="0" smtClean="0">
                <a:latin typeface="Times New Roman" pitchFamily="18" charset="0"/>
                <a:cs typeface="Times New Roman" pitchFamily="18" charset="0"/>
              </a:rPr>
              <a:t>also in chronic alcoholics, characterized by memory loss, apathy...</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1" name="TextBox 3"/>
          <p:cNvSpPr txBox="1"/>
          <p:nvPr/>
        </p:nvSpPr>
        <p:spPr>
          <a:xfrm>
            <a:off x="1676400" y="1016000"/>
            <a:ext cx="65" cy="1179810"/>
          </a:xfrm>
          <a:prstGeom prst="rect">
            <a:avLst/>
          </a:prstGeom>
          <a:noFill/>
        </p:spPr>
        <p:txBody>
          <a:bodyPr vert="horz" wrap="none" lIns="0" tIns="0" rIns="0" bIns="0" rtlCol="0">
            <a:spAutoFit/>
          </a:bodyPr>
          <a:lstStyle/>
          <a:p>
            <a:pPr>
              <a:lnSpc>
                <a:spcPts val="4600"/>
              </a:lnSpc>
            </a:pPr>
            <a:endParaRPr lang="en-CA" sz="4005" b="1" dirty="0" smtClean="0">
              <a:solidFill>
                <a:srgbClr val="C00000"/>
              </a:solidFill>
              <a:latin typeface="Palatino Linotype Bold"/>
              <a:cs typeface="Palatino Linotype Bold"/>
            </a:endParaRPr>
          </a:p>
          <a:p>
            <a:pPr>
              <a:lnSpc>
                <a:spcPts val="4600"/>
              </a:lnSpc>
            </a:pPr>
            <a:endParaRPr lang="en-CA" sz="3995" dirty="0">
              <a:solidFill>
                <a:srgbClr val="C00000"/>
              </a:solidFill>
            </a:endParaRPr>
          </a:p>
        </p:txBody>
      </p:sp>
      <p:sp>
        <p:nvSpPr>
          <p:cNvPr id="12" name="TextBox 9"/>
          <p:cNvSpPr txBox="1"/>
          <p:nvPr/>
        </p:nvSpPr>
        <p:spPr>
          <a:xfrm>
            <a:off x="914400" y="5016500"/>
            <a:ext cx="65" cy="360163"/>
          </a:xfrm>
          <a:prstGeom prst="rect">
            <a:avLst/>
          </a:prstGeom>
          <a:noFill/>
        </p:spPr>
        <p:txBody>
          <a:bodyPr vert="horz" wrap="none" lIns="0" tIns="0" rIns="0" bIns="0" rtlCol="0">
            <a:spAutoFit/>
          </a:bodyPr>
          <a:lstStyle/>
          <a:p>
            <a:pPr>
              <a:lnSpc>
                <a:spcPts val="29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524000" y="304800"/>
            <a:ext cx="5793124" cy="1308050"/>
          </a:xfrm>
          <a:prstGeom prst="rect">
            <a:avLst/>
          </a:prstGeom>
          <a:noFill/>
        </p:spPr>
        <p:txBody>
          <a:bodyPr vert="horz" wrap="none" lIns="0" tIns="0" rIns="0" bIns="0" rtlCol="0">
            <a:spAutoFit/>
          </a:bodyPr>
          <a:lstStyle/>
          <a:p>
            <a:pPr>
              <a:lnSpc>
                <a:spcPts val="5060"/>
              </a:lnSpc>
            </a:pPr>
            <a:r>
              <a:rPr lang="en-US" sz="4800" dirty="0" smtClean="0">
                <a:latin typeface="Times New Roman" panose="02020603050405020304" pitchFamily="18" charset="0"/>
                <a:cs typeface="Times New Roman" panose="02020603050405020304" pitchFamily="18" charset="0"/>
              </a:rPr>
              <a:t> </a:t>
            </a:r>
            <a:r>
              <a:rPr lang="en-US" sz="4400" b="1" dirty="0" smtClean="0">
                <a:solidFill>
                  <a:srgbClr val="D06D30"/>
                </a:solidFill>
                <a:latin typeface="Times New Roman" pitchFamily="18" charset="0"/>
                <a:cs typeface="Times New Roman" pitchFamily="18" charset="0"/>
              </a:rPr>
              <a:t>Vitamin B2 (riboflavin)</a:t>
            </a:r>
            <a:endParaRPr lang="en-CA" sz="4400" b="1" dirty="0" smtClean="0">
              <a:solidFill>
                <a:srgbClr val="D06D30"/>
              </a:solidFill>
              <a:latin typeface="Times New Roman" pitchFamily="18" charset="0"/>
              <a:cs typeface="Times New Roman" pitchFamily="18" charset="0"/>
            </a:endParaRPr>
          </a:p>
          <a:p>
            <a:pPr>
              <a:lnSpc>
                <a:spcPts val="5060"/>
              </a:lnSpc>
            </a:pPr>
            <a:endParaRPr lang="en-CA" sz="4406" dirty="0">
              <a:solidFill>
                <a:srgbClr val="C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698500" y="1905000"/>
            <a:ext cx="7988300" cy="1000274"/>
          </a:xfrm>
          <a:prstGeom prst="rect">
            <a:avLst/>
          </a:prstGeom>
          <a:noFill/>
        </p:spPr>
        <p:txBody>
          <a:bodyPr vert="horz" wrap="square" lIns="0" tIns="0" rIns="0" bIns="0" rtlCol="0">
            <a:spAutoFit/>
          </a:bodyPr>
          <a:lstStyle/>
          <a:p>
            <a:pPr>
              <a:lnSpc>
                <a:spcPts val="2600"/>
              </a:lnSpc>
              <a:tabLst>
                <a:tab pos="368300" algn="l"/>
                <a:tab pos="368300" algn="l"/>
              </a:tabLst>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en-US" sz="2400" b="1" dirty="0" smtClean="0">
                <a:latin typeface="Times New Roman" pitchFamily="18" charset="0"/>
                <a:cs typeface="Times New Roman" pitchFamily="18" charset="0"/>
              </a:rPr>
              <a:t>vitamin B2</a:t>
            </a:r>
            <a:r>
              <a:rPr lang="en-US" sz="2400" dirty="0" smtClean="0">
                <a:latin typeface="Times New Roman" pitchFamily="18" charset="0"/>
                <a:cs typeface="Times New Roman" pitchFamily="18" charset="0"/>
              </a:rPr>
              <a:t>, through its coenzymes, participates in various cellular </a:t>
            </a:r>
            <a:r>
              <a:rPr lang="en-US" sz="2400" b="1" dirty="0" smtClean="0">
                <a:latin typeface="Times New Roman" pitchFamily="18" charset="0"/>
                <a:cs typeface="Times New Roman" pitchFamily="18" charset="0"/>
              </a:rPr>
              <a:t>oxidation-reduction processes reactions</a:t>
            </a:r>
            <a:r>
              <a:rPr lang="sr-Latn-RS" sz="2400" b="1"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6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685800" y="3048000"/>
            <a:ext cx="8229600" cy="1333698"/>
          </a:xfrm>
          <a:prstGeom prst="rect">
            <a:avLst/>
          </a:prstGeom>
          <a:noFill/>
        </p:spPr>
        <p:txBody>
          <a:bodyPr vert="horz" wrap="square" lIns="0" tIns="0" rIns="0" bIns="0" rtlCol="0">
            <a:spAutoFit/>
          </a:bodyPr>
          <a:lstStyle/>
          <a:p>
            <a:pPr>
              <a:lnSpc>
                <a:spcPts val="2600"/>
              </a:lnSpc>
              <a:tabLst>
                <a:tab pos="368300" algn="l"/>
              </a:tabLst>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riboflavin coenzymes, </a:t>
            </a:r>
            <a:r>
              <a:rPr lang="en-US" sz="2400" b="1" dirty="0" err="1" smtClean="0">
                <a:latin typeface="Times New Roman" pitchFamily="18" charset="0"/>
                <a:cs typeface="Times New Roman" pitchFamily="18" charset="0"/>
              </a:rPr>
              <a:t>flavin</a:t>
            </a:r>
            <a:r>
              <a:rPr lang="en-US" sz="2400" b="1" dirty="0" smtClean="0">
                <a:latin typeface="Times New Roman" pitchFamily="18" charset="0"/>
                <a:cs typeface="Times New Roman" pitchFamily="18" charset="0"/>
              </a:rPr>
              <a:t> mononucleotide (FMN) </a:t>
            </a:r>
            <a:r>
              <a:rPr lang="en-US" sz="2400" dirty="0" smtClean="0">
                <a:latin typeface="Times New Roman" pitchFamily="18" charset="0"/>
                <a:cs typeface="Times New Roman" pitchFamily="18" charset="0"/>
              </a:rPr>
              <a:t>and </a:t>
            </a:r>
            <a:r>
              <a:rPr lang="en-US" sz="2400" b="1" dirty="0" err="1" smtClean="0">
                <a:latin typeface="Times New Roman" pitchFamily="18" charset="0"/>
                <a:cs typeface="Times New Roman" pitchFamily="18" charset="0"/>
              </a:rPr>
              <a:t>flavin</a:t>
            </a:r>
            <a:r>
              <a:rPr lang="en-US" sz="2400" b="1" dirty="0" smtClean="0">
                <a:latin typeface="Times New Roman" pitchFamily="18" charset="0"/>
                <a:cs typeface="Times New Roman" pitchFamily="18" charset="0"/>
              </a:rPr>
              <a:t> adenine </a:t>
            </a:r>
            <a:r>
              <a:rPr lang="en-US" sz="2400" b="1" dirty="0" err="1" smtClean="0">
                <a:latin typeface="Times New Roman" pitchFamily="18" charset="0"/>
                <a:cs typeface="Times New Roman" pitchFamily="18" charset="0"/>
              </a:rPr>
              <a:t>dinucleotide</a:t>
            </a:r>
            <a:r>
              <a:rPr lang="en-US" sz="2400" b="1" dirty="0" smtClean="0">
                <a:latin typeface="Times New Roman" pitchFamily="18" charset="0"/>
                <a:cs typeface="Times New Roman" pitchFamily="18" charset="0"/>
              </a:rPr>
              <a:t> (FAD)</a:t>
            </a:r>
            <a:r>
              <a:rPr lang="en-US" sz="2400" dirty="0" smtClean="0">
                <a:latin typeface="Times New Roman" pitchFamily="18" charset="0"/>
                <a:cs typeface="Times New Roman" pitchFamily="18" charset="0"/>
              </a:rPr>
              <a:t> are two coenzymes that participate </a:t>
            </a:r>
            <a:r>
              <a:rPr lang="en-US" sz="2400" b="1" dirty="0" smtClean="0">
                <a:latin typeface="Times New Roman" pitchFamily="18" charset="0"/>
                <a:cs typeface="Times New Roman" pitchFamily="18" charset="0"/>
              </a:rPr>
              <a:t>in cellular </a:t>
            </a:r>
            <a:r>
              <a:rPr lang="en-US" sz="2400" b="1" dirty="0" err="1" smtClean="0">
                <a:latin typeface="Times New Roman" pitchFamily="18" charset="0"/>
                <a:cs typeface="Times New Roman" pitchFamily="18" charset="0"/>
              </a:rPr>
              <a:t>redox</a:t>
            </a:r>
            <a:r>
              <a:rPr lang="en-US" sz="2400" b="1" dirty="0" smtClean="0">
                <a:latin typeface="Times New Roman" pitchFamily="18" charset="0"/>
                <a:cs typeface="Times New Roman" pitchFamily="18" charset="0"/>
              </a:rPr>
              <a:t> reactions of energy metabolism.</a:t>
            </a:r>
            <a:endParaRPr lang="en-CA" sz="2400" b="1" dirty="0" smtClean="0">
              <a:solidFill>
                <a:srgbClr val="000000"/>
              </a:solidFill>
              <a:latin typeface="Times New Roman" pitchFamily="18" charset="0"/>
              <a:cs typeface="Times New Roman" pitchFamily="18" charset="0"/>
            </a:endParaRPr>
          </a:p>
          <a:p>
            <a:pPr>
              <a:lnSpc>
                <a:spcPts val="26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609600" y="4724400"/>
            <a:ext cx="7772400" cy="1077218"/>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itchFamily="18" charset="0"/>
                <a:cs typeface="Times New Roman" pitchFamily="18" charset="0"/>
              </a:rPr>
              <a:t> coenzymes FMN and FAD important for enzyme activity in </a:t>
            </a:r>
            <a:r>
              <a:rPr lang="en-US" sz="2400" b="1" dirty="0" smtClean="0">
                <a:latin typeface="Times New Roman" pitchFamily="18" charset="0"/>
                <a:cs typeface="Times New Roman" pitchFamily="18" charset="0"/>
              </a:rPr>
              <a:t>carbohydrate, fat and protein metabolism.</a:t>
            </a:r>
            <a:r>
              <a:rPr lang="en-CA" sz="2400" b="1" dirty="0" smtClean="0">
                <a:solidFill>
                  <a:srgbClr val="000000"/>
                </a:solidFill>
                <a:latin typeface="Times New Roman" pitchFamily="18" charset="0"/>
                <a:cs typeface="Times New Roman" pitchFamily="18" charset="0"/>
              </a:rPr>
              <a:t>  </a:t>
            </a: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2" name="TextBox 6"/>
          <p:cNvSpPr txBox="1"/>
          <p:nvPr/>
        </p:nvSpPr>
        <p:spPr>
          <a:xfrm>
            <a:off x="1066800" y="3949700"/>
            <a:ext cx="65" cy="333425"/>
          </a:xfrm>
          <a:prstGeom prst="rect">
            <a:avLst/>
          </a:prstGeom>
          <a:noFill/>
        </p:spPr>
        <p:txBody>
          <a:bodyPr vert="horz" wrap="none" lIns="0" tIns="0" rIns="0" bIns="0" rtlCol="0">
            <a:spAutoFit/>
          </a:bodyPr>
          <a:lstStyle/>
          <a:p>
            <a:pPr>
              <a:lnSpc>
                <a:spcPts val="26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3" name="TextBox 8"/>
          <p:cNvSpPr txBox="1"/>
          <p:nvPr/>
        </p:nvSpPr>
        <p:spPr>
          <a:xfrm>
            <a:off x="1066800" y="5606628"/>
            <a:ext cx="65" cy="666849"/>
          </a:xfrm>
          <a:prstGeom prst="rect">
            <a:avLst/>
          </a:prstGeom>
          <a:noFill/>
        </p:spPr>
        <p:txBody>
          <a:bodyPr vert="horz" wrap="none" lIns="0" tIns="0" rIns="0" bIns="0" rtlCol="0">
            <a:spAutoFit/>
          </a:bodyPr>
          <a:lstStyle/>
          <a:p>
            <a:pPr>
              <a:lnSpc>
                <a:spcPts val="2565"/>
              </a:lnSpc>
            </a:pPr>
            <a:endParaRPr lang="en-CA" sz="2400" b="1" dirty="0" smtClean="0">
              <a:solidFill>
                <a:srgbClr val="000000"/>
              </a:solidFill>
              <a:latin typeface="Times New Roman" panose="02020603050405020304" pitchFamily="18" charset="0"/>
              <a:cs typeface="Times New Roman" panose="02020603050405020304" pitchFamily="18" charset="0"/>
            </a:endParaRPr>
          </a:p>
          <a:p>
            <a:pPr>
              <a:lnSpc>
                <a:spcPts val="2565"/>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1079501" y="698500"/>
            <a:ext cx="7683500" cy="1346522"/>
          </a:xfrm>
          <a:prstGeom prst="rect">
            <a:avLst/>
          </a:prstGeom>
          <a:noFill/>
        </p:spPr>
        <p:txBody>
          <a:bodyPr vert="horz" wrap="square" lIns="0" tIns="0" rIns="0" bIns="0" rtlCol="0">
            <a:spAutoFit/>
          </a:bodyPr>
          <a:lstStyle/>
          <a:p>
            <a:pPr>
              <a:lnSpc>
                <a:spcPts val="3450"/>
              </a:lnSpc>
            </a:pPr>
            <a:r>
              <a:rPr lang="en-CA" sz="2400" dirty="0" smtClean="0">
                <a:solidFill>
                  <a:srgbClr val="000000"/>
                </a:solidFill>
                <a:latin typeface="Arial"/>
                <a:cs typeface="Arial"/>
              </a:rPr>
              <a:t>•</a:t>
            </a:r>
            <a:r>
              <a:rPr lang="en-US" sz="2400" dirty="0" smtClean="0"/>
              <a:t> </a:t>
            </a:r>
            <a:r>
              <a:rPr lang="sr-Latn-RS" sz="24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he recommended daily amount of vitamin B2 is </a:t>
            </a:r>
          </a:p>
          <a:p>
            <a:pPr>
              <a:lnSpc>
                <a:spcPts val="3450"/>
              </a:lnSpc>
            </a:pPr>
            <a:r>
              <a:rPr lang="en-US" sz="2400" b="1" dirty="0" smtClean="0">
                <a:latin typeface="Times New Roman" pitchFamily="18" charset="0"/>
                <a:cs typeface="Times New Roman" pitchFamily="18" charset="0"/>
              </a:rPr>
              <a:t>1.2-1.7 mg/day</a:t>
            </a:r>
            <a:r>
              <a:rPr lang="en-US" sz="2400" dirty="0" smtClean="0">
                <a:latin typeface="Times New Roman" pitchFamily="18" charset="0"/>
                <a:cs typeface="Times New Roman" pitchFamily="18" charset="0"/>
              </a:rPr>
              <a:t> for adults</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450"/>
              </a:lnSpc>
            </a:pPr>
            <a:endParaRPr lang="en-CA" sz="2400" dirty="0">
              <a:solidFill>
                <a:srgbClr val="000000"/>
              </a:solidFill>
            </a:endParaRPr>
          </a:p>
        </p:txBody>
      </p:sp>
      <p:sp>
        <p:nvSpPr>
          <p:cNvPr id="3" name="TextBox 3"/>
          <p:cNvSpPr txBox="1"/>
          <p:nvPr/>
        </p:nvSpPr>
        <p:spPr>
          <a:xfrm>
            <a:off x="1079500" y="2603500"/>
            <a:ext cx="3230884" cy="911596"/>
          </a:xfrm>
          <a:prstGeom prst="rect">
            <a:avLst/>
          </a:prstGeom>
          <a:noFill/>
        </p:spPr>
        <p:txBody>
          <a:bodyPr vert="horz" wrap="none" lIns="0" tIns="0" rIns="0" bIns="0" rtlCol="0">
            <a:spAutoFit/>
          </a:bodyPr>
          <a:lstStyle/>
          <a:p>
            <a:pPr>
              <a:lnSpc>
                <a:spcPts val="3680"/>
              </a:lnSpc>
            </a:pPr>
            <a:r>
              <a:rPr lang="en-CA" sz="2400" dirty="0" smtClean="0">
                <a:solidFill>
                  <a:srgbClr val="000000"/>
                </a:solidFill>
                <a:latin typeface="Arial"/>
                <a:cs typeface="Arial"/>
              </a:rPr>
              <a:t>•</a:t>
            </a:r>
            <a:r>
              <a:rPr lang="en-US" sz="2400" dirty="0" smtClean="0"/>
              <a:t> </a:t>
            </a:r>
            <a:r>
              <a:rPr lang="sr-Latn-RS" sz="2400" b="1" dirty="0" smtClean="0">
                <a:latin typeface="Times New Roman" pitchFamily="18" charset="0"/>
                <a:cs typeface="Times New Roman" pitchFamily="18" charset="0"/>
              </a:rPr>
              <a:t>S</a:t>
            </a:r>
            <a:r>
              <a:rPr lang="en-US" sz="2400" b="1" dirty="0" err="1" smtClean="0">
                <a:latin typeface="Times New Roman" pitchFamily="18" charset="0"/>
                <a:cs typeface="Times New Roman" pitchFamily="18" charset="0"/>
              </a:rPr>
              <a:t>ources</a:t>
            </a:r>
            <a:r>
              <a:rPr lang="en-US" sz="2400" b="1" dirty="0" smtClean="0">
                <a:latin typeface="Times New Roman" pitchFamily="18" charset="0"/>
                <a:cs typeface="Times New Roman" pitchFamily="18" charset="0"/>
              </a:rPr>
              <a:t> of vitamin B2 </a:t>
            </a:r>
            <a:r>
              <a:rPr lang="en-CA" sz="2400" b="1" dirty="0" smtClean="0">
                <a:solidFill>
                  <a:srgbClr val="000000"/>
                </a:solidFill>
                <a:latin typeface="Times New Roman" pitchFamily="18" charset="0"/>
                <a:cs typeface="Times New Roman" pitchFamily="18" charset="0"/>
              </a:rPr>
              <a:t>:</a:t>
            </a:r>
          </a:p>
          <a:p>
            <a:pPr>
              <a:lnSpc>
                <a:spcPts val="3680"/>
              </a:lnSpc>
            </a:pPr>
            <a:endParaRPr lang="en-CA" sz="2400" dirty="0">
              <a:solidFill>
                <a:srgbClr val="000000"/>
              </a:solidFill>
            </a:endParaRPr>
          </a:p>
        </p:txBody>
      </p:sp>
      <p:sp>
        <p:nvSpPr>
          <p:cNvPr id="4" name="TextBox 4"/>
          <p:cNvSpPr txBox="1"/>
          <p:nvPr/>
        </p:nvSpPr>
        <p:spPr>
          <a:xfrm>
            <a:off x="1079500" y="3140968"/>
            <a:ext cx="4523033" cy="3590727"/>
          </a:xfrm>
          <a:prstGeom prst="rect">
            <a:avLst/>
          </a:prstGeom>
          <a:noFill/>
        </p:spPr>
        <p:txBody>
          <a:bodyPr vert="horz" wrap="none" lIns="0" tIns="0" rIns="0" bIns="0" rtlCol="0">
            <a:spAutoFit/>
          </a:bodyPr>
          <a:lstStyle/>
          <a:p>
            <a:pPr>
              <a:lnSpc>
                <a:spcPts val="4000"/>
              </a:lnSpc>
              <a:buFontTx/>
              <a:buChar char="-"/>
            </a:pPr>
            <a:r>
              <a:rPr lang="en-US" sz="2400" dirty="0" smtClean="0">
                <a:latin typeface="Times New Roman" pitchFamily="18" charset="0"/>
                <a:cs typeface="Times New Roman" pitchFamily="18" charset="0"/>
              </a:rPr>
              <a:t>dairy products (yogurt and cheese)</a:t>
            </a:r>
            <a:r>
              <a:rPr lang="sr-Latn-RS" sz="2400" dirty="0" smtClean="0">
                <a:latin typeface="Times New Roman" pitchFamily="18" charset="0"/>
                <a:cs typeface="Times New Roman" pitchFamily="18" charset="0"/>
              </a:rPr>
              <a:t>,</a:t>
            </a:r>
          </a:p>
          <a:p>
            <a:pPr>
              <a:lnSpc>
                <a:spcPts val="4000"/>
              </a:lnSpc>
              <a:buFontTx/>
              <a:buChar char="-"/>
            </a:pPr>
            <a:r>
              <a:rPr lang="en-US" sz="2400" dirty="0" smtClean="0">
                <a:latin typeface="Times New Roman" pitchFamily="18" charset="0"/>
                <a:cs typeface="Times New Roman" pitchFamily="18" charset="0"/>
              </a:rPr>
              <a:t> eggs,</a:t>
            </a:r>
            <a:endParaRPr lang="sr-Latn-RS" sz="2400" dirty="0" smtClean="0">
              <a:latin typeface="Times New Roman" pitchFamily="18" charset="0"/>
              <a:cs typeface="Times New Roman" pitchFamily="18" charset="0"/>
            </a:endParaRPr>
          </a:p>
          <a:p>
            <a:pPr>
              <a:lnSpc>
                <a:spcPts val="4000"/>
              </a:lnSpc>
              <a:buFontTx/>
              <a:buChar char="-"/>
            </a:pPr>
            <a:r>
              <a:rPr lang="en-US" sz="2400" dirty="0" smtClean="0">
                <a:latin typeface="Times New Roman" pitchFamily="18" charset="0"/>
                <a:cs typeface="Times New Roman" pitchFamily="18" charset="0"/>
              </a:rPr>
              <a:t> beans, </a:t>
            </a:r>
            <a:endParaRPr lang="sr-Latn-RS" sz="2400" dirty="0" smtClean="0">
              <a:latin typeface="Times New Roman" pitchFamily="18" charset="0"/>
              <a:cs typeface="Times New Roman" pitchFamily="18" charset="0"/>
            </a:endParaRPr>
          </a:p>
          <a:p>
            <a:pPr>
              <a:lnSpc>
                <a:spcPts val="4000"/>
              </a:lnSpc>
              <a:buFontTx/>
              <a:buChar char="-"/>
            </a:pPr>
            <a:r>
              <a:rPr lang="en-US" sz="2400" dirty="0" smtClean="0">
                <a:latin typeface="Times New Roman" pitchFamily="18" charset="0"/>
                <a:cs typeface="Times New Roman" pitchFamily="18" charset="0"/>
              </a:rPr>
              <a:t>yeast,</a:t>
            </a:r>
            <a:endParaRPr lang="sr-Latn-RS" sz="2400" dirty="0" smtClean="0">
              <a:latin typeface="Times New Roman" pitchFamily="18" charset="0"/>
              <a:cs typeface="Times New Roman" pitchFamily="18" charset="0"/>
            </a:endParaRPr>
          </a:p>
          <a:p>
            <a:pPr>
              <a:lnSpc>
                <a:spcPts val="4000"/>
              </a:lnSpc>
              <a:buFontTx/>
              <a:buChar char="-"/>
            </a:pPr>
            <a:r>
              <a:rPr lang="en-US" sz="2400" dirty="0" smtClean="0">
                <a:latin typeface="Times New Roman" pitchFamily="18" charset="0"/>
                <a:cs typeface="Times New Roman" pitchFamily="18" charset="0"/>
              </a:rPr>
              <a:t> liver, </a:t>
            </a:r>
            <a:endParaRPr lang="sr-Latn-RS" sz="2400" dirty="0" smtClean="0">
              <a:latin typeface="Times New Roman" pitchFamily="18" charset="0"/>
              <a:cs typeface="Times New Roman" pitchFamily="18" charset="0"/>
            </a:endParaRPr>
          </a:p>
          <a:p>
            <a:pPr>
              <a:lnSpc>
                <a:spcPts val="4000"/>
              </a:lnSpc>
              <a:buFontTx/>
              <a:buChar char="-"/>
            </a:pPr>
            <a:r>
              <a:rPr lang="en-US" sz="2400" dirty="0" smtClean="0">
                <a:latin typeface="Times New Roman" pitchFamily="18" charset="0"/>
                <a:cs typeface="Times New Roman" pitchFamily="18" charset="0"/>
              </a:rPr>
              <a:t>meat</a:t>
            </a:r>
            <a:endParaRPr lang="en-CA" sz="2400" dirty="0" smtClean="0">
              <a:solidFill>
                <a:srgbClr val="000000"/>
              </a:solidFill>
              <a:latin typeface="Times New Roman" pitchFamily="18" charset="0"/>
              <a:cs typeface="Times New Roman" pitchFamily="18" charset="0"/>
            </a:endParaRPr>
          </a:p>
          <a:p>
            <a:pPr>
              <a:lnSpc>
                <a:spcPts val="4000"/>
              </a:lnSpc>
            </a:pPr>
            <a:endParaRPr lang="en-CA" sz="2400" dirty="0">
              <a:solidFill>
                <a:srgbClr val="000000"/>
              </a:solidFill>
            </a:endParaRPr>
          </a:p>
        </p:txBody>
      </p:sp>
      <p:sp>
        <p:nvSpPr>
          <p:cNvPr id="11" name="TextBox 5"/>
          <p:cNvSpPr txBox="1"/>
          <p:nvPr/>
        </p:nvSpPr>
        <p:spPr>
          <a:xfrm>
            <a:off x="1079500" y="4149080"/>
            <a:ext cx="65" cy="948978"/>
          </a:xfrm>
          <a:prstGeom prst="rect">
            <a:avLst/>
          </a:prstGeom>
          <a:noFill/>
        </p:spPr>
        <p:txBody>
          <a:bodyPr vert="horz" wrap="none" lIns="0" tIns="0" rIns="0" bIns="0" rtlCol="0">
            <a:spAutoFit/>
          </a:bodyPr>
          <a:lstStyle/>
          <a:p>
            <a:pPr>
              <a:lnSpc>
                <a:spcPts val="3680"/>
              </a:lnSpc>
            </a:pPr>
            <a:endParaRPr lang="en-CA" sz="2400" dirty="0" smtClean="0">
              <a:solidFill>
                <a:srgbClr val="000000"/>
              </a:solidFill>
              <a:latin typeface="Palatino Linotype"/>
              <a:cs typeface="Palatino Linotype"/>
            </a:endParaRPr>
          </a:p>
          <a:p>
            <a:pPr>
              <a:lnSpc>
                <a:spcPts val="368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981200" y="381000"/>
            <a:ext cx="4193456" cy="1308050"/>
          </a:xfrm>
          <a:prstGeom prst="rect">
            <a:avLst/>
          </a:prstGeom>
          <a:noFill/>
        </p:spPr>
        <p:txBody>
          <a:bodyPr vert="horz" wrap="none" lIns="0" tIns="0" rIns="0" bIns="0" rtlCol="0">
            <a:spAutoFit/>
          </a:bodyPr>
          <a:lstStyle/>
          <a:p>
            <a:pPr>
              <a:lnSpc>
                <a:spcPts val="506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b="1" dirty="0" err="1" smtClean="0">
                <a:solidFill>
                  <a:srgbClr val="D06D30"/>
                </a:solidFill>
                <a:latin typeface="Times New Roman" pitchFamily="18" charset="0"/>
                <a:cs typeface="Times New Roman" pitchFamily="18" charset="0"/>
              </a:rPr>
              <a:t>Hypovitaminosis</a:t>
            </a:r>
            <a:r>
              <a:rPr lang="en-US" sz="3600" b="1" dirty="0" smtClean="0">
                <a:solidFill>
                  <a:srgbClr val="D06D30"/>
                </a:solidFill>
                <a:latin typeface="Times New Roman" pitchFamily="18" charset="0"/>
                <a:cs typeface="Times New Roman" pitchFamily="18" charset="0"/>
              </a:rPr>
              <a:t> B2</a:t>
            </a:r>
            <a:endParaRPr lang="en-CA" sz="3600" b="1" dirty="0" smtClean="0">
              <a:solidFill>
                <a:srgbClr val="D06D30"/>
              </a:solidFill>
              <a:latin typeface="Times New Roman" pitchFamily="18" charset="0"/>
              <a:cs typeface="Times New Roman" pitchFamily="18" charset="0"/>
            </a:endParaRPr>
          </a:p>
          <a:p>
            <a:pPr>
              <a:lnSpc>
                <a:spcPts val="506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914400" y="2057400"/>
            <a:ext cx="7988300" cy="769441"/>
          </a:xfrm>
          <a:prstGeom prst="rect">
            <a:avLst/>
          </a:prstGeom>
          <a:noFill/>
        </p:spPr>
        <p:txBody>
          <a:bodyPr vert="horz" wrap="square" lIns="0" tIns="0" rIns="0" bIns="0" rtlCol="0">
            <a:spAutoFit/>
          </a:bodyPr>
          <a:lstStyle/>
          <a:p>
            <a:pPr>
              <a:lnSpc>
                <a:spcPts val="3000"/>
              </a:lnSpc>
              <a:tabLst>
                <a:tab pos="368300" algn="l"/>
              </a:tabLst>
            </a:pPr>
            <a:r>
              <a:rPr lang="en-CA" sz="2600" dirty="0" smtClean="0">
                <a:solidFill>
                  <a:srgbClr val="000000"/>
                </a:solidFill>
                <a:latin typeface="Times New Roman" panose="02020603050405020304" pitchFamily="18" charset="0"/>
                <a:cs typeface="Times New Roman" panose="02020603050405020304" pitchFamily="18" charset="0"/>
              </a:rPr>
              <a:t>•</a:t>
            </a:r>
            <a:r>
              <a:rPr lang="en-US" sz="2600" dirty="0" smtClean="0">
                <a:latin typeface="Times New Roman" panose="02020603050405020304" pitchFamily="18" charset="0"/>
                <a:cs typeface="Times New Roman" panose="02020603050405020304" pitchFamily="18" charset="0"/>
              </a:rPr>
              <a:t> </a:t>
            </a:r>
            <a:r>
              <a:rPr lang="en-US" sz="2600" b="1" dirty="0" smtClean="0">
                <a:latin typeface="Times New Roman" pitchFamily="18" charset="0"/>
                <a:cs typeface="Times New Roman" pitchFamily="18" charset="0"/>
              </a:rPr>
              <a:t>symptoms of vitamin B2 deficiency in the oral cavity</a:t>
            </a:r>
            <a:r>
              <a:rPr lang="sr-Latn-RS" sz="2600" b="1" dirty="0" smtClean="0">
                <a:latin typeface="Times New Roman" pitchFamily="18" charset="0"/>
                <a:cs typeface="Times New Roman" pitchFamily="18" charset="0"/>
              </a:rPr>
              <a:t>:</a:t>
            </a:r>
            <a:endParaRPr lang="en-CA" sz="2600" b="1" dirty="0" smtClean="0">
              <a:solidFill>
                <a:srgbClr val="000000"/>
              </a:solidFill>
              <a:latin typeface="Times New Roman" pitchFamily="18" charset="0"/>
              <a:cs typeface="Times New Roman" pitchFamily="18" charset="0"/>
            </a:endParaRPr>
          </a:p>
          <a:p>
            <a:pPr>
              <a:lnSpc>
                <a:spcPts val="3000"/>
              </a:lnSpc>
            </a:pPr>
            <a:endParaRPr lang="en-CA" sz="2600" dirty="0">
              <a:solidFill>
                <a:srgbClr val="0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923365" y="3200400"/>
            <a:ext cx="7988300" cy="384721"/>
          </a:xfrm>
          <a:prstGeom prst="rect">
            <a:avLst/>
          </a:prstGeom>
          <a:noFill/>
        </p:spPr>
        <p:txBody>
          <a:bodyPr vert="horz" wrap="square" lIns="0" tIns="0" rIns="0" bIns="0" rtlCol="0">
            <a:spAutoFit/>
          </a:bodyPr>
          <a:lstStyle/>
          <a:p>
            <a:pPr>
              <a:lnSpc>
                <a:spcPts val="300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sr-Latn-RS"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changes, fissures in the corners of the lips </a:t>
            </a:r>
            <a:r>
              <a:rPr lang="en-US" sz="2400" dirty="0">
                <a:latin typeface="Times New Roman" pitchFamily="18" charset="0"/>
                <a:cs typeface="Times New Roman" pitchFamily="18" charset="0"/>
              </a:rPr>
              <a:t>(</a:t>
            </a:r>
            <a:r>
              <a:rPr lang="en-US" sz="2400" dirty="0" smtClean="0">
                <a:latin typeface="Times New Roman" pitchFamily="18" charset="0"/>
                <a:cs typeface="Times New Roman" pitchFamily="18" charset="0"/>
              </a:rPr>
              <a:t>angular </a:t>
            </a:r>
            <a:r>
              <a:rPr lang="en-US" sz="2400" dirty="0" err="1" smtClean="0">
                <a:latin typeface="Times New Roman" pitchFamily="18" charset="0"/>
                <a:cs typeface="Times New Roman" pitchFamily="18" charset="0"/>
              </a:rPr>
              <a:t>cheilitis</a:t>
            </a:r>
            <a:r>
              <a:rPr lang="en-US" sz="2400" dirty="0">
                <a:latin typeface="Times New Roman" pitchFamily="18" charset="0"/>
                <a:cs typeface="Times New Roman" pitchFamily="18" charset="0"/>
              </a:rPr>
              <a:t>)</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5" name="TextBox 5"/>
          <p:cNvSpPr txBox="1"/>
          <p:nvPr/>
        </p:nvSpPr>
        <p:spPr>
          <a:xfrm>
            <a:off x="914400" y="3675062"/>
            <a:ext cx="4209486"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itchFamily="18" charset="0"/>
                <a:cs typeface="Times New Roman" pitchFamily="18" charset="0"/>
              </a:rPr>
              <a:t> tongue edematous and fiery red</a:t>
            </a:r>
            <a:r>
              <a:rPr lang="en-CA" sz="2400" dirty="0" smtClean="0">
                <a:solidFill>
                  <a:srgbClr val="000000"/>
                </a:solidFill>
                <a:latin typeface="Times New Roman" pitchFamily="18" charset="0"/>
                <a:cs typeface="Times New Roman" pitchFamily="18" charset="0"/>
              </a:rPr>
              <a:t> </a:t>
            </a:r>
            <a:r>
              <a:rPr lang="sr-Latn-RS" sz="2400" dirty="0" smtClean="0">
                <a:solidFill>
                  <a:srgbClr val="000000"/>
                </a:solidFill>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914400" y="4229100"/>
            <a:ext cx="3642536"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itchFamily="18" charset="0"/>
                <a:cs typeface="Times New Roman" pitchFamily="18" charset="0"/>
              </a:rPr>
              <a:t> atrophy of the tongue cover</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914400" y="4699000"/>
            <a:ext cx="2765181"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sr-Latn-RS"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lip socket flame red</a:t>
            </a:r>
            <a:r>
              <a:rPr lang="sr-Latn-R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914400" y="5168900"/>
            <a:ext cx="5636158" cy="820738"/>
          </a:xfrm>
          <a:prstGeom prst="rect">
            <a:avLst/>
          </a:prstGeom>
          <a:noFill/>
        </p:spPr>
        <p:txBody>
          <a:bodyPr vert="horz" wrap="non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sr-Latn-RS"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erosions and ulcerations on the oral mucosa</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914400" y="152400"/>
            <a:ext cx="6132013" cy="1308050"/>
          </a:xfrm>
          <a:prstGeom prst="rect">
            <a:avLst/>
          </a:prstGeom>
          <a:noFill/>
        </p:spPr>
        <p:txBody>
          <a:bodyPr vert="horz" wrap="square" lIns="0" tIns="0" rIns="0" bIns="0" rtlCol="0">
            <a:spAutoFit/>
          </a:bodyPr>
          <a:lstStyle/>
          <a:p>
            <a:pPr>
              <a:lnSpc>
                <a:spcPts val="5060"/>
              </a:lnSpc>
            </a:pPr>
            <a:r>
              <a:rPr lang="sr-Latn-RS" sz="4400" dirty="0" smtClean="0"/>
              <a:t>  </a:t>
            </a:r>
            <a:r>
              <a:rPr lang="en-US" sz="4400" b="1" dirty="0" smtClean="0">
                <a:solidFill>
                  <a:srgbClr val="D06D30"/>
                </a:solidFill>
                <a:latin typeface="Times New Roman" pitchFamily="18" charset="0"/>
                <a:cs typeface="Times New Roman" pitchFamily="18" charset="0"/>
              </a:rPr>
              <a:t>Vitamin B6 (pyridoxine)</a:t>
            </a:r>
            <a:endParaRPr lang="en-CA" sz="4400" b="1" dirty="0" smtClean="0">
              <a:solidFill>
                <a:srgbClr val="D06D30"/>
              </a:solidFill>
              <a:latin typeface="Times New Roman" pitchFamily="18" charset="0"/>
              <a:cs typeface="Times New Roman" pitchFamily="18" charset="0"/>
            </a:endParaRPr>
          </a:p>
          <a:p>
            <a:pPr>
              <a:lnSpc>
                <a:spcPts val="5060"/>
              </a:lnSpc>
            </a:pPr>
            <a:endParaRPr lang="en-CA" sz="4400" dirty="0">
              <a:solidFill>
                <a:srgbClr val="C00000"/>
              </a:solidFill>
            </a:endParaRPr>
          </a:p>
        </p:txBody>
      </p:sp>
      <p:sp>
        <p:nvSpPr>
          <p:cNvPr id="4" name="TextBox 4"/>
          <p:cNvSpPr txBox="1"/>
          <p:nvPr/>
        </p:nvSpPr>
        <p:spPr>
          <a:xfrm>
            <a:off x="179512" y="1143000"/>
            <a:ext cx="7973888" cy="1436291"/>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Times New Roman" panose="02020603050405020304" pitchFamily="18" charset="0"/>
                <a:cs typeface="Times New Roman" panose="02020603050405020304" pitchFamily="18" charset="0"/>
              </a:rPr>
              <a:t>•</a:t>
            </a:r>
            <a:r>
              <a:rPr lang="en-CA" sz="2000" b="1" dirty="0" smtClean="0">
                <a:solidFill>
                  <a:srgbClr val="000000"/>
                </a:solidFill>
                <a:latin typeface="Times New Roman" panose="02020603050405020304" pitchFamily="18" charset="0"/>
                <a:cs typeface="Times New Roman" panose="02020603050405020304" pitchFamily="18" charset="0"/>
              </a:rPr>
              <a:t>  </a:t>
            </a:r>
            <a:r>
              <a:rPr lang="en-US" sz="2000" dirty="0" smtClean="0">
                <a:latin typeface="Times New Roman" pitchFamily="18" charset="0"/>
                <a:cs typeface="Times New Roman" pitchFamily="18" charset="0"/>
              </a:rPr>
              <a:t>Vitamin B6 includes three compounds: </a:t>
            </a:r>
            <a:r>
              <a:rPr lang="en-US" sz="2000" b="1" dirty="0" smtClean="0">
                <a:latin typeface="Times New Roman" pitchFamily="18" charset="0"/>
                <a:cs typeface="Times New Roman" pitchFamily="18" charset="0"/>
              </a:rPr>
              <a:t>pyridoxine, </a:t>
            </a:r>
            <a:r>
              <a:rPr lang="en-US" sz="2000" b="1" dirty="0" err="1" smtClean="0">
                <a:latin typeface="Times New Roman" pitchFamily="18" charset="0"/>
                <a:cs typeface="Times New Roman" pitchFamily="18" charset="0"/>
              </a:rPr>
              <a:t>pyridoxal</a:t>
            </a:r>
            <a:r>
              <a:rPr lang="en-US" sz="2000" b="1" dirty="0" smtClean="0">
                <a:latin typeface="Times New Roman" pitchFamily="18" charset="0"/>
                <a:cs typeface="Times New Roman" pitchFamily="18" charset="0"/>
              </a:rPr>
              <a:t> and </a:t>
            </a:r>
            <a:r>
              <a:rPr lang="en-US" sz="2000" b="1" dirty="0" err="1" smtClean="0">
                <a:latin typeface="Times New Roman" pitchFamily="18" charset="0"/>
                <a:cs typeface="Times New Roman" pitchFamily="18" charset="0"/>
              </a:rPr>
              <a:t>pyridoxamine</a:t>
            </a:r>
            <a:r>
              <a:rPr lang="en-US" sz="2000" b="1"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which are pyridine derivatives and equally active precursors of coenzyme PLP.</a:t>
            </a:r>
            <a:endParaRPr lang="en-CA" sz="2000"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179512" y="2362200"/>
            <a:ext cx="8202488" cy="1487587"/>
          </a:xfrm>
          <a:prstGeom prst="rect">
            <a:avLst/>
          </a:prstGeom>
          <a:noFill/>
        </p:spPr>
        <p:txBody>
          <a:bodyPr vert="horz" wrap="square" lIns="0" tIns="0" rIns="0" bIns="0" rtlCol="0">
            <a:spAutoFit/>
          </a:bodyPr>
          <a:lstStyle/>
          <a:p>
            <a:pPr>
              <a:lnSpc>
                <a:spcPts val="2900"/>
              </a:lnSpc>
              <a:buFont typeface="Arial" pitchFamily="34" charset="0"/>
              <a:buChar char="•"/>
              <a:tabLst>
                <a:tab pos="368300" algn="l"/>
              </a:tabLst>
            </a:pPr>
            <a:r>
              <a:rPr lang="en-CA" sz="2000" dirty="0" smtClean="0">
                <a:solidFill>
                  <a:srgbClr val="000000"/>
                </a:solidFill>
                <a:latin typeface="Times New Roman" panose="02020603050405020304" pitchFamily="18" charset="0"/>
                <a:cs typeface="Times New Roman" panose="02020603050405020304" pitchFamily="18" charset="0"/>
              </a:rPr>
              <a:t>  </a:t>
            </a:r>
            <a:r>
              <a:rPr lang="en-US" sz="2000" dirty="0" smtClean="0">
                <a:latin typeface="Times New Roman" pitchFamily="18" charset="0"/>
                <a:cs typeface="Times New Roman" pitchFamily="18" charset="0"/>
              </a:rPr>
              <a:t>The active form of vitamin B6 is coenzyme </a:t>
            </a:r>
            <a:r>
              <a:rPr lang="en-US" sz="2000" b="1" dirty="0" err="1" smtClean="0">
                <a:latin typeface="Times New Roman" pitchFamily="18" charset="0"/>
                <a:cs typeface="Times New Roman" pitchFamily="18" charset="0"/>
              </a:rPr>
              <a:t>pyridoxal</a:t>
            </a:r>
            <a:r>
              <a:rPr lang="en-US" sz="2000" b="1" dirty="0" smtClean="0">
                <a:latin typeface="Times New Roman" pitchFamily="18" charset="0"/>
                <a:cs typeface="Times New Roman" pitchFamily="18" charset="0"/>
              </a:rPr>
              <a:t> phosphate (PLP). </a:t>
            </a:r>
            <a:r>
              <a:rPr lang="en-US" sz="2000" dirty="0" smtClean="0">
                <a:latin typeface="Times New Roman" pitchFamily="18" charset="0"/>
                <a:cs typeface="Times New Roman" pitchFamily="18" charset="0"/>
              </a:rPr>
              <a:t>In the conversion of other </a:t>
            </a:r>
            <a:r>
              <a:rPr lang="en-US" sz="2000" dirty="0" err="1" smtClean="0">
                <a:latin typeface="Times New Roman" pitchFamily="18" charset="0"/>
                <a:cs typeface="Times New Roman" pitchFamily="18" charset="0"/>
              </a:rPr>
              <a:t>phosphorylated</a:t>
            </a:r>
            <a:r>
              <a:rPr lang="en-US" sz="2000" dirty="0" smtClean="0">
                <a:latin typeface="Times New Roman" pitchFamily="18" charset="0"/>
                <a:cs typeface="Times New Roman" pitchFamily="18" charset="0"/>
              </a:rPr>
              <a:t> forms to PLP an important role is played by </a:t>
            </a:r>
            <a:r>
              <a:rPr lang="en-US" sz="2000" b="1" dirty="0" smtClean="0">
                <a:latin typeface="Times New Roman" pitchFamily="18" charset="0"/>
                <a:cs typeface="Times New Roman" pitchFamily="18" charset="0"/>
              </a:rPr>
              <a:t>FMN-dependent </a:t>
            </a:r>
            <a:r>
              <a:rPr lang="en-US" sz="2000" b="1" dirty="0" err="1" smtClean="0">
                <a:latin typeface="Times New Roman" pitchFamily="18" charset="0"/>
                <a:cs typeface="Times New Roman" pitchFamily="18" charset="0"/>
              </a:rPr>
              <a:t>oxidases</a:t>
            </a:r>
            <a:r>
              <a:rPr lang="en-US" sz="2000" b="1" dirty="0" smtClean="0">
                <a:latin typeface="Times New Roman" panose="02020603050405020304" pitchFamily="18" charset="0"/>
                <a:cs typeface="Times New Roman" panose="02020603050405020304" pitchFamily="18" charset="0"/>
              </a:rPr>
              <a:t>.</a:t>
            </a:r>
            <a:endParaRPr lang="en-CA" sz="2000" b="1" dirty="0" smtClean="0">
              <a:solidFill>
                <a:schemeClr val="accent6">
                  <a:lumMod val="75000"/>
                </a:schemeClr>
              </a:solidFill>
              <a:latin typeface="Times New Roman" panose="02020603050405020304" pitchFamily="18" charset="0"/>
              <a:cs typeface="Times New Roman" panose="02020603050405020304" pitchFamily="18" charset="0"/>
            </a:endParaRPr>
          </a:p>
          <a:p>
            <a:pPr>
              <a:lnSpc>
                <a:spcPts val="2900"/>
              </a:lnSpc>
            </a:pPr>
            <a:endParaRPr lang="en-CA" sz="20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152400" y="3733800"/>
            <a:ext cx="8524056" cy="1436291"/>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Times New Roman" panose="02020603050405020304" pitchFamily="18" charset="0"/>
                <a:cs typeface="Times New Roman" panose="02020603050405020304" pitchFamily="18" charset="0"/>
              </a:rPr>
              <a:t>•  </a:t>
            </a:r>
            <a:r>
              <a:rPr lang="en-US" sz="2000" dirty="0" smtClean="0">
                <a:latin typeface="Times New Roman" pitchFamily="18" charset="0"/>
                <a:cs typeface="Times New Roman" pitchFamily="18" charset="0"/>
              </a:rPr>
              <a:t>PLP participates in the </a:t>
            </a:r>
            <a:r>
              <a:rPr lang="en-US" sz="2000" b="1" dirty="0" smtClean="0">
                <a:latin typeface="Times New Roman" pitchFamily="18" charset="0"/>
                <a:cs typeface="Times New Roman" pitchFamily="18" charset="0"/>
              </a:rPr>
              <a:t>metabolism of amino acids </a:t>
            </a:r>
            <a:r>
              <a:rPr lang="en-US" sz="2000" dirty="0" smtClean="0">
                <a:latin typeface="Times New Roman" pitchFamily="18" charset="0"/>
                <a:cs typeface="Times New Roman" pitchFamily="18" charset="0"/>
              </a:rPr>
              <a:t>(synthesis, catabolism and conversion of D- to L-amino acids, transport through the membrane), </a:t>
            </a:r>
            <a:r>
              <a:rPr lang="en-US" sz="2000" b="1" dirty="0" smtClean="0">
                <a:latin typeface="Times New Roman" pitchFamily="18" charset="0"/>
                <a:cs typeface="Times New Roman" pitchFamily="18" charset="0"/>
              </a:rPr>
              <a:t>fats</a:t>
            </a:r>
            <a:r>
              <a:rPr lang="en-US" sz="2000" dirty="0" smtClean="0">
                <a:latin typeface="Times New Roman" pitchFamily="18" charset="0"/>
                <a:cs typeface="Times New Roman" pitchFamily="18" charset="0"/>
              </a:rPr>
              <a:t> (synthesis of </a:t>
            </a:r>
            <a:r>
              <a:rPr lang="en-US" sz="2000" dirty="0" err="1" smtClean="0">
                <a:latin typeface="Times New Roman" pitchFamily="18" charset="0"/>
                <a:cs typeface="Times New Roman" pitchFamily="18" charset="0"/>
              </a:rPr>
              <a:t>sphingomyelin</a:t>
            </a:r>
            <a:r>
              <a:rPr lang="en-US" sz="2000" dirty="0" smtClean="0">
                <a:latin typeface="Times New Roman" pitchFamily="18" charset="0"/>
                <a:cs typeface="Times New Roman" pitchFamily="18" charset="0"/>
              </a:rPr>
              <a:t> precursors) and </a:t>
            </a:r>
            <a:r>
              <a:rPr lang="en-US" sz="2000" b="1" dirty="0" smtClean="0">
                <a:latin typeface="Times New Roman" pitchFamily="18" charset="0"/>
                <a:cs typeface="Times New Roman" pitchFamily="18" charset="0"/>
              </a:rPr>
              <a:t>carbohydrates</a:t>
            </a:r>
            <a:r>
              <a:rPr lang="en-US" sz="2000" dirty="0" smtClean="0">
                <a:latin typeface="Times New Roman" pitchFamily="18" charset="0"/>
                <a:cs typeface="Times New Roman" pitchFamily="18" charset="0"/>
              </a:rPr>
              <a:t> (decomposition of glycogen</a:t>
            </a:r>
            <a:r>
              <a:rPr lang="sr-Latn-RS" sz="2000" dirty="0" smtClean="0">
                <a:latin typeface="Times New Roman" pitchFamily="18" charset="0"/>
                <a:cs typeface="Times New Roman" pitchFamily="18" charset="0"/>
              </a:rPr>
              <a:t>).</a:t>
            </a:r>
            <a:endParaRPr lang="en-CA" sz="2000" dirty="0">
              <a:solidFill>
                <a:srgbClr val="000000"/>
              </a:solidFill>
              <a:latin typeface="Times New Roman" pitchFamily="18" charset="0"/>
              <a:cs typeface="Times New Roman" pitchFamily="18" charset="0"/>
            </a:endParaRPr>
          </a:p>
        </p:txBody>
      </p:sp>
      <p:sp>
        <p:nvSpPr>
          <p:cNvPr id="10" name="TextBox 4"/>
          <p:cNvSpPr txBox="1"/>
          <p:nvPr/>
        </p:nvSpPr>
        <p:spPr>
          <a:xfrm>
            <a:off x="152400" y="5269309"/>
            <a:ext cx="8991600" cy="1436291"/>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Times New Roman" panose="02020603050405020304" pitchFamily="18" charset="0"/>
                <a:cs typeface="Times New Roman" panose="02020603050405020304" pitchFamily="18" charset="0"/>
              </a:rPr>
              <a:t>•</a:t>
            </a:r>
            <a:r>
              <a:rPr lang="x-none" sz="2000" dirty="0" smtClean="0">
                <a:solidFill>
                  <a:srgbClr val="000000"/>
                </a:solidFill>
                <a:latin typeface="Times New Roman" panose="02020603050405020304" pitchFamily="18" charset="0"/>
                <a:cs typeface="Times New Roman" panose="02020603050405020304" pitchFamily="18" charset="0"/>
              </a:rPr>
              <a:t> </a:t>
            </a:r>
            <a:r>
              <a:rPr lang="en-US" sz="2000" dirty="0" smtClean="0">
                <a:latin typeface="Times New Roman" pitchFamily="18" charset="0"/>
                <a:cs typeface="Times New Roman" pitchFamily="18" charset="0"/>
              </a:rPr>
              <a:t>PLP participates in the </a:t>
            </a:r>
            <a:r>
              <a:rPr lang="en-US" sz="2000" b="1" dirty="0" smtClean="0">
                <a:latin typeface="Times New Roman" pitchFamily="18" charset="0"/>
                <a:cs typeface="Times New Roman" pitchFamily="18" charset="0"/>
              </a:rPr>
              <a:t>synthesis of biogenic amines </a:t>
            </a:r>
            <a:r>
              <a:rPr lang="en-US" sz="2000" dirty="0" smtClean="0">
                <a:latin typeface="Times New Roman" pitchFamily="18" charset="0"/>
                <a:cs typeface="Times New Roman" pitchFamily="18" charset="0"/>
              </a:rPr>
              <a:t>(serotonin, GABA, histamine..), </a:t>
            </a:r>
            <a:r>
              <a:rPr lang="en-US" sz="2000" b="1" dirty="0" smtClean="0">
                <a:latin typeface="Times New Roman" pitchFamily="18" charset="0"/>
                <a:cs typeface="Times New Roman" pitchFamily="18" charset="0"/>
              </a:rPr>
              <a:t>coenzyme niacin </a:t>
            </a:r>
            <a:r>
              <a:rPr lang="en-US" sz="2000"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B3</a:t>
            </a:r>
            <a:r>
              <a:rPr lang="en-US" sz="2000" dirty="0" smtClean="0">
                <a:latin typeface="Times New Roman" pitchFamily="18" charset="0"/>
                <a:cs typeface="Times New Roman" pitchFamily="18" charset="0"/>
              </a:rPr>
              <a:t>) from tryptophan, </a:t>
            </a:r>
            <a:r>
              <a:rPr lang="en-US" sz="2000" b="1" dirty="0" smtClean="0">
                <a:latin typeface="Times New Roman" pitchFamily="18" charset="0"/>
                <a:cs typeface="Times New Roman" pitchFamily="18" charset="0"/>
              </a:rPr>
              <a:t>synthesis </a:t>
            </a:r>
            <a:r>
              <a:rPr lang="en-US" sz="2000" b="1" dirty="0" err="1" smtClean="0">
                <a:latin typeface="Times New Roman" pitchFamily="18" charset="0"/>
                <a:cs typeface="Times New Roman" pitchFamily="18" charset="0"/>
              </a:rPr>
              <a:t>heme</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participates in the interaction of the steroid hormone receptor complex with DNA</a:t>
            </a:r>
            <a:r>
              <a:rPr lang="en-CA" sz="2000" b="1" dirty="0" smtClean="0">
                <a:solidFill>
                  <a:srgbClr val="000000"/>
                </a:solidFill>
                <a:latin typeface="Times New Roman" pitchFamily="18" charset="0"/>
                <a:cs typeface="Times New Roman" pitchFamily="18" charset="0"/>
              </a:rPr>
              <a:t> </a:t>
            </a:r>
            <a:r>
              <a:rPr lang="sr-Latn-RS" sz="2000" dirty="0" smtClean="0">
                <a:solidFill>
                  <a:srgbClr val="000000"/>
                </a:solidFill>
                <a:latin typeface="Times New Roman" pitchFamily="18" charset="0"/>
                <a:cs typeface="Times New Roman" pitchFamily="18" charset="0"/>
              </a:rPr>
              <a:t>.</a:t>
            </a:r>
            <a:endParaRPr lang="en-CA" sz="2000"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latin typeface="Times New Roman" panose="02020603050405020304" pitchFamily="18" charset="0"/>
              <a:cs typeface="Times New Roman" panose="02020603050405020304" pitchFamily="18" charset="0"/>
            </a:endParaRPr>
          </a:p>
        </p:txBody>
      </p:sp>
      <p:sp>
        <p:nvSpPr>
          <p:cNvPr id="11" name="TextBox 3"/>
          <p:cNvSpPr txBox="1"/>
          <p:nvPr/>
        </p:nvSpPr>
        <p:spPr>
          <a:xfrm>
            <a:off x="2818978" y="620688"/>
            <a:ext cx="65" cy="1308050"/>
          </a:xfrm>
          <a:prstGeom prst="rect">
            <a:avLst/>
          </a:prstGeom>
          <a:noFill/>
        </p:spPr>
        <p:txBody>
          <a:bodyPr vert="horz" wrap="none" lIns="0" tIns="0" rIns="0" bIns="0" rtlCol="0">
            <a:spAutoFit/>
          </a:bodyPr>
          <a:lstStyle/>
          <a:p>
            <a:pPr>
              <a:lnSpc>
                <a:spcPts val="5060"/>
              </a:lnSpc>
            </a:pPr>
            <a:endParaRPr lang="en-CA" sz="2000" b="1" dirty="0" smtClean="0">
              <a:solidFill>
                <a:srgbClr val="C00000"/>
              </a:solidFill>
              <a:latin typeface="Times New Roman" panose="02020603050405020304" pitchFamily="18" charset="0"/>
              <a:cs typeface="Times New Roman" panose="02020603050405020304" pitchFamily="18" charset="0"/>
            </a:endParaRPr>
          </a:p>
          <a:p>
            <a:pPr>
              <a:lnSpc>
                <a:spcPts val="5060"/>
              </a:lnSpc>
            </a:pPr>
            <a:endParaRPr lang="en-CA" sz="2000" dirty="0">
              <a:solidFill>
                <a:srgbClr val="C00000"/>
              </a:solidFill>
              <a:latin typeface="Times New Roman" panose="02020603050405020304" pitchFamily="18" charset="0"/>
              <a:cs typeface="Times New Roman" panose="02020603050405020304" pitchFamily="18" charset="0"/>
            </a:endParaRPr>
          </a:p>
        </p:txBody>
      </p:sp>
      <p:sp>
        <p:nvSpPr>
          <p:cNvPr id="12" name="TextBox 5"/>
          <p:cNvSpPr txBox="1"/>
          <p:nvPr/>
        </p:nvSpPr>
        <p:spPr>
          <a:xfrm>
            <a:off x="228600" y="1524000"/>
            <a:ext cx="8200652" cy="333425"/>
          </a:xfrm>
          <a:prstGeom prst="rect">
            <a:avLst/>
          </a:prstGeom>
          <a:noFill/>
        </p:spPr>
        <p:txBody>
          <a:bodyPr vert="horz" wrap="square" lIns="0" tIns="0" rIns="0" bIns="0" rtlCol="0">
            <a:spAutoFit/>
          </a:bodyPr>
          <a:lstStyle/>
          <a:p>
            <a:pPr>
              <a:lnSpc>
                <a:spcPts val="2600"/>
              </a:lnSpc>
            </a:pPr>
            <a:endParaRPr lang="en-CA" sz="20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079501" y="546100"/>
            <a:ext cx="7454900" cy="1346522"/>
          </a:xfrm>
          <a:prstGeom prst="rect">
            <a:avLst/>
          </a:prstGeom>
          <a:noFill/>
        </p:spPr>
        <p:txBody>
          <a:bodyPr vert="horz" wrap="square" lIns="0" tIns="0" rIns="0" bIns="0" rtlCol="0">
            <a:spAutoFit/>
          </a:bodyPr>
          <a:lstStyle/>
          <a:p>
            <a:pPr>
              <a:lnSpc>
                <a:spcPts val="3450"/>
              </a:lnSpc>
            </a:pPr>
            <a:r>
              <a:rPr lang="en-CA" sz="2800" dirty="0" smtClean="0">
                <a:solidFill>
                  <a:srgbClr val="000000"/>
                </a:solidFill>
                <a:latin typeface="Times New Roman" pitchFamily="18" charset="0"/>
                <a:cs typeface="Times New Roman" pitchFamily="18" charset="0"/>
              </a:rPr>
              <a:t>•</a:t>
            </a:r>
            <a:r>
              <a:rPr lang="en-CA" sz="2800" b="1" dirty="0" smtClean="0">
                <a:solidFill>
                  <a:srgbClr val="000000"/>
                </a:solidFill>
                <a:latin typeface="Times New Roman" pitchFamily="18" charset="0"/>
                <a:cs typeface="Times New Roman" pitchFamily="18" charset="0"/>
              </a:rPr>
              <a:t> </a:t>
            </a:r>
            <a:r>
              <a:rPr lang="en-US" sz="2800" dirty="0" smtClean="0"/>
              <a:t> </a:t>
            </a:r>
            <a:r>
              <a:rPr lang="sr-Latn-R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he recommended amount of vitamin B6 is </a:t>
            </a:r>
          </a:p>
          <a:p>
            <a:pPr>
              <a:lnSpc>
                <a:spcPts val="3450"/>
              </a:lnSpc>
            </a:pPr>
            <a:r>
              <a:rPr lang="en-US" sz="2800" b="1" dirty="0" smtClean="0">
                <a:latin typeface="Times New Roman" pitchFamily="18" charset="0"/>
                <a:cs typeface="Times New Roman" pitchFamily="18" charset="0"/>
              </a:rPr>
              <a:t>2-2.2 mg/day </a:t>
            </a:r>
            <a:r>
              <a:rPr lang="en-US" sz="2800" dirty="0" smtClean="0">
                <a:latin typeface="Times New Roman" pitchFamily="18" charset="0"/>
                <a:cs typeface="Times New Roman" pitchFamily="18" charset="0"/>
              </a:rPr>
              <a:t>for adults</a:t>
            </a:r>
            <a:r>
              <a:rPr lang="sr-Latn-RS" sz="2800" dirty="0" smtClean="0">
                <a:latin typeface="Times New Roman" pitchFamily="18" charset="0"/>
                <a:cs typeface="Times New Roman" pitchFamily="18" charset="0"/>
              </a:rPr>
              <a:t>.</a:t>
            </a:r>
            <a:endParaRPr lang="en-CA" sz="2800" dirty="0" smtClean="0">
              <a:solidFill>
                <a:srgbClr val="000000"/>
              </a:solidFill>
              <a:latin typeface="Times New Roman" pitchFamily="18" charset="0"/>
              <a:cs typeface="Times New Roman" pitchFamily="18" charset="0"/>
            </a:endParaRPr>
          </a:p>
          <a:p>
            <a:pPr>
              <a:lnSpc>
                <a:spcPts val="3450"/>
              </a:lnSpc>
            </a:pPr>
            <a:endParaRPr lang="en-CA" sz="2800" dirty="0">
              <a:solidFill>
                <a:srgbClr val="000000"/>
              </a:solidFill>
              <a:latin typeface="Times New Roman" pitchFamily="18" charset="0"/>
              <a:cs typeface="Times New Roman" pitchFamily="18" charset="0"/>
            </a:endParaRPr>
          </a:p>
        </p:txBody>
      </p:sp>
      <p:sp>
        <p:nvSpPr>
          <p:cNvPr id="3" name="TextBox 3"/>
          <p:cNvSpPr txBox="1"/>
          <p:nvPr/>
        </p:nvSpPr>
        <p:spPr>
          <a:xfrm>
            <a:off x="1079500" y="2425700"/>
            <a:ext cx="3800656" cy="914481"/>
          </a:xfrm>
          <a:prstGeom prst="rect">
            <a:avLst/>
          </a:prstGeom>
          <a:noFill/>
        </p:spPr>
        <p:txBody>
          <a:bodyPr vert="horz" wrap="none" lIns="0" tIns="0" rIns="0" bIns="0" rtlCol="0">
            <a:spAutoFit/>
          </a:bodyPr>
          <a:lstStyle/>
          <a:p>
            <a:pPr>
              <a:lnSpc>
                <a:spcPts val="3680"/>
              </a:lnSpc>
            </a:pPr>
            <a:r>
              <a:rPr lang="en-CA" sz="2800" dirty="0" smtClean="0">
                <a:solidFill>
                  <a:srgbClr val="000000"/>
                </a:solidFill>
                <a:latin typeface="Times New Roman" pitchFamily="18" charset="0"/>
                <a:cs typeface="Times New Roman" pitchFamily="18" charset="0"/>
              </a:rPr>
              <a:t>•</a:t>
            </a:r>
            <a:r>
              <a:rPr lang="en-CA" sz="2800" b="1" dirty="0" smtClean="0">
                <a:solidFill>
                  <a:srgbClr val="000000"/>
                </a:solidFill>
                <a:latin typeface="Times New Roman" pitchFamily="18" charset="0"/>
                <a:cs typeface="Times New Roman" pitchFamily="18" charset="0"/>
              </a:rPr>
              <a:t> </a:t>
            </a:r>
            <a:r>
              <a:rPr lang="en-US" sz="2800" dirty="0" smtClean="0"/>
              <a:t> </a:t>
            </a:r>
            <a:r>
              <a:rPr lang="en-US" sz="2800" b="1" dirty="0" smtClean="0">
                <a:latin typeface="Times New Roman" pitchFamily="18" charset="0"/>
                <a:cs typeface="Times New Roman" pitchFamily="18" charset="0"/>
              </a:rPr>
              <a:t>sources of vitamin B6:</a:t>
            </a:r>
            <a:r>
              <a:rPr lang="en-CA" sz="2800" b="1" dirty="0" smtClean="0">
                <a:solidFill>
                  <a:srgbClr val="000000"/>
                </a:solidFill>
                <a:latin typeface="Times New Roman" pitchFamily="18" charset="0"/>
                <a:cs typeface="Times New Roman" pitchFamily="18" charset="0"/>
              </a:rPr>
              <a:t> </a:t>
            </a:r>
          </a:p>
          <a:p>
            <a:pPr>
              <a:lnSpc>
                <a:spcPts val="3680"/>
              </a:lnSpc>
            </a:pPr>
            <a:endParaRPr lang="en-CA" sz="2800" dirty="0">
              <a:solidFill>
                <a:srgbClr val="000000"/>
              </a:solidFill>
              <a:latin typeface="Times New Roman" pitchFamily="18" charset="0"/>
              <a:cs typeface="Times New Roman" pitchFamily="18" charset="0"/>
            </a:endParaRPr>
          </a:p>
        </p:txBody>
      </p:sp>
      <p:sp>
        <p:nvSpPr>
          <p:cNvPr id="4" name="TextBox 4"/>
          <p:cNvSpPr txBox="1"/>
          <p:nvPr/>
        </p:nvSpPr>
        <p:spPr>
          <a:xfrm>
            <a:off x="1079500" y="2946400"/>
            <a:ext cx="3013710" cy="3795911"/>
          </a:xfrm>
          <a:prstGeom prst="rect">
            <a:avLst/>
          </a:prstGeom>
          <a:noFill/>
        </p:spPr>
        <p:txBody>
          <a:bodyPr vert="horz" wrap="none" lIns="0" tIns="0" rIns="0" bIns="0" rtlCol="0">
            <a:spAutoFit/>
          </a:bodyPr>
          <a:lstStyle/>
          <a:p>
            <a:pPr>
              <a:lnSpc>
                <a:spcPts val="3680"/>
              </a:lnSpc>
              <a:buFontTx/>
              <a:buChar char="-"/>
            </a:pPr>
            <a:r>
              <a:rPr lang="sr-Latn-RS" sz="2800" dirty="0" smtClean="0"/>
              <a:t> </a:t>
            </a:r>
            <a:r>
              <a:rPr lang="en-US" sz="2800" dirty="0" smtClean="0">
                <a:latin typeface="Times New Roman" pitchFamily="18" charset="0"/>
                <a:cs typeface="Times New Roman" pitchFamily="18" charset="0"/>
              </a:rPr>
              <a:t>meat, fish, poultry, </a:t>
            </a:r>
            <a:endParaRPr lang="sr-Latn-RS" sz="2800" dirty="0" smtClean="0">
              <a:latin typeface="Times New Roman" pitchFamily="18" charset="0"/>
              <a:cs typeface="Times New Roman" pitchFamily="18" charset="0"/>
            </a:endParaRPr>
          </a:p>
          <a:p>
            <a:pPr>
              <a:lnSpc>
                <a:spcPts val="368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potatoes, </a:t>
            </a:r>
            <a:endParaRPr lang="sr-Latn-RS" sz="2800" dirty="0" smtClean="0">
              <a:latin typeface="Times New Roman" pitchFamily="18" charset="0"/>
              <a:cs typeface="Times New Roman" pitchFamily="18" charset="0"/>
            </a:endParaRPr>
          </a:p>
          <a:p>
            <a:pPr>
              <a:lnSpc>
                <a:spcPts val="368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legumes,</a:t>
            </a:r>
            <a:endParaRPr lang="sr-Latn-RS" sz="2800" dirty="0" smtClean="0">
              <a:latin typeface="Times New Roman" pitchFamily="18" charset="0"/>
              <a:cs typeface="Times New Roman" pitchFamily="18" charset="0"/>
            </a:endParaRPr>
          </a:p>
          <a:p>
            <a:pPr>
              <a:lnSpc>
                <a:spcPts val="3680"/>
              </a:lnSpc>
              <a:buFontTx/>
              <a:buChar char="-"/>
            </a:pPr>
            <a:r>
              <a:rPr lang="en-US" sz="2800" dirty="0" smtClean="0">
                <a:latin typeface="Times New Roman" pitchFamily="18" charset="0"/>
                <a:cs typeface="Times New Roman" pitchFamily="18" charset="0"/>
              </a:rPr>
              <a:t> cereals,</a:t>
            </a:r>
            <a:endParaRPr lang="sr-Latn-RS" sz="2800" dirty="0" smtClean="0">
              <a:latin typeface="Times New Roman" pitchFamily="18" charset="0"/>
              <a:cs typeface="Times New Roman" pitchFamily="18" charset="0"/>
            </a:endParaRPr>
          </a:p>
          <a:p>
            <a:pPr>
              <a:lnSpc>
                <a:spcPts val="3680"/>
              </a:lnSpc>
              <a:buFontTx/>
              <a:buChar char="-"/>
            </a:pPr>
            <a:r>
              <a:rPr lang="en-US" sz="2800" dirty="0" smtClean="0">
                <a:latin typeface="Times New Roman" pitchFamily="18" charset="0"/>
                <a:cs typeface="Times New Roman" pitchFamily="18" charset="0"/>
              </a:rPr>
              <a:t> fruit, </a:t>
            </a:r>
            <a:endParaRPr lang="sr-Latn-RS" sz="2800" dirty="0" smtClean="0">
              <a:latin typeface="Times New Roman" pitchFamily="18" charset="0"/>
              <a:cs typeface="Times New Roman" pitchFamily="18" charset="0"/>
            </a:endParaRPr>
          </a:p>
          <a:p>
            <a:pPr>
              <a:lnSpc>
                <a:spcPts val="368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soybeans,</a:t>
            </a:r>
            <a:endParaRPr lang="sr-Latn-RS" sz="2800" dirty="0" smtClean="0">
              <a:latin typeface="Times New Roman" pitchFamily="18" charset="0"/>
              <a:cs typeface="Times New Roman" pitchFamily="18" charset="0"/>
            </a:endParaRPr>
          </a:p>
          <a:p>
            <a:pPr>
              <a:lnSpc>
                <a:spcPts val="3680"/>
              </a:lnSpc>
              <a:buFontTx/>
              <a:buChar char="-"/>
            </a:pPr>
            <a:r>
              <a:rPr lang="en-US" sz="2800" dirty="0" smtClean="0">
                <a:latin typeface="Times New Roman" pitchFamily="18" charset="0"/>
                <a:cs typeface="Times New Roman" pitchFamily="18" charset="0"/>
              </a:rPr>
              <a:t> yeast</a:t>
            </a:r>
            <a:r>
              <a:rPr lang="sr-Latn-RS" sz="2800" dirty="0" smtClean="0">
                <a:solidFill>
                  <a:srgbClr val="000000"/>
                </a:solidFill>
                <a:latin typeface="Times New Roman" pitchFamily="18" charset="0"/>
                <a:cs typeface="Times New Roman" pitchFamily="18" charset="0"/>
              </a:rPr>
              <a:t>.</a:t>
            </a:r>
            <a:endParaRPr lang="en-CA" sz="2800" dirty="0" smtClean="0">
              <a:solidFill>
                <a:srgbClr val="000000"/>
              </a:solidFill>
              <a:latin typeface="Times New Roman" pitchFamily="18" charset="0"/>
              <a:cs typeface="Times New Roman" pitchFamily="18" charset="0"/>
            </a:endParaRPr>
          </a:p>
          <a:p>
            <a:pPr>
              <a:lnSpc>
                <a:spcPts val="3680"/>
              </a:lnSpc>
            </a:pPr>
            <a:endParaRPr lang="en-CA" sz="28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
          <p:cNvSpPr txBox="1"/>
          <p:nvPr/>
        </p:nvSpPr>
        <p:spPr>
          <a:xfrm>
            <a:off x="889000" y="260648"/>
            <a:ext cx="6396175" cy="1179810"/>
          </a:xfrm>
          <a:prstGeom prst="rect">
            <a:avLst/>
          </a:prstGeom>
          <a:noFill/>
        </p:spPr>
        <p:txBody>
          <a:bodyPr vert="horz" wrap="none" lIns="0" tIns="0" rIns="0" bIns="0" rtlCol="0">
            <a:spAutoFit/>
          </a:bodyPr>
          <a:lstStyle/>
          <a:p>
            <a:pPr>
              <a:lnSpc>
                <a:spcPts val="460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Vitamin B6 deficiency</a:t>
            </a:r>
            <a:endParaRPr lang="en-CA" sz="4000" b="1" dirty="0" smtClean="0">
              <a:solidFill>
                <a:srgbClr val="D06D30"/>
              </a:solidFill>
              <a:latin typeface="Times New Roman" pitchFamily="18" charset="0"/>
              <a:cs typeface="Times New Roman" pitchFamily="18" charset="0"/>
            </a:endParaRPr>
          </a:p>
          <a:p>
            <a:pPr>
              <a:lnSpc>
                <a:spcPts val="4600"/>
              </a:lnSpc>
            </a:pPr>
            <a:endParaRPr lang="en-CA" sz="4000" dirty="0">
              <a:solidFill>
                <a:srgbClr val="C00000"/>
              </a:solidFill>
            </a:endParaRPr>
          </a:p>
        </p:txBody>
      </p:sp>
      <p:sp>
        <p:nvSpPr>
          <p:cNvPr id="3" name="TextBox 3"/>
          <p:cNvSpPr txBox="1"/>
          <p:nvPr/>
        </p:nvSpPr>
        <p:spPr>
          <a:xfrm>
            <a:off x="186060" y="1143000"/>
            <a:ext cx="8805540" cy="1436291"/>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itchFamily="18" charset="0"/>
                <a:cs typeface="Times New Roman" pitchFamily="18" charset="0"/>
              </a:rPr>
              <a:t>•</a:t>
            </a:r>
            <a:r>
              <a:rPr lang="en-CA" sz="2400" b="1" dirty="0" smtClean="0">
                <a:solidFill>
                  <a:srgbClr val="000000"/>
                </a:solidFill>
                <a:latin typeface="Times New Roman" pitchFamily="18" charset="0"/>
                <a:cs typeface="Times New Roman" pitchFamily="18" charset="0"/>
              </a:rPr>
              <a:t> </a:t>
            </a:r>
            <a:r>
              <a:rPr lang="en-US" sz="2400" dirty="0" smtClean="0"/>
              <a:t> </a:t>
            </a:r>
            <a:r>
              <a:rPr lang="en-US" sz="2400" i="1" dirty="0" smtClean="0">
                <a:solidFill>
                  <a:srgbClr val="D06D30"/>
                </a:solidFill>
                <a:latin typeface="Times New Roman" pitchFamily="18" charset="0"/>
                <a:cs typeface="Times New Roman" pitchFamily="18" charset="0"/>
              </a:rPr>
              <a:t>Vitamin B6 deficiency is accompanied by neurological symptoms: </a:t>
            </a:r>
            <a:r>
              <a:rPr lang="en-US" sz="2400" dirty="0" smtClean="0">
                <a:latin typeface="Times New Roman" pitchFamily="18" charset="0"/>
                <a:cs typeface="Times New Roman" pitchFamily="18" charset="0"/>
              </a:rPr>
              <a:t>depression, irritability, mental confusion, and in severe cases, convulsions and peripheral neuropathy. </a:t>
            </a:r>
            <a:endParaRPr lang="en-CA" sz="240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latin typeface="Times New Roman" pitchFamily="18" charset="0"/>
              <a:cs typeface="Times New Roman" pitchFamily="18" charset="0"/>
            </a:endParaRPr>
          </a:p>
        </p:txBody>
      </p:sp>
      <p:sp>
        <p:nvSpPr>
          <p:cNvPr id="7" name="TextBox 7"/>
          <p:cNvSpPr txBox="1"/>
          <p:nvPr/>
        </p:nvSpPr>
        <p:spPr>
          <a:xfrm>
            <a:off x="186061" y="2590800"/>
            <a:ext cx="8805540" cy="1115690"/>
          </a:xfrm>
          <a:prstGeom prst="rect">
            <a:avLst/>
          </a:prstGeom>
          <a:noFill/>
        </p:spPr>
        <p:txBody>
          <a:bodyPr vert="horz" wrap="square" lIns="0" tIns="0" rIns="0" bIns="0" rtlCol="0">
            <a:spAutoFit/>
          </a:bodyPr>
          <a:lstStyle/>
          <a:p>
            <a:pPr>
              <a:lnSpc>
                <a:spcPts val="2850"/>
              </a:lnSpc>
              <a:tabLst>
                <a:tab pos="368300" algn="l"/>
                <a:tab pos="368300" algn="l"/>
              </a:tabLst>
            </a:pPr>
            <a:r>
              <a:rPr lang="en-CA" sz="2400" dirty="0" smtClean="0">
                <a:solidFill>
                  <a:srgbClr val="000000"/>
                </a:solidFill>
                <a:latin typeface="Times New Roman" pitchFamily="18" charset="0"/>
                <a:cs typeface="Times New Roman" pitchFamily="18" charset="0"/>
              </a:rPr>
              <a:t>•</a:t>
            </a:r>
            <a:r>
              <a:rPr lang="en-CA" sz="2400" b="1" dirty="0" smtClean="0">
                <a:solidFill>
                  <a:srgbClr val="000000"/>
                </a:solidFill>
                <a:latin typeface="Times New Roman" pitchFamily="18" charset="0"/>
                <a:cs typeface="Times New Roman" pitchFamily="18" charset="0"/>
              </a:rPr>
              <a:t>  </a:t>
            </a:r>
            <a:r>
              <a:rPr lang="sr-Latn-RS" sz="2400" i="1" dirty="0" smtClean="0">
                <a:solidFill>
                  <a:srgbClr val="D06D30"/>
                </a:solidFill>
                <a:latin typeface="Times New Roman" pitchFamily="18" charset="0"/>
                <a:cs typeface="Times New Roman" pitchFamily="18" charset="0"/>
              </a:rPr>
              <a:t>S</a:t>
            </a:r>
            <a:r>
              <a:rPr lang="en-US" sz="2400" i="1" dirty="0" err="1" smtClean="0">
                <a:solidFill>
                  <a:srgbClr val="D06D30"/>
                </a:solidFill>
                <a:latin typeface="Times New Roman" pitchFamily="18" charset="0"/>
                <a:cs typeface="Times New Roman" pitchFamily="18" charset="0"/>
              </a:rPr>
              <a:t>ymptoms</a:t>
            </a:r>
            <a:r>
              <a:rPr lang="en-US" sz="2400" i="1" dirty="0" smtClean="0">
                <a:solidFill>
                  <a:srgbClr val="D06D30"/>
                </a:solidFill>
                <a:latin typeface="Times New Roman" pitchFamily="18" charset="0"/>
                <a:cs typeface="Times New Roman" pitchFamily="18" charset="0"/>
              </a:rPr>
              <a:t> are due to reduced synthesis of biogenic amines </a:t>
            </a:r>
            <a:r>
              <a:rPr lang="en-US" sz="2400" dirty="0" smtClean="0">
                <a:latin typeface="Times New Roman" pitchFamily="18" charset="0"/>
                <a:cs typeface="Times New Roman" pitchFamily="18" charset="0"/>
              </a:rPr>
              <a:t>(serotonin, GABA, </a:t>
            </a:r>
            <a:r>
              <a:rPr lang="en-US" sz="2400" dirty="0" err="1" smtClean="0">
                <a:latin typeface="Times New Roman" pitchFamily="18" charset="0"/>
                <a:cs typeface="Times New Roman" pitchFamily="18" charset="0"/>
              </a:rPr>
              <a:t>norepinephrine</a:t>
            </a:r>
            <a:r>
              <a:rPr lang="en-US" sz="2400" dirty="0" smtClean="0">
                <a:latin typeface="Times New Roman" pitchFamily="18" charset="0"/>
                <a:cs typeface="Times New Roman" pitchFamily="18" charset="0"/>
              </a:rPr>
              <a:t> and epinephrine)</a:t>
            </a:r>
            <a:r>
              <a:rPr lang="sr-Latn-RS" sz="2400" dirty="0" smtClean="0"/>
              <a:t>.</a:t>
            </a:r>
            <a:endParaRPr lang="en-CA" sz="2400" dirty="0" smtClean="0">
              <a:solidFill>
                <a:srgbClr val="000000"/>
              </a:solidFill>
              <a:latin typeface="Times New Roman" pitchFamily="18" charset="0"/>
              <a:cs typeface="Times New Roman" pitchFamily="18" charset="0"/>
            </a:endParaRPr>
          </a:p>
          <a:p>
            <a:pPr>
              <a:lnSpc>
                <a:spcPts val="2850"/>
              </a:lnSpc>
            </a:pPr>
            <a:endParaRPr lang="en-CA" sz="2400" dirty="0">
              <a:solidFill>
                <a:srgbClr val="000000"/>
              </a:solidFill>
              <a:latin typeface="Times New Roman" pitchFamily="18" charset="0"/>
              <a:cs typeface="Times New Roman" pitchFamily="18" charset="0"/>
            </a:endParaRPr>
          </a:p>
        </p:txBody>
      </p:sp>
      <p:sp>
        <p:nvSpPr>
          <p:cNvPr id="8" name="TextBox 8"/>
          <p:cNvSpPr txBox="1"/>
          <p:nvPr/>
        </p:nvSpPr>
        <p:spPr>
          <a:xfrm>
            <a:off x="152399" y="3657600"/>
            <a:ext cx="8610601" cy="2154436"/>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itchFamily="18" charset="0"/>
                <a:cs typeface="Times New Roman" pitchFamily="18" charset="0"/>
              </a:rPr>
              <a:t>•</a:t>
            </a:r>
            <a:r>
              <a:rPr lang="en-CA" sz="2400" b="1" dirty="0" smtClean="0">
                <a:solidFill>
                  <a:srgbClr val="000000"/>
                </a:solidFill>
                <a:latin typeface="Times New Roman" pitchFamily="18" charset="0"/>
                <a:cs typeface="Times New Roman" pitchFamily="18" charset="0"/>
              </a:rPr>
              <a:t> </a:t>
            </a:r>
            <a:r>
              <a:rPr lang="en-US" sz="2400" dirty="0" smtClean="0"/>
              <a:t> </a:t>
            </a:r>
            <a:r>
              <a:rPr lang="en-US" sz="2400" b="1" dirty="0" smtClean="0">
                <a:latin typeface="Times New Roman" pitchFamily="18" charset="0"/>
                <a:cs typeface="Times New Roman" pitchFamily="18" charset="0"/>
              </a:rPr>
              <a:t>Oral changes affect the lips and tongue: </a:t>
            </a:r>
            <a:endParaRPr lang="sr-Latn-RS" sz="2400" b="1" dirty="0" smtClean="0">
              <a:latin typeface="Times New Roman" pitchFamily="18" charset="0"/>
              <a:cs typeface="Times New Roman" pitchFamily="18" charset="0"/>
            </a:endParaRPr>
          </a:p>
          <a:p>
            <a:pPr>
              <a:lnSpc>
                <a:spcPts val="2760"/>
              </a:lnSpc>
              <a:buFont typeface="Arial" pitchFamily="34" charset="0"/>
              <a:buChar char="•"/>
            </a:pPr>
            <a:r>
              <a:rPr lang="en-US" sz="2400" dirty="0" smtClean="0">
                <a:latin typeface="Times New Roman" pitchFamily="18" charset="0"/>
                <a:cs typeface="Times New Roman" pitchFamily="18" charset="0"/>
              </a:rPr>
              <a:t>Angular </a:t>
            </a:r>
            <a:r>
              <a:rPr lang="en-US" sz="2400" dirty="0" err="1" smtClean="0">
                <a:latin typeface="Times New Roman" pitchFamily="18" charset="0"/>
                <a:cs typeface="Times New Roman" pitchFamily="18" charset="0"/>
              </a:rPr>
              <a:t>cheilitis</a:t>
            </a:r>
            <a:r>
              <a:rPr lang="en-US" sz="2400" dirty="0" smtClean="0">
                <a:latin typeface="Times New Roman" pitchFamily="18" charset="0"/>
                <a:cs typeface="Times New Roman" pitchFamily="18" charset="0"/>
              </a:rPr>
              <a:t> and atrophy of the tongue cover are the first signs of </a:t>
            </a:r>
            <a:r>
              <a:rPr lang="en-US" sz="2400" dirty="0" err="1" smtClean="0">
                <a:latin typeface="Times New Roman" pitchFamily="18" charset="0"/>
                <a:cs typeface="Times New Roman" pitchFamily="18" charset="0"/>
              </a:rPr>
              <a:t>hypovitaminosis</a:t>
            </a:r>
            <a:r>
              <a:rPr lang="en-US" sz="2400" dirty="0" smtClean="0">
                <a:latin typeface="Times New Roman" pitchFamily="18" charset="0"/>
                <a:cs typeface="Times New Roman" pitchFamily="18" charset="0"/>
              </a:rPr>
              <a:t> B6 in the oral cavity.</a:t>
            </a:r>
            <a:endParaRPr lang="sr-Latn-RS" sz="2400" dirty="0" smtClean="0">
              <a:latin typeface="Times New Roman" pitchFamily="18" charset="0"/>
              <a:cs typeface="Times New Roman" pitchFamily="18" charset="0"/>
            </a:endParaRPr>
          </a:p>
          <a:p>
            <a:pPr>
              <a:lnSpc>
                <a:spcPts val="2760"/>
              </a:lnSpc>
            </a:pPr>
            <a:r>
              <a:rPr lang="en-US" sz="24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  </a:t>
            </a:r>
          </a:p>
          <a:p>
            <a:pPr>
              <a:lnSpc>
                <a:spcPts val="2760"/>
              </a:lnSpc>
              <a:buFont typeface="Arial" pitchFamily="34" charset="0"/>
              <a:buChar char="•"/>
            </a:pPr>
            <a:r>
              <a:rPr lang="en-US" sz="2400" dirty="0" smtClean="0">
                <a:latin typeface="Times New Roman" pitchFamily="18" charset="0"/>
                <a:cs typeface="Times New Roman" pitchFamily="18" charset="0"/>
              </a:rPr>
              <a:t>The result of peripheral neuritis is </a:t>
            </a:r>
            <a:r>
              <a:rPr lang="en-US" sz="2400" dirty="0" err="1" smtClean="0">
                <a:latin typeface="Times New Roman" pitchFamily="18" charset="0"/>
                <a:cs typeface="Times New Roman" pitchFamily="18" charset="0"/>
              </a:rPr>
              <a:t>glossodynia</a:t>
            </a:r>
            <a:r>
              <a:rPr lang="en-US" sz="2400" dirty="0" smtClean="0">
                <a:latin typeface="Times New Roman" pitchFamily="18" charset="0"/>
                <a:cs typeface="Times New Roman" pitchFamily="18" charset="0"/>
              </a:rPr>
              <a:t> (pain in the tongue) and </a:t>
            </a:r>
            <a:r>
              <a:rPr lang="en-US" sz="2400" dirty="0" err="1" smtClean="0">
                <a:latin typeface="Times New Roman" pitchFamily="18" charset="0"/>
                <a:cs typeface="Times New Roman" pitchFamily="18" charset="0"/>
              </a:rPr>
              <a:t>glossopyrosis</a:t>
            </a:r>
            <a:r>
              <a:rPr lang="en-US" sz="2400" dirty="0" smtClean="0">
                <a:latin typeface="Times New Roman" pitchFamily="18" charset="0"/>
                <a:cs typeface="Times New Roman" pitchFamily="18" charset="0"/>
              </a:rPr>
              <a:t> (tingling, burning sensation of the tongue).</a:t>
            </a:r>
            <a:r>
              <a:rPr lang="en-CA" sz="2400" b="1" dirty="0" smtClean="0">
                <a:solidFill>
                  <a:srgbClr val="000000"/>
                </a:solidFill>
                <a:latin typeface="Times New Roman" pitchFamily="18" charset="0"/>
                <a:cs typeface="Times New Roman" pitchFamily="18" charset="0"/>
              </a:rPr>
              <a:t> </a:t>
            </a:r>
          </a:p>
        </p:txBody>
      </p:sp>
      <p:sp>
        <p:nvSpPr>
          <p:cNvPr id="13" name="TextBox 10"/>
          <p:cNvSpPr txBox="1"/>
          <p:nvPr/>
        </p:nvSpPr>
        <p:spPr>
          <a:xfrm>
            <a:off x="35496" y="6212160"/>
            <a:ext cx="7843557" cy="718145"/>
          </a:xfrm>
          <a:prstGeom prst="rect">
            <a:avLst/>
          </a:prstGeom>
          <a:noFill/>
        </p:spPr>
        <p:txBody>
          <a:bodyPr vert="horz" wrap="none" lIns="0" tIns="0" rIns="0" bIns="0" rtlCol="0">
            <a:spAutoFit/>
          </a:bodyPr>
          <a:lstStyle/>
          <a:p>
            <a:pPr>
              <a:lnSpc>
                <a:spcPts val="2760"/>
              </a:lnSpc>
              <a:buFont typeface="Arial" pitchFamily="34" charset="0"/>
              <a:buChar char="•"/>
            </a:pPr>
            <a:r>
              <a:rPr lang="sr-Latn-RS" sz="2400" dirty="0" smtClean="0">
                <a:solidFill>
                  <a:srgbClr val="000000"/>
                </a:solidFill>
                <a:latin typeface="Times New Roman" pitchFamily="18" charset="0"/>
                <a:cs typeface="Times New Roman" pitchFamily="18" charset="0"/>
              </a:rPr>
              <a:t> </a:t>
            </a:r>
            <a:r>
              <a:rPr lang="en-US" sz="2400" dirty="0" smtClean="0"/>
              <a:t> </a:t>
            </a:r>
            <a:r>
              <a:rPr lang="sr-Latn-RS" sz="2400" b="1" dirty="0" err="1" smtClean="0">
                <a:latin typeface="Times New Roman" pitchFamily="18" charset="0"/>
                <a:cs typeface="Times New Roman" pitchFamily="18" charset="0"/>
              </a:rPr>
              <a:t>H</a:t>
            </a:r>
            <a:r>
              <a:rPr lang="en-US" sz="2400" b="1" dirty="0" err="1" smtClean="0">
                <a:latin typeface="Times New Roman" pitchFamily="18" charset="0"/>
                <a:cs typeface="Times New Roman" pitchFamily="18" charset="0"/>
              </a:rPr>
              <a:t>ypochromic</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microcytic</a:t>
            </a:r>
            <a:r>
              <a:rPr lang="en-US" sz="2400" b="1" dirty="0" smtClean="0">
                <a:latin typeface="Times New Roman" pitchFamily="18" charset="0"/>
                <a:cs typeface="Times New Roman" pitchFamily="18" charset="0"/>
              </a:rPr>
              <a:t> anemia </a:t>
            </a:r>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heme</a:t>
            </a:r>
            <a:r>
              <a:rPr lang="en-US" sz="2400" dirty="0" smtClean="0">
                <a:latin typeface="Times New Roman" pitchFamily="18" charset="0"/>
                <a:cs typeface="Times New Roman" pitchFamily="18" charset="0"/>
              </a:rPr>
              <a:t> synthesis disorder</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latin typeface="Times New Roman" pitchFamily="18" charset="0"/>
              <a:cs typeface="Times New Roman" pitchFamily="18" charset="0"/>
            </a:endParaRPr>
          </a:p>
        </p:txBody>
      </p:sp>
      <p:sp>
        <p:nvSpPr>
          <p:cNvPr id="14" name="TextBox 4"/>
          <p:cNvSpPr txBox="1"/>
          <p:nvPr/>
        </p:nvSpPr>
        <p:spPr>
          <a:xfrm>
            <a:off x="554360" y="1493044"/>
            <a:ext cx="76944"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pitchFamily="18" charset="0"/>
                <a:cs typeface="Times New Roman" pitchFamily="18" charset="0"/>
              </a:rPr>
              <a:t>,</a:t>
            </a:r>
          </a:p>
          <a:p>
            <a:pPr>
              <a:lnSpc>
                <a:spcPts val="2760"/>
              </a:lnSpc>
            </a:pPr>
            <a:endParaRPr lang="en-CA" sz="2400" dirty="0">
              <a:solidFill>
                <a:srgbClr val="000000"/>
              </a:solidFill>
              <a:latin typeface="Times New Roman" pitchFamily="18" charset="0"/>
              <a:cs typeface="Times New Roman" pitchFamily="18" charset="0"/>
            </a:endParaRPr>
          </a:p>
        </p:txBody>
      </p:sp>
      <p:sp>
        <p:nvSpPr>
          <p:cNvPr id="15" name="TextBox 9"/>
          <p:cNvSpPr txBox="1"/>
          <p:nvPr/>
        </p:nvSpPr>
        <p:spPr>
          <a:xfrm>
            <a:off x="186060" y="4261644"/>
            <a:ext cx="65" cy="743793"/>
          </a:xfrm>
          <a:prstGeom prst="rect">
            <a:avLst/>
          </a:prstGeom>
          <a:noFill/>
        </p:spPr>
        <p:txBody>
          <a:bodyPr vert="horz" wrap="none" lIns="0" tIns="0" rIns="0" bIns="0" rtlCol="0">
            <a:spAutoFit/>
          </a:bodyPr>
          <a:lstStyle/>
          <a:p>
            <a:pPr>
              <a:lnSpc>
                <a:spcPts val="2900"/>
              </a:lnSpc>
              <a:tabLst>
                <a:tab pos="368300" algn="l"/>
              </a:tabLst>
            </a:pP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1625600" y="386804"/>
            <a:ext cx="5118389" cy="1308050"/>
          </a:xfrm>
          <a:prstGeom prst="rect">
            <a:avLst/>
          </a:prstGeom>
          <a:noFill/>
        </p:spPr>
        <p:txBody>
          <a:bodyPr vert="horz" wrap="none" lIns="0" tIns="0" rIns="0" bIns="0" rtlCol="0">
            <a:spAutoFit/>
          </a:bodyPr>
          <a:lstStyle/>
          <a:p>
            <a:pPr>
              <a:lnSpc>
                <a:spcPts val="5060"/>
              </a:lnSpc>
            </a:pPr>
            <a:r>
              <a:rPr lang="en-US" sz="4000" dirty="0" smtClean="0"/>
              <a:t> </a:t>
            </a:r>
            <a:r>
              <a:rPr lang="en-US" sz="4000" b="1" dirty="0" smtClean="0">
                <a:solidFill>
                  <a:srgbClr val="D06D30"/>
                </a:solidFill>
                <a:latin typeface="Times New Roman" pitchFamily="18" charset="0"/>
                <a:cs typeface="Times New Roman" pitchFamily="18" charset="0"/>
              </a:rPr>
              <a:t>Folic acid (vitamin B9)</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400" dirty="0">
              <a:solidFill>
                <a:srgbClr val="C00000"/>
              </a:solidFill>
            </a:endParaRPr>
          </a:p>
        </p:txBody>
      </p:sp>
      <p:sp>
        <p:nvSpPr>
          <p:cNvPr id="3" name="TextBox 3"/>
          <p:cNvSpPr txBox="1"/>
          <p:nvPr/>
        </p:nvSpPr>
        <p:spPr>
          <a:xfrm>
            <a:off x="1259632" y="2276872"/>
            <a:ext cx="5574731" cy="820738"/>
          </a:xfrm>
          <a:prstGeom prst="rect">
            <a:avLst/>
          </a:prstGeom>
          <a:noFill/>
        </p:spPr>
        <p:txBody>
          <a:bodyPr vert="horz" wrap="none" lIns="0" tIns="0" rIns="0" bIns="0" rtlCol="0">
            <a:spAutoFit/>
          </a:bodyPr>
          <a:lstStyle/>
          <a:p>
            <a:pPr>
              <a:lnSpc>
                <a:spcPts val="3220"/>
              </a:lnSpc>
            </a:pPr>
            <a:r>
              <a:rPr lang="sr-Latn-RS" sz="2795" dirty="0" smtClean="0">
                <a:solidFill>
                  <a:srgbClr val="000000"/>
                </a:solidFill>
                <a:latin typeface="Palatino Linotype"/>
              </a:rPr>
              <a:t>          </a:t>
            </a:r>
            <a:r>
              <a:rPr lang="en-US" sz="2800" dirty="0" err="1" smtClean="0">
                <a:latin typeface="Times New Roman" pitchFamily="18" charset="0"/>
                <a:cs typeface="Times New Roman" pitchFamily="18" charset="0"/>
              </a:rPr>
              <a:t>pteridine</a:t>
            </a:r>
            <a:r>
              <a:rPr lang="en-US" sz="2800" dirty="0" smtClean="0">
                <a:latin typeface="Times New Roman" pitchFamily="18" charset="0"/>
                <a:cs typeface="Times New Roman" pitchFamily="18" charset="0"/>
              </a:rPr>
              <a:t> + p-</a:t>
            </a:r>
            <a:r>
              <a:rPr lang="en-US" sz="2800" dirty="0" err="1" smtClean="0">
                <a:latin typeface="Times New Roman" pitchFamily="18" charset="0"/>
                <a:cs typeface="Times New Roman" pitchFamily="18" charset="0"/>
              </a:rPr>
              <a:t>aminobenzoic</a:t>
            </a:r>
            <a:r>
              <a:rPr lang="en-US" sz="2800" dirty="0" smtClean="0">
                <a:latin typeface="Times New Roman" pitchFamily="18" charset="0"/>
                <a:cs typeface="Times New Roman" pitchFamily="18" charset="0"/>
              </a:rPr>
              <a:t> acid</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4" name="TextBox 4"/>
          <p:cNvSpPr txBox="1"/>
          <p:nvPr/>
        </p:nvSpPr>
        <p:spPr>
          <a:xfrm>
            <a:off x="2342208" y="2993008"/>
            <a:ext cx="2867773" cy="820738"/>
          </a:xfrm>
          <a:prstGeom prst="rect">
            <a:avLst/>
          </a:prstGeom>
          <a:noFill/>
        </p:spPr>
        <p:txBody>
          <a:bodyPr vert="horz" wrap="none" lIns="0" tIns="0" rIns="0" bIns="0" rtlCol="0">
            <a:spAutoFit/>
          </a:bodyPr>
          <a:lstStyle/>
          <a:p>
            <a:pPr>
              <a:lnSpc>
                <a:spcPts val="3220"/>
              </a:lnSpc>
            </a:pPr>
            <a:r>
              <a:rPr lang="sr-Latn-RS" sz="2795" dirty="0" smtClean="0">
                <a:solidFill>
                  <a:srgbClr val="000000"/>
                </a:solidFill>
                <a:latin typeface="Palatino Linotype"/>
              </a:rPr>
              <a:t>            </a:t>
            </a:r>
            <a:r>
              <a:rPr lang="en-US" sz="2800" dirty="0" err="1" smtClean="0">
                <a:latin typeface="Times New Roman" pitchFamily="18" charset="0"/>
                <a:cs typeface="Times New Roman" pitchFamily="18" charset="0"/>
              </a:rPr>
              <a:t>pteroic</a:t>
            </a:r>
            <a:r>
              <a:rPr lang="en-US" sz="2800" dirty="0" smtClean="0">
                <a:latin typeface="Times New Roman" pitchFamily="18" charset="0"/>
                <a:cs typeface="Times New Roman" pitchFamily="18" charset="0"/>
              </a:rPr>
              <a:t> acid</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5" name="TextBox 5"/>
          <p:cNvSpPr txBox="1"/>
          <p:nvPr/>
        </p:nvSpPr>
        <p:spPr>
          <a:xfrm>
            <a:off x="395536" y="4158332"/>
            <a:ext cx="6137899" cy="820738"/>
          </a:xfrm>
          <a:prstGeom prst="rect">
            <a:avLst/>
          </a:prstGeom>
          <a:noFill/>
        </p:spPr>
        <p:txBody>
          <a:bodyPr vert="horz" wrap="none" lIns="0" tIns="0" rIns="0" bIns="0" rtlCol="0">
            <a:spAutoFit/>
          </a:bodyPr>
          <a:lstStyle/>
          <a:p>
            <a:pPr>
              <a:lnSpc>
                <a:spcPts val="3220"/>
              </a:lnSpc>
            </a:pPr>
            <a:r>
              <a:rPr lang="sr-Latn-RS" sz="2795" dirty="0" smtClean="0">
                <a:solidFill>
                  <a:srgbClr val="000000"/>
                </a:solidFill>
                <a:latin typeface="Palatino Linotype"/>
              </a:rPr>
              <a:t>                      </a:t>
            </a:r>
            <a:r>
              <a:rPr lang="en-US" sz="2800" dirty="0" err="1" smtClean="0">
                <a:latin typeface="Times New Roman" pitchFamily="18" charset="0"/>
                <a:cs typeface="Times New Roman" pitchFamily="18" charset="0"/>
              </a:rPr>
              <a:t>pteroic</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acid+L-glutamic</a:t>
            </a:r>
            <a:r>
              <a:rPr lang="en-US" sz="2800" dirty="0" smtClean="0">
                <a:latin typeface="Times New Roman" pitchFamily="18" charset="0"/>
                <a:cs typeface="Times New Roman" pitchFamily="18" charset="0"/>
              </a:rPr>
              <a:t> acid</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6" name="TextBox 6"/>
          <p:cNvSpPr txBox="1"/>
          <p:nvPr/>
        </p:nvSpPr>
        <p:spPr>
          <a:xfrm>
            <a:off x="2846636" y="5009232"/>
            <a:ext cx="2253822" cy="820738"/>
          </a:xfrm>
          <a:prstGeom prst="rect">
            <a:avLst/>
          </a:prstGeom>
          <a:noFill/>
        </p:spPr>
        <p:txBody>
          <a:bodyPr vert="horz" wrap="none" lIns="0" tIns="0" rIns="0" bIns="0" rtlCol="0">
            <a:spAutoFit/>
          </a:bodyPr>
          <a:lstStyle/>
          <a:p>
            <a:pPr>
              <a:lnSpc>
                <a:spcPts val="3220"/>
              </a:lnSpc>
            </a:pPr>
            <a:r>
              <a:rPr lang="sr-Latn-RS" sz="2805" b="1" dirty="0" smtClean="0">
                <a:solidFill>
                  <a:srgbClr val="000000"/>
                </a:solidFill>
                <a:latin typeface="Palatino Linotype Bold"/>
                <a:cs typeface="Palatino Linotype Bold"/>
              </a:rPr>
              <a:t>      Folic acid</a:t>
            </a:r>
            <a:endParaRPr lang="en-CA" sz="2805" b="1" dirty="0" smtClean="0">
              <a:solidFill>
                <a:srgbClr val="000000"/>
              </a:solidFill>
              <a:latin typeface="Palatino Linotype Bold"/>
              <a:cs typeface="Palatino Linotype Bold"/>
            </a:endParaRPr>
          </a:p>
          <a:p>
            <a:pPr>
              <a:lnSpc>
                <a:spcPts val="3220"/>
              </a:lnSpc>
            </a:pPr>
            <a:r>
              <a:rPr lang="sr-Latn-RS" sz="2795" dirty="0" smtClean="0">
                <a:solidFill>
                  <a:srgbClr val="000000"/>
                </a:solidFill>
              </a:rPr>
              <a:t> </a:t>
            </a:r>
            <a:endParaRPr lang="en-CA" sz="2795" dirty="0">
              <a:solidFill>
                <a:srgbClr val="000000"/>
              </a:solidFill>
            </a:endParaRPr>
          </a:p>
        </p:txBody>
      </p:sp>
      <p:sp>
        <p:nvSpPr>
          <p:cNvPr id="8" name="Down Arrow 7"/>
          <p:cNvSpPr/>
          <p:nvPr/>
        </p:nvSpPr>
        <p:spPr>
          <a:xfrm>
            <a:off x="3998392" y="2708920"/>
            <a:ext cx="216024" cy="36004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a:off x="4067944" y="4581128"/>
            <a:ext cx="216000" cy="396000"/>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2195736" y="404664"/>
            <a:ext cx="3996607" cy="1392176"/>
          </a:xfrm>
          <a:prstGeom prst="rect">
            <a:avLst/>
          </a:prstGeom>
          <a:noFill/>
        </p:spPr>
        <p:txBody>
          <a:bodyPr vert="horz" wrap="none" lIns="0" tIns="0" rIns="0" bIns="0" rtlCol="0">
            <a:spAutoFit/>
          </a:bodyPr>
          <a:lstStyle/>
          <a:p>
            <a:pPr>
              <a:lnSpc>
                <a:spcPts val="5635"/>
              </a:lnSpc>
            </a:pPr>
            <a:r>
              <a:rPr lang="sr-Latn-RS" sz="4000" b="1" dirty="0" smtClean="0">
                <a:solidFill>
                  <a:srgbClr val="C00000"/>
                </a:solidFill>
                <a:latin typeface="Palatino Linotype"/>
              </a:rPr>
              <a:t>   </a:t>
            </a:r>
            <a:r>
              <a:rPr lang="en-US" sz="4000" b="1" dirty="0" smtClean="0">
                <a:solidFill>
                  <a:srgbClr val="D06D30"/>
                </a:solidFill>
                <a:latin typeface="Times New Roman" pitchFamily="18" charset="0"/>
                <a:cs typeface="Times New Roman" pitchFamily="18" charset="0"/>
              </a:rPr>
              <a:t>Sources of </a:t>
            </a:r>
            <a:r>
              <a:rPr lang="en-US" sz="4000" b="1" dirty="0" err="1" smtClean="0">
                <a:solidFill>
                  <a:srgbClr val="D06D30"/>
                </a:solidFill>
                <a:latin typeface="Times New Roman" pitchFamily="18" charset="0"/>
                <a:cs typeface="Times New Roman" pitchFamily="18" charset="0"/>
              </a:rPr>
              <a:t>folate</a:t>
            </a:r>
            <a:endParaRPr lang="en-CA" sz="4000" b="1" dirty="0" smtClean="0">
              <a:solidFill>
                <a:srgbClr val="D06D30"/>
              </a:solidFill>
              <a:latin typeface="Times New Roman" pitchFamily="18" charset="0"/>
              <a:cs typeface="Times New Roman" pitchFamily="18" charset="0"/>
            </a:endParaRPr>
          </a:p>
          <a:p>
            <a:pPr>
              <a:lnSpc>
                <a:spcPts val="5635"/>
              </a:lnSpc>
            </a:pPr>
            <a:endParaRPr lang="en-CA" sz="4000" b="1" dirty="0">
              <a:solidFill>
                <a:srgbClr val="C00000"/>
              </a:solidFill>
            </a:endParaRPr>
          </a:p>
        </p:txBody>
      </p:sp>
      <p:sp>
        <p:nvSpPr>
          <p:cNvPr id="3" name="TextBox 3"/>
          <p:cNvSpPr txBox="1"/>
          <p:nvPr/>
        </p:nvSpPr>
        <p:spPr>
          <a:xfrm>
            <a:off x="2146300" y="1665348"/>
            <a:ext cx="2757165" cy="3321422"/>
          </a:xfrm>
          <a:prstGeom prst="rect">
            <a:avLst/>
          </a:prstGeom>
          <a:noFill/>
        </p:spPr>
        <p:txBody>
          <a:bodyPr vert="horz" wrap="none" lIns="0" tIns="0" rIns="0" bIns="0" rtlCol="0">
            <a:spAutoFit/>
          </a:bodyPr>
          <a:lstStyle/>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green vegetables,</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eggs,</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liver,</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cereals,</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legumes, </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seeds</a:t>
            </a:r>
            <a:endParaRPr lang="en-CA" sz="2800" dirty="0" smtClean="0">
              <a:solidFill>
                <a:srgbClr val="000000"/>
              </a:solidFill>
              <a:latin typeface="Times New Roman" pitchFamily="18" charset="0"/>
              <a:cs typeface="Times New Roman" pitchFamily="18" charset="0"/>
            </a:endParaRPr>
          </a:p>
          <a:p>
            <a:pPr>
              <a:lnSpc>
                <a:spcPts val="3680"/>
              </a:lnSpc>
            </a:pPr>
            <a:endParaRPr lang="en-CA" sz="3204" dirty="0">
              <a:solidFill>
                <a:srgbClr val="000000"/>
              </a:solidFill>
            </a:endParaRPr>
          </a:p>
        </p:txBody>
      </p:sp>
      <p:sp>
        <p:nvSpPr>
          <p:cNvPr id="9" name="TextBox 6"/>
          <p:cNvSpPr txBox="1"/>
          <p:nvPr/>
        </p:nvSpPr>
        <p:spPr>
          <a:xfrm>
            <a:off x="838200" y="4876800"/>
            <a:ext cx="7315200" cy="1231106"/>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Times New Roman" panose="02020603050405020304" pitchFamily="18" charset="0"/>
                <a:cs typeface="Times New Roman" panose="02020603050405020304" pitchFamily="18" charset="0"/>
              </a:rPr>
              <a:t>•</a:t>
            </a:r>
            <a:r>
              <a:rPr lang="en-CA" sz="2805" b="1" dirty="0" smtClean="0">
                <a:solidFill>
                  <a:srgbClr val="000000"/>
                </a:solidFill>
                <a:latin typeface="Times New Roman" panose="02020603050405020304" pitchFamily="18" charset="0"/>
                <a:cs typeface="Times New Roman" panose="02020603050405020304" pitchFamily="18" charset="0"/>
              </a:rPr>
              <a:t> </a:t>
            </a:r>
            <a:r>
              <a:rPr lang="en-US" sz="2800" dirty="0" smtClean="0">
                <a:latin typeface="Times New Roman" pitchFamily="18" charset="0"/>
                <a:cs typeface="Times New Roman" pitchFamily="18" charset="0"/>
              </a:rPr>
              <a:t>Recommended daily amount of folic acid </a:t>
            </a:r>
            <a:r>
              <a:rPr lang="en-US" sz="2800" b="1" dirty="0" smtClean="0">
                <a:latin typeface="Times New Roman" pitchFamily="18" charset="0"/>
                <a:cs typeface="Times New Roman" pitchFamily="18" charset="0"/>
              </a:rPr>
              <a:t>200 </a:t>
            </a:r>
            <a:r>
              <a:rPr lang="en-US" sz="2800" b="1" dirty="0" err="1" smtClean="0">
                <a:latin typeface="Times New Roman" pitchFamily="18" charset="0"/>
                <a:cs typeface="Times New Roman" pitchFamily="18" charset="0"/>
              </a:rPr>
              <a:t>μg</a:t>
            </a:r>
            <a:r>
              <a:rPr lang="en-US" sz="2800" b="1"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during pregnancy and lactation </a:t>
            </a:r>
            <a:r>
              <a:rPr lang="en-US" sz="2800" b="1" dirty="0" smtClean="0">
                <a:latin typeface="Times New Roman" pitchFamily="18" charset="0"/>
                <a:cs typeface="Times New Roman" pitchFamily="18" charset="0"/>
              </a:rPr>
              <a:t>400 </a:t>
            </a:r>
            <a:r>
              <a:rPr lang="en-US" sz="2800" b="1" dirty="0" err="1" smtClean="0">
                <a:latin typeface="Times New Roman" pitchFamily="18" charset="0"/>
                <a:cs typeface="Times New Roman" pitchFamily="18" charset="0"/>
              </a:rPr>
              <a:t>μg</a:t>
            </a:r>
            <a:r>
              <a:rPr lang="en-US" sz="3200" b="1" dirty="0" smtClean="0">
                <a:latin typeface="Times New Roman" panose="02020603050405020304" pitchFamily="18" charset="0"/>
                <a:cs typeface="Times New Roman" panose="02020603050405020304" pitchFamily="18" charset="0"/>
              </a:rPr>
              <a:t>.</a:t>
            </a:r>
            <a:endParaRPr lang="en-CA" sz="2805" b="1" dirty="0" smtClean="0">
              <a:latin typeface="Times New Roman" panose="02020603050405020304" pitchFamily="18" charset="0"/>
              <a:cs typeface="Times New Roman" panose="02020603050405020304" pitchFamily="18" charset="0"/>
            </a:endParaRPr>
          </a:p>
          <a:p>
            <a:pPr>
              <a:lnSpc>
                <a:spcPts val="3220"/>
              </a:lnSpc>
            </a:pPr>
            <a:endParaRPr lang="en-CA" sz="2795" dirty="0">
              <a:solidFill>
                <a:srgbClr val="000000"/>
              </a:solidFill>
              <a:latin typeface="Times New Roman" panose="02020603050405020304" pitchFamily="18" charset="0"/>
              <a:cs typeface="Times New Roman" panose="02020603050405020304" pitchFamily="18" charset="0"/>
            </a:endParaRPr>
          </a:p>
        </p:txBody>
      </p:sp>
      <p:sp>
        <p:nvSpPr>
          <p:cNvPr id="11" name="TextBox 4"/>
          <p:cNvSpPr txBox="1"/>
          <p:nvPr/>
        </p:nvSpPr>
        <p:spPr>
          <a:xfrm>
            <a:off x="2146300" y="2249548"/>
            <a:ext cx="65" cy="948978"/>
          </a:xfrm>
          <a:prstGeom prst="rect">
            <a:avLst/>
          </a:prstGeom>
          <a:noFill/>
        </p:spPr>
        <p:txBody>
          <a:bodyPr vert="horz" wrap="none" lIns="0" tIns="0" rIns="0" bIns="0" rtlCol="0">
            <a:spAutoFit/>
          </a:bodyPr>
          <a:lstStyle/>
          <a:p>
            <a:pPr>
              <a:lnSpc>
                <a:spcPts val="3680"/>
              </a:lnSpc>
            </a:pPr>
            <a:endParaRPr lang="en-CA" sz="3204" dirty="0" smtClean="0">
              <a:solidFill>
                <a:srgbClr val="000000"/>
              </a:solidFill>
              <a:latin typeface="Palatino Linotype"/>
              <a:cs typeface="Palatino Linotype"/>
            </a:endParaRPr>
          </a:p>
          <a:p>
            <a:pPr>
              <a:lnSpc>
                <a:spcPts val="3680"/>
              </a:lnSpc>
            </a:pPr>
            <a:endParaRPr lang="en-CA" sz="3204" dirty="0">
              <a:solidFill>
                <a:srgbClr val="000000"/>
              </a:solidFill>
            </a:endParaRPr>
          </a:p>
        </p:txBody>
      </p:sp>
      <p:sp>
        <p:nvSpPr>
          <p:cNvPr id="12" name="TextBox 7"/>
          <p:cNvSpPr txBox="1"/>
          <p:nvPr/>
        </p:nvSpPr>
        <p:spPr>
          <a:xfrm>
            <a:off x="1346200" y="5355888"/>
            <a:ext cx="65" cy="421719"/>
          </a:xfrm>
          <a:prstGeom prst="rect">
            <a:avLst/>
          </a:prstGeom>
          <a:noFill/>
        </p:spPr>
        <p:txBody>
          <a:bodyPr vert="horz" wrap="none" lIns="0" tIns="0" rIns="0" bIns="0" rtlCol="0">
            <a:spAutoFit/>
          </a:bodyPr>
          <a:lstStyle/>
          <a:p>
            <a:pPr>
              <a:lnSpc>
                <a:spcPts val="3400"/>
              </a:lnSpc>
            </a:pPr>
            <a:endParaRPr lang="en-CA" sz="2798" dirty="0">
              <a:solidFill>
                <a:srgbClr val="00000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558800" y="520700"/>
            <a:ext cx="7273851" cy="1179810"/>
          </a:xfrm>
          <a:prstGeom prst="rect">
            <a:avLst/>
          </a:prstGeom>
          <a:noFill/>
        </p:spPr>
        <p:txBody>
          <a:bodyPr vert="horz" wrap="none" lIns="0" tIns="0" rIns="0" bIns="0" rtlCol="0">
            <a:spAutoFit/>
          </a:bodyPr>
          <a:lstStyle/>
          <a:p>
            <a:pPr>
              <a:lnSpc>
                <a:spcPts val="4600"/>
              </a:lnSpc>
            </a:pPr>
            <a:r>
              <a:rPr lang="sr-Latn-RS" sz="4008" b="1" dirty="0" smtClean="0">
                <a:solidFill>
                  <a:srgbClr val="C00000"/>
                </a:solidFill>
                <a:latin typeface="Palatino Linotype Bold"/>
              </a:rPr>
              <a:t>        </a:t>
            </a:r>
            <a:r>
              <a:rPr lang="en-US" sz="4400" b="1" dirty="0" smtClean="0">
                <a:solidFill>
                  <a:srgbClr val="D06D30"/>
                </a:solidFill>
                <a:latin typeface="Times New Roman" pitchFamily="18" charset="0"/>
                <a:cs typeface="Times New Roman" pitchFamily="18" charset="0"/>
              </a:rPr>
              <a:t>Main sources of folic acid</a:t>
            </a:r>
            <a:endParaRPr lang="en-CA" sz="4008" b="1" dirty="0" smtClean="0">
              <a:solidFill>
                <a:srgbClr val="D06D30"/>
              </a:solidFill>
              <a:latin typeface="Times New Roman" pitchFamily="18" charset="0"/>
              <a:cs typeface="Times New Roman" pitchFamily="18" charset="0"/>
            </a:endParaRPr>
          </a:p>
          <a:p>
            <a:pPr>
              <a:lnSpc>
                <a:spcPts val="4600"/>
              </a:lnSpc>
            </a:pPr>
            <a:endParaRPr lang="en-CA" sz="3998" dirty="0">
              <a:solidFill>
                <a:srgbClr val="C00000"/>
              </a:solidFill>
            </a:endParaRPr>
          </a:p>
        </p:txBody>
      </p:sp>
      <p:sp>
        <p:nvSpPr>
          <p:cNvPr id="3" name="TextBox 3"/>
          <p:cNvSpPr txBox="1"/>
          <p:nvPr/>
        </p:nvSpPr>
        <p:spPr>
          <a:xfrm>
            <a:off x="698501" y="1828800"/>
            <a:ext cx="8293100" cy="1077218"/>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r>
              <a:rPr lang="sr-Latn-RS" sz="2400" dirty="0" smtClean="0">
                <a:latin typeface="Times New Roman" pitchFamily="18" charset="0"/>
                <a:cs typeface="Times New Roman" pitchFamily="18" charset="0"/>
              </a:rPr>
              <a:t>F</a:t>
            </a:r>
            <a:r>
              <a:rPr lang="en-US" sz="2400" dirty="0" err="1" smtClean="0">
                <a:latin typeface="Times New Roman" pitchFamily="18" charset="0"/>
                <a:cs typeface="Times New Roman" pitchFamily="18" charset="0"/>
              </a:rPr>
              <a:t>olic</a:t>
            </a:r>
            <a:r>
              <a:rPr lang="en-US" sz="2400" dirty="0" smtClean="0">
                <a:latin typeface="Times New Roman" pitchFamily="18" charset="0"/>
                <a:cs typeface="Times New Roman" pitchFamily="18" charset="0"/>
              </a:rPr>
              <a:t> acid (</a:t>
            </a:r>
            <a:r>
              <a:rPr lang="en-US" sz="2400" dirty="0" err="1" smtClean="0">
                <a:latin typeface="Times New Roman" pitchFamily="18" charset="0"/>
                <a:cs typeface="Times New Roman" pitchFamily="18" charset="0"/>
              </a:rPr>
              <a:t>folate</a:t>
            </a:r>
            <a:r>
              <a:rPr lang="en-US" sz="2400" dirty="0" smtClean="0">
                <a:latin typeface="Times New Roman" pitchFamily="18" charset="0"/>
                <a:cs typeface="Times New Roman" pitchFamily="18" charset="0"/>
              </a:rPr>
              <a:t>) is found in many foods of plant and animal origin</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713432" y="2743200"/>
            <a:ext cx="6363922"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sr-Latn-RS" sz="2400" b="1" dirty="0" smtClean="0">
                <a:solidFill>
                  <a:srgbClr val="000000"/>
                </a:solidFill>
                <a:latin typeface="Times New Roman" panose="02020603050405020304" pitchFamily="18" charset="0"/>
                <a:cs typeface="Times New Roman" panose="02020603050405020304" pitchFamily="18" charset="0"/>
              </a:rPr>
              <a:t> </a:t>
            </a:r>
            <a:r>
              <a:rPr lang="sr-Latn-RS" sz="2400" dirty="0" smtClean="0">
                <a:solidFill>
                  <a:srgbClr val="000000"/>
                </a:solidFill>
                <a:latin typeface="Times New Roman" pitchFamily="18" charset="0"/>
                <a:cs typeface="Times New Roman" pitchFamily="18" charset="0"/>
              </a:rPr>
              <a:t>T</a:t>
            </a:r>
            <a:r>
              <a:rPr lang="en-US" sz="2400" dirty="0" smtClean="0">
                <a:latin typeface="Times New Roman" pitchFamily="18" charset="0"/>
                <a:cs typeface="Times New Roman" pitchFamily="18" charset="0"/>
              </a:rPr>
              <a:t>he main source of folic acid is green vegetables</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713433" y="3494782"/>
            <a:ext cx="7592367" cy="1077218"/>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 The usefulness of folic acid is greater when it is found as a supplement in food, than when it is naturally found in foods (long cooking of foods destroys folic acid). </a:t>
            </a:r>
            <a:endParaRPr lang="en-CA" sz="2400" dirty="0" smtClean="0">
              <a:solidFill>
                <a:srgbClr val="000000"/>
              </a:solidFill>
              <a:latin typeface="Times New Roman" pitchFamily="18" charset="0"/>
              <a:cs typeface="Times New Roman" pitchFamily="18" charset="0"/>
            </a:endParaRPr>
          </a:p>
        </p:txBody>
      </p:sp>
      <p:sp>
        <p:nvSpPr>
          <p:cNvPr id="8" name="TextBox 8"/>
          <p:cNvSpPr txBox="1"/>
          <p:nvPr/>
        </p:nvSpPr>
        <p:spPr>
          <a:xfrm>
            <a:off x="762000" y="5029200"/>
            <a:ext cx="7592368" cy="1115690"/>
          </a:xfrm>
          <a:prstGeom prst="rect">
            <a:avLst/>
          </a:prstGeom>
          <a:noFill/>
        </p:spPr>
        <p:txBody>
          <a:bodyPr vert="horz" wrap="square" lIns="0" tIns="0" rIns="0" bIns="0" rtlCol="0">
            <a:spAutoFit/>
          </a:bodyPr>
          <a:lstStyle/>
          <a:p>
            <a:pPr>
              <a:lnSpc>
                <a:spcPts val="2900"/>
              </a:lnSpc>
              <a:tabLst>
                <a:tab pos="342900" algn="l"/>
              </a:tabLst>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sr-Latn-RS" sz="2400" dirty="0" smtClean="0">
                <a:latin typeface="Times New Roman" pitchFamily="18" charset="0"/>
                <a:cs typeface="Times New Roman" pitchFamily="18" charset="0"/>
              </a:rPr>
              <a:t>T</a:t>
            </a:r>
            <a:r>
              <a:rPr lang="en-US" sz="2400" dirty="0" err="1" smtClean="0">
                <a:latin typeface="Times New Roman" pitchFamily="18" charset="0"/>
                <a:cs typeface="Times New Roman" pitchFamily="18" charset="0"/>
              </a:rPr>
              <a:t>oday</a:t>
            </a:r>
            <a:r>
              <a:rPr lang="en-US" sz="2400" dirty="0" smtClean="0">
                <a:latin typeface="Times New Roman" pitchFamily="18" charset="0"/>
                <a:cs typeface="Times New Roman" pitchFamily="18" charset="0"/>
              </a:rPr>
              <a:t> in some countries it is added to cereal products, </a:t>
            </a:r>
            <a:r>
              <a:rPr lang="en-US" sz="2400" b="1" dirty="0" err="1" smtClean="0">
                <a:latin typeface="Times New Roman" pitchFamily="18" charset="0"/>
                <a:cs typeface="Times New Roman" pitchFamily="18" charset="0"/>
              </a:rPr>
              <a:t>folate</a:t>
            </a:r>
            <a:r>
              <a:rPr lang="en-US" sz="2400" b="1" dirty="0" smtClean="0">
                <a:latin typeface="Times New Roman" pitchFamily="18" charset="0"/>
                <a:cs typeface="Times New Roman" pitchFamily="18" charset="0"/>
              </a:rPr>
              <a:t>-enriched cereals</a:t>
            </a:r>
            <a:r>
              <a:rPr lang="sr-Latn-R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endParaRPr lang="en-CA" sz="2400" b="1"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0" name="TextBox 6"/>
          <p:cNvSpPr txBox="1"/>
          <p:nvPr/>
        </p:nvSpPr>
        <p:spPr>
          <a:xfrm>
            <a:off x="1056332" y="4085332"/>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2171700" y="332656"/>
            <a:ext cx="4517262" cy="1308050"/>
          </a:xfrm>
          <a:prstGeom prst="rect">
            <a:avLst/>
          </a:prstGeom>
          <a:noFill/>
        </p:spPr>
        <p:txBody>
          <a:bodyPr vert="horz" wrap="none" lIns="0" tIns="0" rIns="0" bIns="0" rtlCol="0">
            <a:spAutoFit/>
          </a:bodyPr>
          <a:lstStyle/>
          <a:p>
            <a:pPr>
              <a:lnSpc>
                <a:spcPts val="5060"/>
              </a:lnSpc>
            </a:pPr>
            <a:r>
              <a:rPr lang="sr-Latn-RS" sz="4416" b="1" dirty="0" smtClean="0">
                <a:solidFill>
                  <a:srgbClr val="DE0000"/>
                </a:solidFill>
                <a:latin typeface="Palatino Linotype Bold"/>
              </a:rPr>
              <a:t>   </a:t>
            </a:r>
            <a:r>
              <a:rPr lang="en-US" sz="4400" b="1" dirty="0" err="1" smtClean="0">
                <a:solidFill>
                  <a:schemeClr val="accent6">
                    <a:lumMod val="75000"/>
                  </a:schemeClr>
                </a:solidFill>
                <a:latin typeface="Times New Roman" pitchFamily="18" charset="0"/>
                <a:cs typeface="Times New Roman" pitchFamily="18" charset="0"/>
              </a:rPr>
              <a:t>Hypovitaminosis</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6" dirty="0">
              <a:solidFill>
                <a:srgbClr val="DE0000"/>
              </a:solidFill>
            </a:endParaRPr>
          </a:p>
        </p:txBody>
      </p:sp>
      <p:sp>
        <p:nvSpPr>
          <p:cNvPr id="3" name="TextBox 3"/>
          <p:cNvSpPr txBox="1"/>
          <p:nvPr/>
        </p:nvSpPr>
        <p:spPr>
          <a:xfrm>
            <a:off x="395536" y="1484785"/>
            <a:ext cx="8748464" cy="1231106"/>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t> </a:t>
            </a:r>
            <a:r>
              <a:rPr lang="en-US" sz="2800" b="1" dirty="0" smtClean="0">
                <a:latin typeface="Times New Roman" pitchFamily="18" charset="0"/>
                <a:cs typeface="Times New Roman" pitchFamily="18" charset="0"/>
              </a:rPr>
              <a:t>In developed countries</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hypovitaminosis</a:t>
            </a:r>
            <a:r>
              <a:rPr lang="en-US" sz="2800" dirty="0" smtClean="0">
                <a:latin typeface="Times New Roman" pitchFamily="18" charset="0"/>
                <a:cs typeface="Times New Roman" pitchFamily="18" charset="0"/>
              </a:rPr>
              <a:t> occurs due to poverty, medication, alcoholism or long-term </a:t>
            </a:r>
            <a:r>
              <a:rPr lang="en-US" sz="2800" dirty="0" err="1" smtClean="0">
                <a:latin typeface="Times New Roman" pitchFamily="18" charset="0"/>
                <a:cs typeface="Times New Roman" pitchFamily="18" charset="0"/>
              </a:rPr>
              <a:t>parenteral</a:t>
            </a:r>
            <a:r>
              <a:rPr lang="en-US" sz="2800" dirty="0" smtClean="0">
                <a:latin typeface="Times New Roman" pitchFamily="18" charset="0"/>
                <a:cs typeface="Times New Roman" pitchFamily="18" charset="0"/>
              </a:rPr>
              <a:t> nutrition.</a:t>
            </a:r>
            <a:endParaRPr lang="en-CA" sz="2798" dirty="0">
              <a:solidFill>
                <a:srgbClr val="000000"/>
              </a:solidFill>
              <a:latin typeface="Times New Roman" pitchFamily="18" charset="0"/>
              <a:cs typeface="Times New Roman" pitchFamily="18" charset="0"/>
            </a:endParaRPr>
          </a:p>
        </p:txBody>
      </p:sp>
      <p:sp>
        <p:nvSpPr>
          <p:cNvPr id="6" name="TextBox 6"/>
          <p:cNvSpPr txBox="1"/>
          <p:nvPr/>
        </p:nvSpPr>
        <p:spPr>
          <a:xfrm>
            <a:off x="395536" y="4797152"/>
            <a:ext cx="8568952" cy="1231106"/>
          </a:xfrm>
          <a:prstGeom prst="rect">
            <a:avLst/>
          </a:prstGeom>
          <a:noFill/>
        </p:spPr>
        <p:txBody>
          <a:bodyPr vert="horz" wrap="square" lIns="0" tIns="0" rIns="0" bIns="0" rtlCol="0">
            <a:spAutoFit/>
          </a:bodyPr>
          <a:lstStyle/>
          <a:p>
            <a:pPr>
              <a:lnSpc>
                <a:spcPts val="322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Mild </a:t>
            </a:r>
            <a:r>
              <a:rPr lang="en-US" sz="2800" dirty="0" err="1" smtClean="0">
                <a:latin typeface="Times New Roman" pitchFamily="18" charset="0"/>
                <a:cs typeface="Times New Roman" pitchFamily="18" charset="0"/>
              </a:rPr>
              <a:t>hypovitaminosis</a:t>
            </a:r>
            <a:r>
              <a:rPr lang="en-US" sz="2800" dirty="0" smtClean="0">
                <a:latin typeface="Times New Roman" pitchFamily="18" charset="0"/>
                <a:cs typeface="Times New Roman" pitchFamily="18" charset="0"/>
              </a:rPr>
              <a:t> is common in </a:t>
            </a:r>
            <a:r>
              <a:rPr lang="en-US" sz="2800" b="1" dirty="0" smtClean="0">
                <a:latin typeface="Times New Roman" pitchFamily="18" charset="0"/>
                <a:cs typeface="Times New Roman" pitchFamily="18" charset="0"/>
              </a:rPr>
              <a:t>institutions for the care of old people </a:t>
            </a:r>
            <a:r>
              <a:rPr lang="en-US" sz="2800" dirty="0" smtClean="0">
                <a:latin typeface="Times New Roman" pitchFamily="18" charset="0"/>
                <a:cs typeface="Times New Roman" pitchFamily="18" charset="0"/>
              </a:rPr>
              <a:t>who are in a state of malnutrition (</a:t>
            </a:r>
            <a:r>
              <a:rPr lang="en-US" sz="2800" b="1" dirty="0" smtClean="0">
                <a:latin typeface="Times New Roman" pitchFamily="18" charset="0"/>
                <a:cs typeface="Times New Roman" pitchFamily="18" charset="0"/>
              </a:rPr>
              <a:t>protein malnutrition</a:t>
            </a:r>
            <a:r>
              <a:rPr lang="en-US" sz="2800" dirty="0" smtClean="0">
                <a:latin typeface="Times New Roman" pitchFamily="18" charset="0"/>
                <a:cs typeface="Times New Roman" pitchFamily="18" charset="0"/>
              </a:rPr>
              <a:t>).</a:t>
            </a:r>
            <a:endParaRPr lang="en-CA" sz="2795" dirty="0">
              <a:solidFill>
                <a:srgbClr val="000000"/>
              </a:solidFill>
              <a:latin typeface="Times New Roman" pitchFamily="18" charset="0"/>
              <a:cs typeface="Times New Roman" pitchFamily="18" charset="0"/>
            </a:endParaRPr>
          </a:p>
        </p:txBody>
      </p:sp>
      <p:sp>
        <p:nvSpPr>
          <p:cNvPr id="8" name="TextBox 8"/>
          <p:cNvSpPr txBox="1"/>
          <p:nvPr/>
        </p:nvSpPr>
        <p:spPr>
          <a:xfrm>
            <a:off x="408675" y="3284984"/>
            <a:ext cx="8125725" cy="1231106"/>
          </a:xfrm>
          <a:prstGeom prst="rect">
            <a:avLst/>
          </a:prstGeom>
          <a:noFill/>
        </p:spPr>
        <p:txBody>
          <a:bodyPr vert="horz" wrap="square" lIns="0" tIns="0" rIns="0" bIns="0" rtlCol="0">
            <a:spAutoFit/>
          </a:bodyPr>
          <a:lstStyle/>
          <a:p>
            <a:pPr>
              <a:lnSpc>
                <a:spcPts val="3220"/>
              </a:lnSpc>
            </a:pPr>
            <a:r>
              <a:rPr lang="en-CA" sz="2798" dirty="0" smtClean="0">
                <a:solidFill>
                  <a:srgbClr val="000000"/>
                </a:solidFill>
                <a:latin typeface="Arial"/>
                <a:cs typeface="Arial"/>
              </a:rPr>
              <a:t>•</a:t>
            </a:r>
            <a:r>
              <a:rPr lang="en-CA" sz="2798"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deficiency in </a:t>
            </a:r>
            <a:r>
              <a:rPr lang="en-US" sz="2800" b="1" dirty="0" smtClean="0">
                <a:latin typeface="Times New Roman" pitchFamily="18" charset="0"/>
                <a:cs typeface="Times New Roman" pitchFamily="18" charset="0"/>
              </a:rPr>
              <a:t>developing countries </a:t>
            </a:r>
            <a:r>
              <a:rPr lang="en-US" sz="2800" dirty="0" smtClean="0">
                <a:latin typeface="Times New Roman" pitchFamily="18" charset="0"/>
                <a:cs typeface="Times New Roman" pitchFamily="18" charset="0"/>
              </a:rPr>
              <a:t>they arise due to lack of food</a:t>
            </a:r>
            <a:r>
              <a:rPr lang="en-US" sz="2800" dirty="0" smtClean="0"/>
              <a:t>.</a:t>
            </a:r>
            <a:endParaRPr lang="en-CA" sz="2798" dirty="0" smtClean="0">
              <a:solidFill>
                <a:srgbClr val="000000"/>
              </a:solidFill>
              <a:latin typeface="Palatino Linotype"/>
              <a:cs typeface="Palatino Linotype"/>
            </a:endParaRPr>
          </a:p>
          <a:p>
            <a:pPr>
              <a:lnSpc>
                <a:spcPts val="3220"/>
              </a:lnSpc>
            </a:pPr>
            <a:endParaRPr lang="en-CA" sz="2798" dirty="0">
              <a:solidFill>
                <a:srgbClr val="00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0" y="457200"/>
            <a:ext cx="9767876" cy="948978"/>
          </a:xfrm>
          <a:prstGeom prst="rect">
            <a:avLst/>
          </a:prstGeom>
          <a:noFill/>
        </p:spPr>
        <p:txBody>
          <a:bodyPr vert="horz" wrap="square" lIns="0" tIns="0" rIns="0" bIns="0" rtlCol="0">
            <a:spAutoFit/>
          </a:bodyPr>
          <a:lstStyle/>
          <a:p>
            <a:pPr>
              <a:lnSpc>
                <a:spcPts val="3680"/>
              </a:lnSpc>
            </a:pPr>
            <a:r>
              <a:rPr lang="sr-Latn-RS" sz="3216" b="1" dirty="0" smtClean="0">
                <a:solidFill>
                  <a:srgbClr val="C00000"/>
                </a:solidFill>
                <a:latin typeface="Palatino Linotype Bold"/>
              </a:rPr>
              <a:t>    </a:t>
            </a:r>
            <a:r>
              <a:rPr lang="en-US" sz="3600" dirty="0" smtClean="0"/>
              <a:t> </a:t>
            </a:r>
            <a:r>
              <a:rPr lang="en-US" sz="4000" b="1" dirty="0" smtClean="0">
                <a:solidFill>
                  <a:srgbClr val="D06D30"/>
                </a:solidFill>
                <a:latin typeface="Times New Roman" pitchFamily="18" charset="0"/>
                <a:cs typeface="Times New Roman" pitchFamily="18" charset="0"/>
              </a:rPr>
              <a:t>Active reduced derivatives of folic acid</a:t>
            </a:r>
            <a:r>
              <a:rPr lang="en-CA" sz="4000" b="1" dirty="0" smtClean="0">
                <a:solidFill>
                  <a:srgbClr val="D06D30"/>
                </a:solidFill>
                <a:latin typeface="Times New Roman" pitchFamily="18" charset="0"/>
                <a:cs typeface="Times New Roman" pitchFamily="18" charset="0"/>
              </a:rPr>
              <a:t> </a:t>
            </a:r>
          </a:p>
          <a:p>
            <a:pPr>
              <a:lnSpc>
                <a:spcPts val="3680"/>
              </a:lnSpc>
            </a:pPr>
            <a:endParaRPr lang="en-CA" sz="3206" dirty="0">
              <a:solidFill>
                <a:srgbClr val="C00000"/>
              </a:solidFill>
            </a:endParaRPr>
          </a:p>
        </p:txBody>
      </p:sp>
      <p:sp>
        <p:nvSpPr>
          <p:cNvPr id="4" name="TextBox 4"/>
          <p:cNvSpPr txBox="1"/>
          <p:nvPr/>
        </p:nvSpPr>
        <p:spPr>
          <a:xfrm>
            <a:off x="850900" y="2324100"/>
            <a:ext cx="3869649" cy="948978"/>
          </a:xfrm>
          <a:prstGeom prst="rect">
            <a:avLst/>
          </a:prstGeom>
          <a:noFill/>
        </p:spPr>
        <p:txBody>
          <a:bodyPr vert="horz" wrap="none" lIns="0" tIns="0" rIns="0" bIns="0" rtlCol="0">
            <a:spAutoFit/>
          </a:bodyPr>
          <a:lstStyle/>
          <a:p>
            <a:pPr>
              <a:lnSpc>
                <a:spcPts val="3680"/>
              </a:lnSpc>
            </a:pPr>
            <a:r>
              <a:rPr lang="en-CA" sz="3204" dirty="0" smtClean="0">
                <a:solidFill>
                  <a:srgbClr val="000000"/>
                </a:solidFill>
                <a:latin typeface="Arial"/>
                <a:cs typeface="Arial"/>
              </a:rPr>
              <a:t>•</a:t>
            </a:r>
            <a:r>
              <a:rPr lang="en-CA" sz="3204" dirty="0" smtClean="0">
                <a:solidFill>
                  <a:srgbClr val="000000"/>
                </a:solidFill>
                <a:latin typeface="Palatino Linotype"/>
                <a:cs typeface="Palatino Linotype"/>
              </a:rPr>
              <a:t> </a:t>
            </a:r>
            <a:r>
              <a:rPr lang="en-US" sz="3600" dirty="0" smtClean="0"/>
              <a:t> </a:t>
            </a:r>
            <a:r>
              <a:rPr lang="en-US" sz="2800" dirty="0" err="1" smtClean="0">
                <a:latin typeface="Times New Roman" pitchFamily="18" charset="0"/>
                <a:cs typeface="Times New Roman" pitchFamily="18" charset="0"/>
              </a:rPr>
              <a:t>dihydrofolic</a:t>
            </a:r>
            <a:r>
              <a:rPr lang="en-US" sz="2800" dirty="0" smtClean="0">
                <a:latin typeface="Times New Roman" pitchFamily="18" charset="0"/>
                <a:cs typeface="Times New Roman" pitchFamily="18" charset="0"/>
              </a:rPr>
              <a:t> acid</a:t>
            </a:r>
            <a:r>
              <a:rPr lang="en-CA" sz="2800" dirty="0" smtClean="0">
                <a:solidFill>
                  <a:srgbClr val="000000"/>
                </a:solidFill>
                <a:latin typeface="Times New Roman" pitchFamily="18" charset="0"/>
                <a:cs typeface="Times New Roman" pitchFamily="18" charset="0"/>
              </a:rPr>
              <a:t> - </a:t>
            </a:r>
            <a:r>
              <a:rPr lang="sr-Latn-RS" sz="2800" b="1" dirty="0" smtClean="0">
                <a:solidFill>
                  <a:srgbClr val="000000"/>
                </a:solidFill>
                <a:latin typeface="Times New Roman" pitchFamily="18" charset="0"/>
                <a:cs typeface="Times New Roman" pitchFamily="18" charset="0"/>
              </a:rPr>
              <a:t>DHF</a:t>
            </a:r>
            <a:endParaRPr lang="en-CA" sz="2800" b="1" dirty="0" smtClean="0">
              <a:solidFill>
                <a:srgbClr val="000000"/>
              </a:solidFill>
              <a:latin typeface="Times New Roman" pitchFamily="18" charset="0"/>
              <a:cs typeface="Times New Roman" pitchFamily="18" charset="0"/>
            </a:endParaRPr>
          </a:p>
          <a:p>
            <a:pPr>
              <a:lnSpc>
                <a:spcPts val="3680"/>
              </a:lnSpc>
            </a:pPr>
            <a:endParaRPr lang="en-CA" sz="3204" dirty="0">
              <a:solidFill>
                <a:srgbClr val="000000"/>
              </a:solidFill>
            </a:endParaRPr>
          </a:p>
        </p:txBody>
      </p:sp>
      <p:sp>
        <p:nvSpPr>
          <p:cNvPr id="5" name="TextBox 5"/>
          <p:cNvSpPr txBox="1"/>
          <p:nvPr/>
        </p:nvSpPr>
        <p:spPr>
          <a:xfrm>
            <a:off x="850900" y="3492500"/>
            <a:ext cx="4172104" cy="948978"/>
          </a:xfrm>
          <a:prstGeom prst="rect">
            <a:avLst/>
          </a:prstGeom>
          <a:noFill/>
        </p:spPr>
        <p:txBody>
          <a:bodyPr vert="horz" wrap="none" lIns="0" tIns="0" rIns="0" bIns="0" rtlCol="0">
            <a:spAutoFit/>
          </a:bodyPr>
          <a:lstStyle/>
          <a:p>
            <a:pPr>
              <a:lnSpc>
                <a:spcPts val="3680"/>
              </a:lnSpc>
            </a:pPr>
            <a:r>
              <a:rPr lang="en-CA" sz="3204" dirty="0" smtClean="0">
                <a:solidFill>
                  <a:srgbClr val="000000"/>
                </a:solidFill>
                <a:latin typeface="Arial"/>
                <a:cs typeface="Arial"/>
              </a:rPr>
              <a:t>•</a:t>
            </a:r>
            <a:r>
              <a:rPr lang="en-CA" sz="3204" dirty="0" smtClean="0">
                <a:solidFill>
                  <a:srgbClr val="000000"/>
                </a:solidFill>
                <a:latin typeface="Palatino Linotype"/>
                <a:cs typeface="Palatino Linotype"/>
              </a:rPr>
              <a:t> </a:t>
            </a:r>
            <a:r>
              <a:rPr lang="en-US" sz="3600" dirty="0" smtClean="0"/>
              <a:t> </a:t>
            </a:r>
            <a:r>
              <a:rPr lang="en-US" sz="2800" dirty="0" err="1" smtClean="0">
                <a:latin typeface="Times New Roman" pitchFamily="18" charset="0"/>
                <a:cs typeface="Times New Roman" pitchFamily="18" charset="0"/>
              </a:rPr>
              <a:t>tetrahydrofolic</a:t>
            </a:r>
            <a:r>
              <a:rPr lang="en-US" sz="2800" dirty="0" smtClean="0">
                <a:latin typeface="Times New Roman" pitchFamily="18" charset="0"/>
                <a:cs typeface="Times New Roman" pitchFamily="18" charset="0"/>
              </a:rPr>
              <a:t> acid</a:t>
            </a:r>
            <a:r>
              <a:rPr lang="en-CA" sz="2800" dirty="0" smtClean="0">
                <a:solidFill>
                  <a:srgbClr val="000000"/>
                </a:solidFill>
                <a:latin typeface="Times New Roman" pitchFamily="18" charset="0"/>
                <a:cs typeface="Times New Roman" pitchFamily="18" charset="0"/>
              </a:rPr>
              <a:t> - </a:t>
            </a:r>
            <a:r>
              <a:rPr lang="sr-Latn-RS" sz="2800" b="1" dirty="0" smtClean="0">
                <a:solidFill>
                  <a:srgbClr val="000000"/>
                </a:solidFill>
                <a:latin typeface="Times New Roman" pitchFamily="18" charset="0"/>
                <a:cs typeface="Times New Roman" pitchFamily="18" charset="0"/>
              </a:rPr>
              <a:t>THF</a:t>
            </a:r>
            <a:endParaRPr lang="en-CA" sz="2800" b="1" dirty="0" smtClean="0">
              <a:solidFill>
                <a:srgbClr val="000000"/>
              </a:solidFill>
              <a:latin typeface="Times New Roman" pitchFamily="18" charset="0"/>
              <a:cs typeface="Times New Roman" pitchFamily="18" charset="0"/>
            </a:endParaRPr>
          </a:p>
          <a:p>
            <a:pPr>
              <a:lnSpc>
                <a:spcPts val="3680"/>
              </a:lnSpc>
            </a:pPr>
            <a:endParaRPr lang="en-CA" sz="3204" dirty="0">
              <a:solidFill>
                <a:srgbClr val="000000"/>
              </a:solidFill>
            </a:endParaRPr>
          </a:p>
        </p:txBody>
      </p:sp>
      <p:sp>
        <p:nvSpPr>
          <p:cNvPr id="6" name="TextBox 6"/>
          <p:cNvSpPr txBox="1"/>
          <p:nvPr/>
        </p:nvSpPr>
        <p:spPr>
          <a:xfrm>
            <a:off x="850900" y="4660900"/>
            <a:ext cx="5977598" cy="948978"/>
          </a:xfrm>
          <a:prstGeom prst="rect">
            <a:avLst/>
          </a:prstGeom>
          <a:noFill/>
        </p:spPr>
        <p:txBody>
          <a:bodyPr vert="horz" wrap="none" lIns="0" tIns="0" rIns="0" bIns="0" rtlCol="0">
            <a:spAutoFit/>
          </a:bodyPr>
          <a:lstStyle/>
          <a:p>
            <a:pPr>
              <a:lnSpc>
                <a:spcPts val="3680"/>
              </a:lnSpc>
            </a:pPr>
            <a:r>
              <a:rPr lang="en-CA" sz="3204" dirty="0" smtClean="0">
                <a:solidFill>
                  <a:srgbClr val="000000"/>
                </a:solidFill>
                <a:latin typeface="Arial"/>
                <a:cs typeface="Arial"/>
              </a:rPr>
              <a:t>•</a:t>
            </a:r>
            <a:r>
              <a:rPr lang="en-CA" sz="3204" dirty="0" smtClean="0">
                <a:solidFill>
                  <a:srgbClr val="000000"/>
                </a:solidFill>
                <a:latin typeface="Palatino Linotype"/>
                <a:cs typeface="Palatino Linotype"/>
              </a:rPr>
              <a:t> </a:t>
            </a:r>
            <a:r>
              <a:rPr lang="en-US" sz="2800" b="1" i="1" u="sng" dirty="0" smtClean="0">
                <a:solidFill>
                  <a:srgbClr val="D06D30"/>
                </a:solidFill>
                <a:latin typeface="Times New Roman" pitchFamily="18" charset="0"/>
                <a:cs typeface="Times New Roman" pitchFamily="18" charset="0"/>
              </a:rPr>
              <a:t>major form-N5-methyltetrahydrofolate</a:t>
            </a:r>
            <a:endParaRPr lang="en-CA" sz="2800" b="1" i="1" u="sng" dirty="0" smtClean="0">
              <a:solidFill>
                <a:srgbClr val="D06D30"/>
              </a:solidFill>
              <a:latin typeface="Times New Roman" pitchFamily="18" charset="0"/>
              <a:cs typeface="Times New Roman" pitchFamily="18" charset="0"/>
            </a:endParaRPr>
          </a:p>
          <a:p>
            <a:pPr>
              <a:lnSpc>
                <a:spcPts val="3680"/>
              </a:lnSpc>
            </a:pPr>
            <a:endParaRPr lang="en-CA" sz="3204" dirty="0">
              <a:solidFill>
                <a:srgbClr val="000000"/>
              </a:solidFill>
            </a:endParaRPr>
          </a:p>
        </p:txBody>
      </p:sp>
      <p:sp>
        <p:nvSpPr>
          <p:cNvPr id="9" name="TextBox 3"/>
          <p:cNvSpPr txBox="1"/>
          <p:nvPr/>
        </p:nvSpPr>
        <p:spPr>
          <a:xfrm>
            <a:off x="3606800" y="1016000"/>
            <a:ext cx="65" cy="948978"/>
          </a:xfrm>
          <a:prstGeom prst="rect">
            <a:avLst/>
          </a:prstGeom>
          <a:noFill/>
        </p:spPr>
        <p:txBody>
          <a:bodyPr vert="horz" wrap="none" lIns="0" tIns="0" rIns="0" bIns="0" rtlCol="0">
            <a:spAutoFit/>
          </a:bodyPr>
          <a:lstStyle/>
          <a:p>
            <a:pPr>
              <a:lnSpc>
                <a:spcPts val="3680"/>
              </a:lnSpc>
            </a:pPr>
            <a:endParaRPr lang="en-CA" sz="3214" b="1" dirty="0" smtClean="0">
              <a:solidFill>
                <a:srgbClr val="C00000"/>
              </a:solidFill>
              <a:latin typeface="Palatino Linotype Bold"/>
              <a:cs typeface="Palatino Linotype Bold"/>
            </a:endParaRPr>
          </a:p>
          <a:p>
            <a:pPr>
              <a:lnSpc>
                <a:spcPts val="3680"/>
              </a:lnSpc>
            </a:pPr>
            <a:endParaRPr lang="en-CA" sz="3204" dirty="0">
              <a:solidFill>
                <a:srgbClr val="C00000"/>
              </a:solidFill>
            </a:endParaRPr>
          </a:p>
        </p:txBody>
      </p:sp>
      <p:sp>
        <p:nvSpPr>
          <p:cNvPr id="10" name="TextBox 7"/>
          <p:cNvSpPr txBox="1"/>
          <p:nvPr/>
        </p:nvSpPr>
        <p:spPr>
          <a:xfrm>
            <a:off x="1193800" y="5143500"/>
            <a:ext cx="65" cy="474489"/>
          </a:xfrm>
          <a:prstGeom prst="rect">
            <a:avLst/>
          </a:prstGeom>
          <a:noFill/>
        </p:spPr>
        <p:txBody>
          <a:bodyPr vert="horz" wrap="none" lIns="0" tIns="0" rIns="0" bIns="0" rtlCol="0">
            <a:spAutoFit/>
          </a:bodyPr>
          <a:lstStyle/>
          <a:p>
            <a:pPr>
              <a:lnSpc>
                <a:spcPts val="3680"/>
              </a:lnSpc>
            </a:pPr>
            <a:endParaRPr lang="en-CA" sz="3206" dirty="0">
              <a:solidFill>
                <a:srgbClr val="00000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066800" y="228600"/>
            <a:ext cx="5655394" cy="1179810"/>
          </a:xfrm>
          <a:prstGeom prst="rect">
            <a:avLst/>
          </a:prstGeom>
          <a:noFill/>
        </p:spPr>
        <p:txBody>
          <a:bodyPr vert="horz" wrap="none" lIns="0" tIns="0" rIns="0" bIns="0" rtlCol="0">
            <a:spAutoFit/>
          </a:bodyPr>
          <a:lstStyle/>
          <a:p>
            <a:pPr>
              <a:lnSpc>
                <a:spcPts val="460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Metabolism of folic acid</a:t>
            </a:r>
            <a:endParaRPr lang="en-CA" sz="3600" b="1" dirty="0" smtClean="0">
              <a:solidFill>
                <a:srgbClr val="D06D30"/>
              </a:solidFill>
              <a:latin typeface="Times New Roman" pitchFamily="18" charset="0"/>
              <a:cs typeface="Times New Roman" pitchFamily="18" charset="0"/>
            </a:endParaRPr>
          </a:p>
          <a:p>
            <a:pPr>
              <a:lnSpc>
                <a:spcPts val="460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622301" y="1295400"/>
            <a:ext cx="7835900" cy="1308050"/>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sr-Latn-RS" sz="2400" dirty="0" smtClean="0">
                <a:solidFill>
                  <a:srgbClr val="000000"/>
                </a:solidFill>
                <a:latin typeface="Times New Roman" pitchFamily="18" charset="0"/>
                <a:cs typeface="Times New Roman" pitchFamily="18" charset="0"/>
              </a:rPr>
              <a:t>I</a:t>
            </a:r>
            <a:r>
              <a:rPr lang="en-US" sz="2400" dirty="0" smtClean="0">
                <a:latin typeface="Times New Roman" pitchFamily="18" charset="0"/>
                <a:cs typeface="Times New Roman" pitchFamily="18" charset="0"/>
              </a:rPr>
              <a:t>t is absorbed in the form of </a:t>
            </a:r>
            <a:r>
              <a:rPr lang="en-US" sz="2400" b="1" dirty="0" err="1" smtClean="0">
                <a:latin typeface="Times New Roman" pitchFamily="18" charset="0"/>
                <a:cs typeface="Times New Roman" pitchFamily="18" charset="0"/>
              </a:rPr>
              <a:t>monoglutamate</a:t>
            </a:r>
            <a:r>
              <a:rPr lang="en-US" sz="2400" dirty="0" smtClean="0">
                <a:latin typeface="Times New Roman" pitchFamily="18" charset="0"/>
                <a:cs typeface="Times New Roman" pitchFamily="18" charset="0"/>
              </a:rPr>
              <a:t> from the duodenum and the upper part of the small intestine.</a:t>
            </a:r>
            <a:endParaRPr lang="en-CA" sz="2400" dirty="0" smtClean="0">
              <a:solidFill>
                <a:srgbClr val="000000"/>
              </a:solidFill>
              <a:latin typeface="Times New Roman" pitchFamily="18" charset="0"/>
              <a:cs typeface="Times New Roman" pitchFamily="18" charset="0"/>
            </a:endParaRPr>
          </a:p>
          <a:p>
            <a:pPr>
              <a:lnSpc>
                <a:spcPts val="34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622300" y="2667000"/>
            <a:ext cx="7683500" cy="2051844"/>
          </a:xfrm>
          <a:prstGeom prst="rect">
            <a:avLst/>
          </a:prstGeom>
          <a:noFill/>
        </p:spPr>
        <p:txBody>
          <a:bodyPr vert="horz" wrap="square" lIns="0" tIns="0" rIns="0" bIns="0" rtlCol="0">
            <a:spAutoFit/>
          </a:bodyPr>
          <a:lstStyle/>
          <a:p>
            <a:pPr>
              <a:lnSpc>
                <a:spcPts val="40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sr-Latn-RS" sz="2400" dirty="0" smtClean="0">
                <a:solidFill>
                  <a:srgbClr val="000000"/>
                </a:solidFill>
                <a:latin typeface="Times New Roman" panose="02020603050405020304" pitchFamily="18" charset="0"/>
                <a:cs typeface="Times New Roman" panose="02020603050405020304" pitchFamily="18" charset="0"/>
              </a:rPr>
              <a:t>I</a:t>
            </a:r>
            <a:r>
              <a:rPr lang="en-US" sz="2400" dirty="0" smtClean="0">
                <a:latin typeface="Times New Roman" panose="02020603050405020304" pitchFamily="18" charset="0"/>
                <a:cs typeface="Times New Roman" panose="02020603050405020304" pitchFamily="18" charset="0"/>
              </a:rPr>
              <a:t>n cells it is reduced and </a:t>
            </a:r>
            <a:r>
              <a:rPr lang="en-US" sz="2400" b="1" dirty="0" err="1" smtClean="0">
                <a:solidFill>
                  <a:srgbClr val="D06D30"/>
                </a:solidFill>
                <a:latin typeface="Times New Roman" panose="02020603050405020304" pitchFamily="18" charset="0"/>
                <a:cs typeface="Times New Roman" panose="02020603050405020304" pitchFamily="18" charset="0"/>
              </a:rPr>
              <a:t>methylated</a:t>
            </a:r>
            <a:r>
              <a:rPr lang="en-US" sz="2400" b="1" dirty="0" smtClean="0">
                <a:solidFill>
                  <a:srgbClr val="D06D30"/>
                </a:solidFill>
                <a:latin typeface="Times New Roman" panose="02020603050405020304" pitchFamily="18" charset="0"/>
                <a:cs typeface="Times New Roman" panose="02020603050405020304" pitchFamily="18" charset="0"/>
              </a:rPr>
              <a:t> to N5-methyltetrahydrofolate</a:t>
            </a:r>
            <a:r>
              <a:rPr lang="en-US" sz="2400" dirty="0" smtClean="0">
                <a:latin typeface="Times New Roman" panose="02020603050405020304" pitchFamily="18" charset="0"/>
                <a:cs typeface="Times New Roman" panose="02020603050405020304" pitchFamily="18" charset="0"/>
              </a:rPr>
              <a:t>. </a:t>
            </a:r>
            <a:endParaRPr lang="sr-Latn-RS" sz="2400" dirty="0" smtClean="0">
              <a:latin typeface="Times New Roman" panose="02020603050405020304" pitchFamily="18" charset="0"/>
              <a:cs typeface="Times New Roman" panose="02020603050405020304" pitchFamily="18" charset="0"/>
            </a:endParaRPr>
          </a:p>
          <a:p>
            <a:pPr>
              <a:lnSpc>
                <a:spcPts val="4000"/>
              </a:lnSpc>
            </a:pPr>
            <a:r>
              <a:rPr lang="en-US" sz="2400" dirty="0" smtClean="0">
                <a:latin typeface="Times New Roman" panose="02020603050405020304" pitchFamily="18" charset="0"/>
                <a:cs typeface="Times New Roman" panose="02020603050405020304" pitchFamily="18" charset="0"/>
              </a:rPr>
              <a:t>2/3 of </a:t>
            </a:r>
            <a:r>
              <a:rPr lang="en-US" sz="2400" dirty="0" err="1" smtClean="0">
                <a:latin typeface="Times New Roman" panose="02020603050405020304" pitchFamily="18" charset="0"/>
                <a:cs typeface="Times New Roman" panose="02020603050405020304" pitchFamily="18" charset="0"/>
              </a:rPr>
              <a:t>folate</a:t>
            </a:r>
            <a:r>
              <a:rPr lang="en-US" sz="2400" dirty="0" smtClean="0">
                <a:latin typeface="Times New Roman" panose="02020603050405020304" pitchFamily="18" charset="0"/>
                <a:cs typeface="Times New Roman" panose="02020603050405020304" pitchFamily="18" charset="0"/>
              </a:rPr>
              <a:t> in the blood is found inside erythrocytes</a:t>
            </a:r>
            <a:r>
              <a:rPr lang="sr-Latn-RS" sz="2400" dirty="0" smtClean="0">
                <a:latin typeface="Times New Roman" panose="02020603050405020304" pitchFamily="18" charset="0"/>
                <a:cs typeface="Times New Roman" panose="02020603050405020304" pitchFamily="18" charset="0"/>
              </a:rPr>
              <a:t>.</a:t>
            </a:r>
            <a:endParaRPr lang="en-CA" sz="2400" b="1" dirty="0" smtClean="0">
              <a:solidFill>
                <a:srgbClr val="000000"/>
              </a:solidFill>
              <a:latin typeface="Times New Roman" panose="02020603050405020304" pitchFamily="18" charset="0"/>
              <a:cs typeface="Times New Roman" panose="02020603050405020304" pitchFamily="18" charset="0"/>
            </a:endParaRPr>
          </a:p>
          <a:p>
            <a:pPr>
              <a:lnSpc>
                <a:spcPts val="40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2" name="TextBox 3"/>
          <p:cNvSpPr txBox="1"/>
          <p:nvPr/>
        </p:nvSpPr>
        <p:spPr>
          <a:xfrm>
            <a:off x="590601" y="4869160"/>
            <a:ext cx="8020000" cy="872034"/>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b="1" dirty="0" smtClean="0">
                <a:solidFill>
                  <a:srgbClr val="D06D30"/>
                </a:solidFill>
                <a:latin typeface="Times New Roman" panose="02020603050405020304" pitchFamily="18" charset="0"/>
                <a:cs typeface="Times New Roman" panose="02020603050405020304" pitchFamily="18" charset="0"/>
              </a:rPr>
              <a:t>vitamin C </a:t>
            </a:r>
            <a:r>
              <a:rPr lang="en-US" sz="2400" dirty="0" smtClean="0">
                <a:latin typeface="Times New Roman" panose="02020603050405020304" pitchFamily="18" charset="0"/>
                <a:cs typeface="Times New Roman" panose="02020603050405020304" pitchFamily="18" charset="0"/>
              </a:rPr>
              <a:t>is important for activation folic acid (reduction)</a:t>
            </a:r>
            <a:r>
              <a:rPr lang="sr-Latn-RS" sz="2400" dirty="0" smtClean="0">
                <a:latin typeface="Times New Roman" panose="02020603050405020304" pitchFamily="18" charset="0"/>
                <a:cs typeface="Times New Roman" panose="02020603050405020304" pitchFamily="18" charset="0"/>
              </a:rPr>
              <a:t>.</a:t>
            </a: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34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3" name="TextBox 3"/>
          <p:cNvSpPr txBox="1"/>
          <p:nvPr/>
        </p:nvSpPr>
        <p:spPr>
          <a:xfrm>
            <a:off x="590601" y="5865366"/>
            <a:ext cx="7867600" cy="872034"/>
          </a:xfrm>
          <a:prstGeom prst="rect">
            <a:avLst/>
          </a:prstGeom>
          <a:noFill/>
        </p:spPr>
        <p:txBody>
          <a:bodyPr vert="horz" wrap="square" lIns="0" tIns="0" rIns="0" bIns="0" rtlCol="0">
            <a:spAutoFit/>
          </a:bodyPr>
          <a:lstStyle/>
          <a:p>
            <a:pPr>
              <a:lnSpc>
                <a:spcPts val="34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b="1" dirty="0" smtClean="0">
                <a:solidFill>
                  <a:srgbClr val="D06D30"/>
                </a:solidFill>
                <a:latin typeface="Times New Roman" pitchFamily="18" charset="0"/>
                <a:cs typeface="Times New Roman" pitchFamily="18" charset="0"/>
              </a:rPr>
              <a:t>vitamin B12 </a:t>
            </a:r>
            <a:r>
              <a:rPr lang="en-US" sz="2400" dirty="0" smtClean="0">
                <a:latin typeface="Times New Roman" pitchFamily="18" charset="0"/>
                <a:cs typeface="Times New Roman" pitchFamily="18" charset="0"/>
              </a:rPr>
              <a:t>is important for maintenance stable </a:t>
            </a:r>
            <a:r>
              <a:rPr lang="en-US" sz="2400" dirty="0" err="1" smtClean="0">
                <a:latin typeface="Times New Roman" pitchFamily="18" charset="0"/>
                <a:cs typeface="Times New Roman" pitchFamily="18" charset="0"/>
              </a:rPr>
              <a:t>folate</a:t>
            </a:r>
            <a:r>
              <a:rPr lang="en-US" sz="2400" dirty="0" smtClean="0">
                <a:latin typeface="Times New Roman" pitchFamily="18" charset="0"/>
                <a:cs typeface="Times New Roman" pitchFamily="18" charset="0"/>
              </a:rPr>
              <a:t> level and reduction</a:t>
            </a:r>
            <a:r>
              <a:rPr lang="sr-Latn-RS" sz="2400" b="1" dirty="0" smtClean="0">
                <a:solidFill>
                  <a:schemeClr val="accent6">
                    <a:lumMod val="75000"/>
                  </a:schemeClr>
                </a:solidFill>
                <a:latin typeface="Times New Roman" panose="02020603050405020304" pitchFamily="18" charset="0"/>
                <a:cs typeface="Times New Roman" panose="02020603050405020304" pitchFamily="18" charset="0"/>
              </a:rPr>
              <a:t>.</a:t>
            </a:r>
            <a:endParaRPr lang="x-none" sz="2400" dirty="0" smtClean="0">
              <a:solidFill>
                <a:srgbClr val="000000"/>
              </a:solidFill>
              <a:latin typeface="Times New Roman" panose="02020603050405020304" pitchFamily="18" charset="0"/>
              <a:cs typeface="Times New Roman" panose="02020603050405020304" pitchFamily="18" charset="0"/>
            </a:endParaRPr>
          </a:p>
        </p:txBody>
      </p:sp>
      <p:sp>
        <p:nvSpPr>
          <p:cNvPr id="10" name="TextBox 4"/>
          <p:cNvSpPr txBox="1"/>
          <p:nvPr/>
        </p:nvSpPr>
        <p:spPr>
          <a:xfrm>
            <a:off x="831918" y="2289076"/>
            <a:ext cx="65" cy="410369"/>
          </a:xfrm>
          <a:prstGeom prst="rect">
            <a:avLst/>
          </a:prstGeom>
          <a:noFill/>
        </p:spPr>
        <p:txBody>
          <a:bodyPr vert="horz" wrap="none" lIns="0" tIns="0" rIns="0" bIns="0" rtlCol="0">
            <a:spAutoFit/>
          </a:bodyPr>
          <a:lstStyle/>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4" name="TextBox 3"/>
          <p:cNvSpPr txBox="1"/>
          <p:nvPr/>
        </p:nvSpPr>
        <p:spPr>
          <a:xfrm>
            <a:off x="590600" y="3878560"/>
            <a:ext cx="65" cy="872034"/>
          </a:xfrm>
          <a:prstGeom prst="rect">
            <a:avLst/>
          </a:prstGeom>
          <a:noFill/>
        </p:spPr>
        <p:txBody>
          <a:bodyPr vert="horz" wrap="none" lIns="0" tIns="0" rIns="0" bIns="0" rtlCol="0">
            <a:spAutoFit/>
          </a:bodyPr>
          <a:lstStyle/>
          <a:p>
            <a:pPr>
              <a:lnSpc>
                <a:spcPts val="3400"/>
              </a:lnSpc>
            </a:pP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34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0" y="304800"/>
            <a:ext cx="8763001" cy="1577355"/>
          </a:xfrm>
          <a:prstGeom prst="rect">
            <a:avLst/>
          </a:prstGeom>
          <a:noFill/>
        </p:spPr>
        <p:txBody>
          <a:bodyPr vert="horz" wrap="square" lIns="0" tIns="0" rIns="0" bIns="0" rtlCol="0">
            <a:spAutoFit/>
          </a:bodyPr>
          <a:lstStyle/>
          <a:p>
            <a:pPr algn="ctr">
              <a:lnSpc>
                <a:spcPts val="4140"/>
              </a:lnSpc>
            </a:pPr>
            <a:r>
              <a:rPr lang="en-US" sz="3600" b="1" dirty="0" smtClean="0">
                <a:solidFill>
                  <a:srgbClr val="D06D30"/>
                </a:solidFill>
                <a:latin typeface="Times New Roman" pitchFamily="18" charset="0"/>
                <a:cs typeface="Times New Roman" pitchFamily="18" charset="0"/>
              </a:rPr>
              <a:t>Basic biochemical functions </a:t>
            </a:r>
          </a:p>
          <a:p>
            <a:pPr algn="ctr">
              <a:lnSpc>
                <a:spcPts val="4140"/>
              </a:lnSpc>
            </a:pPr>
            <a:r>
              <a:rPr lang="en-US" sz="3600" b="1" dirty="0" smtClean="0">
                <a:solidFill>
                  <a:srgbClr val="D06D30"/>
                </a:solidFill>
                <a:latin typeface="Times New Roman" pitchFamily="18" charset="0"/>
                <a:cs typeface="Times New Roman" pitchFamily="18" charset="0"/>
              </a:rPr>
              <a:t>of folic acid</a:t>
            </a:r>
            <a:endParaRPr lang="en-CA" sz="3600" b="1" dirty="0" smtClean="0">
              <a:solidFill>
                <a:srgbClr val="D06D30"/>
              </a:solidFill>
              <a:latin typeface="Times New Roman" pitchFamily="18" charset="0"/>
              <a:cs typeface="Times New Roman" pitchFamily="18" charset="0"/>
            </a:endParaRPr>
          </a:p>
          <a:p>
            <a:pPr>
              <a:lnSpc>
                <a:spcPts val="4140"/>
              </a:lnSpc>
            </a:pPr>
            <a:endParaRPr lang="en-CA" sz="3600" dirty="0">
              <a:solidFill>
                <a:srgbClr val="C00000"/>
              </a:solidFill>
            </a:endParaRPr>
          </a:p>
        </p:txBody>
      </p:sp>
      <p:sp>
        <p:nvSpPr>
          <p:cNvPr id="4" name="TextBox 4"/>
          <p:cNvSpPr txBox="1"/>
          <p:nvPr/>
        </p:nvSpPr>
        <p:spPr>
          <a:xfrm>
            <a:off x="1261245" y="1905000"/>
            <a:ext cx="6206355" cy="3250185"/>
          </a:xfrm>
          <a:prstGeom prst="rect">
            <a:avLst/>
          </a:prstGeom>
          <a:noFill/>
        </p:spPr>
        <p:txBody>
          <a:bodyPr vert="horz" wrap="square" lIns="0" tIns="0" rIns="0" bIns="0" rtlCol="0">
            <a:spAutoFit/>
          </a:bodyPr>
          <a:lstStyle/>
          <a:p>
            <a:pPr>
              <a:lnSpc>
                <a:spcPct val="150000"/>
              </a:lnSpc>
              <a:buFontTx/>
              <a:buChar char="-"/>
            </a:pPr>
            <a:r>
              <a:rPr lang="sr-Latn-RS" sz="2600" dirty="0" smtClean="0">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conversion of serine to </a:t>
            </a:r>
            <a:r>
              <a:rPr lang="en-US" sz="2400" dirty="0" err="1" smtClean="0">
                <a:latin typeface="Times New Roman" pitchFamily="18" charset="0"/>
                <a:cs typeface="Times New Roman" pitchFamily="18" charset="0"/>
              </a:rPr>
              <a:t>glycine</a:t>
            </a:r>
            <a:r>
              <a:rPr lang="en-US" sz="2400" dirty="0" smtClean="0">
                <a:latin typeface="Times New Roman" pitchFamily="18" charset="0"/>
                <a:cs typeface="Times New Roman" pitchFamily="18" charset="0"/>
              </a:rPr>
              <a:t>.</a:t>
            </a:r>
            <a:endParaRPr lang="sr-Latn-RS" sz="2400" dirty="0" smtClean="0">
              <a:latin typeface="Times New Roman" pitchFamily="18" charset="0"/>
              <a:cs typeface="Times New Roman" pitchFamily="18" charset="0"/>
            </a:endParaRPr>
          </a:p>
          <a:p>
            <a:pPr>
              <a:lnSpc>
                <a:spcPct val="150000"/>
              </a:lnSpc>
              <a:buFontTx/>
              <a:buChar char="-"/>
            </a:pPr>
            <a:r>
              <a:rPr lang="sr-Latn-R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thymidylate</a:t>
            </a:r>
            <a:r>
              <a:rPr lang="en-US" sz="2400" dirty="0" smtClean="0">
                <a:latin typeface="Times New Roman" pitchFamily="18" charset="0"/>
                <a:cs typeface="Times New Roman" pitchFamily="18" charset="0"/>
              </a:rPr>
              <a:t> synthesis. </a:t>
            </a:r>
            <a:endParaRPr lang="sr-Latn-RS" sz="2400" dirty="0" smtClean="0">
              <a:latin typeface="Times New Roman" pitchFamily="18" charset="0"/>
              <a:cs typeface="Times New Roman" pitchFamily="18" charset="0"/>
            </a:endParaRPr>
          </a:p>
          <a:p>
            <a:pPr>
              <a:lnSpc>
                <a:spcPct val="150000"/>
              </a:lnSpc>
              <a:buFontTx/>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synthesis of </a:t>
            </a:r>
            <a:r>
              <a:rPr lang="en-US" sz="2400" dirty="0" err="1" smtClean="0">
                <a:latin typeface="Times New Roman" pitchFamily="18" charset="0"/>
                <a:cs typeface="Times New Roman" pitchFamily="18" charset="0"/>
              </a:rPr>
              <a:t>methionine</a:t>
            </a:r>
            <a:r>
              <a:rPr lang="en-US" sz="2400" dirty="0" smtClean="0">
                <a:latin typeface="Times New Roman" pitchFamily="18" charset="0"/>
                <a:cs typeface="Times New Roman" pitchFamily="18" charset="0"/>
              </a:rPr>
              <a:t> from </a:t>
            </a:r>
            <a:r>
              <a:rPr lang="en-US" sz="2400" dirty="0" err="1" smtClean="0">
                <a:latin typeface="Times New Roman" pitchFamily="18" charset="0"/>
                <a:cs typeface="Times New Roman" pitchFamily="18" charset="0"/>
              </a:rPr>
              <a:t>homocysteine</a:t>
            </a:r>
            <a:r>
              <a:rPr lang="en-US" sz="2400" dirty="0" smtClean="0">
                <a:latin typeface="Times New Roman" pitchFamily="18" charset="0"/>
                <a:cs typeface="Times New Roman" pitchFamily="18" charset="0"/>
              </a:rPr>
              <a:t>.</a:t>
            </a:r>
            <a:endParaRPr lang="sr-Latn-RS" sz="2400" dirty="0" smtClean="0">
              <a:latin typeface="Times New Roman" pitchFamily="18" charset="0"/>
              <a:cs typeface="Times New Roman" pitchFamily="18" charset="0"/>
            </a:endParaRPr>
          </a:p>
          <a:p>
            <a:pPr>
              <a:lnSpc>
                <a:spcPct val="150000"/>
              </a:lnSpc>
              <a:buFontTx/>
              <a:buChar char="-"/>
            </a:pP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synthesis of </a:t>
            </a:r>
            <a:r>
              <a:rPr lang="en-US" sz="2400" b="1" dirty="0" err="1" smtClean="0">
                <a:latin typeface="Times New Roman" pitchFamily="18" charset="0"/>
                <a:cs typeface="Times New Roman" pitchFamily="18" charset="0"/>
              </a:rPr>
              <a:t>purines</a:t>
            </a:r>
            <a:r>
              <a:rPr lang="en-US" sz="2400" b="1" dirty="0" smtClean="0">
                <a:latin typeface="Times New Roman" pitchFamily="18" charset="0"/>
                <a:cs typeface="Times New Roman" pitchFamily="18" charset="0"/>
              </a:rPr>
              <a:t> and </a:t>
            </a:r>
            <a:r>
              <a:rPr lang="en-US" sz="2400" b="1" dirty="0" err="1" smtClean="0">
                <a:latin typeface="Times New Roman" pitchFamily="18" charset="0"/>
                <a:cs typeface="Times New Roman" pitchFamily="18" charset="0"/>
              </a:rPr>
              <a:t>pyrimidines</a:t>
            </a:r>
            <a:r>
              <a:rPr lang="en-US" sz="2400" b="1" dirty="0" smtClean="0">
                <a:latin typeface="Times New Roman" pitchFamily="18" charset="0"/>
                <a:cs typeface="Times New Roman" pitchFamily="18" charset="0"/>
              </a:rPr>
              <a:t>.</a:t>
            </a:r>
            <a:endParaRPr lang="sr-Latn-RS" sz="2400" b="1" dirty="0" smtClean="0">
              <a:latin typeface="Times New Roman" pitchFamily="18" charset="0"/>
              <a:cs typeface="Times New Roman" pitchFamily="18" charset="0"/>
            </a:endParaRPr>
          </a:p>
          <a:p>
            <a:pPr>
              <a:lnSpc>
                <a:spcPct val="150000"/>
              </a:lnSpc>
              <a:buFontTx/>
              <a:buChar char="-"/>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histidine</a:t>
            </a:r>
            <a:r>
              <a:rPr lang="en-US" sz="2400" dirty="0" smtClean="0">
                <a:latin typeface="Times New Roman" pitchFamily="18" charset="0"/>
                <a:cs typeface="Times New Roman" pitchFamily="18" charset="0"/>
              </a:rPr>
              <a:t> catabolism.</a:t>
            </a: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3680"/>
              </a:lnSpc>
            </a:pPr>
            <a:endParaRPr lang="en-CA" sz="2600" dirty="0">
              <a:solidFill>
                <a:srgbClr val="000000"/>
              </a:solidFill>
              <a:latin typeface="Times New Roman" panose="02020603050405020304" pitchFamily="18" charset="0"/>
              <a:cs typeface="Times New Roman" panose="02020603050405020304" pitchFamily="18" charset="0"/>
            </a:endParaRPr>
          </a:p>
        </p:txBody>
      </p:sp>
      <p:sp>
        <p:nvSpPr>
          <p:cNvPr id="10" name="TextBox 3"/>
          <p:cNvSpPr txBox="1"/>
          <p:nvPr/>
        </p:nvSpPr>
        <p:spPr>
          <a:xfrm>
            <a:off x="1409700" y="1346200"/>
            <a:ext cx="65" cy="998287"/>
          </a:xfrm>
          <a:prstGeom prst="rect">
            <a:avLst/>
          </a:prstGeom>
          <a:noFill/>
        </p:spPr>
        <p:txBody>
          <a:bodyPr vert="horz" wrap="none" lIns="0" tIns="0" rIns="0" bIns="0" rtlCol="0">
            <a:spAutoFit/>
          </a:bodyPr>
          <a:lstStyle/>
          <a:p>
            <a:pPr>
              <a:lnSpc>
                <a:spcPts val="4140"/>
              </a:lnSpc>
            </a:pPr>
            <a:endParaRPr lang="en-CA" sz="2600" b="1" dirty="0" smtClean="0">
              <a:solidFill>
                <a:srgbClr val="C00000"/>
              </a:solidFill>
              <a:latin typeface="Times New Roman" panose="02020603050405020304" pitchFamily="18" charset="0"/>
              <a:cs typeface="Times New Roman" panose="02020603050405020304" pitchFamily="18" charset="0"/>
            </a:endParaRPr>
          </a:p>
          <a:p>
            <a:pPr>
              <a:lnSpc>
                <a:spcPts val="4140"/>
              </a:lnSpc>
            </a:pPr>
            <a:endParaRPr lang="en-CA" sz="2600"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825500" y="469900"/>
            <a:ext cx="5616922" cy="1051570"/>
          </a:xfrm>
          <a:prstGeom prst="rect">
            <a:avLst/>
          </a:prstGeom>
          <a:noFill/>
        </p:spPr>
        <p:txBody>
          <a:bodyPr vert="horz" wrap="none" lIns="0" tIns="0" rIns="0" bIns="0" rtlCol="0">
            <a:spAutoFit/>
          </a:bodyPr>
          <a:lstStyle/>
          <a:p>
            <a:pPr>
              <a:lnSpc>
                <a:spcPts val="414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Folic acid deficiency</a:t>
            </a:r>
            <a:endParaRPr lang="en-CA" sz="3600" b="1" dirty="0" smtClean="0">
              <a:solidFill>
                <a:srgbClr val="D06D30"/>
              </a:solidFill>
              <a:latin typeface="Times New Roman" pitchFamily="18" charset="0"/>
              <a:cs typeface="Times New Roman" pitchFamily="18" charset="0"/>
            </a:endParaRPr>
          </a:p>
          <a:p>
            <a:pPr>
              <a:lnSpc>
                <a:spcPts val="414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683568" y="1562100"/>
            <a:ext cx="3959417" cy="948978"/>
          </a:xfrm>
          <a:prstGeom prst="rect">
            <a:avLst/>
          </a:prstGeom>
          <a:noFill/>
        </p:spPr>
        <p:txBody>
          <a:bodyPr vert="horz" wrap="none" lIns="0" tIns="0" rIns="0" bIns="0" rtlCol="0">
            <a:spAutoFit/>
          </a:bodyPr>
          <a:lstStyle/>
          <a:p>
            <a:pPr>
              <a:lnSpc>
                <a:spcPts val="368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b="1" dirty="0" err="1" smtClean="0">
                <a:latin typeface="Times New Roman" pitchFamily="18" charset="0"/>
                <a:cs typeface="Times New Roman" pitchFamily="18" charset="0"/>
              </a:rPr>
              <a:t>folate</a:t>
            </a:r>
            <a:r>
              <a:rPr lang="en-US" sz="2400" b="1" dirty="0" smtClean="0">
                <a:latin typeface="Times New Roman" pitchFamily="18" charset="0"/>
                <a:cs typeface="Times New Roman" pitchFamily="18" charset="0"/>
              </a:rPr>
              <a:t> deficiency is common</a:t>
            </a:r>
            <a:r>
              <a:rPr lang="en-US" sz="2400" dirty="0" smtClean="0">
                <a:latin typeface="Times New Roman" panose="02020603050405020304" pitchFamily="18" charset="0"/>
                <a:cs typeface="Times New Roman" panose="02020603050405020304" pitchFamily="18" charset="0"/>
              </a:rPr>
              <a:t>:</a:t>
            </a:r>
            <a:endParaRPr lang="en-CA" sz="2400" b="1" dirty="0" smtClean="0">
              <a:solidFill>
                <a:srgbClr val="000000"/>
              </a:solidFill>
              <a:latin typeface="Times New Roman" panose="02020603050405020304" pitchFamily="18" charset="0"/>
              <a:cs typeface="Times New Roman" panose="02020603050405020304" pitchFamily="18" charset="0"/>
            </a:endParaRPr>
          </a:p>
          <a:p>
            <a:pPr>
              <a:lnSpc>
                <a:spcPts val="368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683568" y="2336006"/>
            <a:ext cx="3720570" cy="948978"/>
          </a:xfrm>
          <a:prstGeom prst="rect">
            <a:avLst/>
          </a:prstGeom>
          <a:noFill/>
        </p:spPr>
        <p:txBody>
          <a:bodyPr vert="horz" wrap="none" lIns="0" tIns="0" rIns="0" bIns="0" rtlCol="0">
            <a:spAutoFit/>
          </a:bodyPr>
          <a:lstStyle/>
          <a:p>
            <a:pPr>
              <a:lnSpc>
                <a:spcPts val="368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itchFamily="18" charset="0"/>
                <a:cs typeface="Times New Roman" pitchFamily="18" charset="0"/>
              </a:rPr>
              <a:t>causes of </a:t>
            </a:r>
            <a:r>
              <a:rPr lang="en-US" sz="2400" b="1" dirty="0" err="1" smtClean="0">
                <a:latin typeface="Times New Roman" pitchFamily="18" charset="0"/>
                <a:cs typeface="Times New Roman" pitchFamily="18" charset="0"/>
              </a:rPr>
              <a:t>folate</a:t>
            </a:r>
            <a:r>
              <a:rPr lang="en-US" sz="2400" b="1" dirty="0" smtClean="0">
                <a:latin typeface="Times New Roman" pitchFamily="18" charset="0"/>
                <a:cs typeface="Times New Roman" pitchFamily="18" charset="0"/>
              </a:rPr>
              <a:t> deficiency</a:t>
            </a:r>
            <a:r>
              <a:rPr lang="en-US" sz="2400" dirty="0" smtClean="0">
                <a:latin typeface="Times New Roman" panose="02020603050405020304" pitchFamily="18" charset="0"/>
                <a:cs typeface="Times New Roman" panose="02020603050405020304" pitchFamily="18" charset="0"/>
              </a:rPr>
              <a:t>:</a:t>
            </a: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368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683568" y="3148806"/>
            <a:ext cx="7992888" cy="1000274"/>
          </a:xfrm>
          <a:prstGeom prst="rect">
            <a:avLst/>
          </a:prstGeom>
          <a:noFill/>
        </p:spPr>
        <p:txBody>
          <a:bodyPr vert="horz" wrap="square" lIns="0" tIns="0" rIns="0" bIns="0" rtlCol="0">
            <a:spAutoFit/>
          </a:bodyPr>
          <a:lstStyle/>
          <a:p>
            <a:pPr>
              <a:lnSpc>
                <a:spcPts val="390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r>
              <a:rPr lang="sr-Latn-RS" sz="2400" dirty="0" smtClean="0">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insufficient intake (malnutrition, alcoholism)</a:t>
            </a:r>
            <a:endParaRPr lang="en-CA" sz="2400" dirty="0" smtClean="0">
              <a:solidFill>
                <a:srgbClr val="000000"/>
              </a:solidFill>
              <a:latin typeface="Times New Roman" pitchFamily="18" charset="0"/>
              <a:cs typeface="Times New Roman" pitchFamily="18" charset="0"/>
            </a:endParaRPr>
          </a:p>
          <a:p>
            <a:pPr>
              <a:lnSpc>
                <a:spcPts val="39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683568" y="3920182"/>
            <a:ext cx="5472652" cy="948978"/>
          </a:xfrm>
          <a:prstGeom prst="rect">
            <a:avLst/>
          </a:prstGeom>
          <a:noFill/>
        </p:spPr>
        <p:txBody>
          <a:bodyPr vert="horz" wrap="none" lIns="0" tIns="0" rIns="0" bIns="0" rtlCol="0">
            <a:spAutoFit/>
          </a:bodyPr>
          <a:lstStyle/>
          <a:p>
            <a:pPr>
              <a:lnSpc>
                <a:spcPts val="368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itchFamily="18" charset="0"/>
                <a:cs typeface="Times New Roman" pitchFamily="18" charset="0"/>
              </a:rPr>
              <a:t>malabsorption</a:t>
            </a:r>
            <a:r>
              <a:rPr lang="en-US" sz="2400" dirty="0" smtClean="0">
                <a:latin typeface="Times New Roman" pitchFamily="18" charset="0"/>
                <a:cs typeface="Times New Roman" pitchFamily="18" charset="0"/>
              </a:rPr>
              <a:t> (diarrhea, bowel resection) </a:t>
            </a:r>
            <a:endParaRPr lang="en-CA" sz="2400" dirty="0" smtClean="0">
              <a:solidFill>
                <a:srgbClr val="000000"/>
              </a:solidFill>
              <a:latin typeface="Times New Roman" pitchFamily="18" charset="0"/>
              <a:cs typeface="Times New Roman" pitchFamily="18" charset="0"/>
            </a:endParaRPr>
          </a:p>
          <a:p>
            <a:pPr>
              <a:lnSpc>
                <a:spcPts val="368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683568" y="4614614"/>
            <a:ext cx="7632848" cy="974626"/>
          </a:xfrm>
          <a:prstGeom prst="rect">
            <a:avLst/>
          </a:prstGeom>
          <a:noFill/>
        </p:spPr>
        <p:txBody>
          <a:bodyPr vert="horz" wrap="square" lIns="0" tIns="0" rIns="0" bIns="0" rtlCol="0">
            <a:spAutoFit/>
          </a:bodyPr>
          <a:lstStyle/>
          <a:p>
            <a:pPr>
              <a:lnSpc>
                <a:spcPts val="38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 increased needs (pregnancy, lactation)</a:t>
            </a:r>
            <a:endParaRPr lang="en-CA" sz="2400" dirty="0" smtClean="0">
              <a:solidFill>
                <a:srgbClr val="000000"/>
              </a:solidFill>
              <a:latin typeface="Times New Roman" pitchFamily="18" charset="0"/>
              <a:cs typeface="Times New Roman" pitchFamily="18" charset="0"/>
            </a:endParaRPr>
          </a:p>
          <a:p>
            <a:pPr>
              <a:lnSpc>
                <a:spcPts val="38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683568" y="5301208"/>
            <a:ext cx="6795130" cy="1000274"/>
          </a:xfrm>
          <a:prstGeom prst="rect">
            <a:avLst/>
          </a:prstGeom>
          <a:noFill/>
        </p:spPr>
        <p:txBody>
          <a:bodyPr vert="horz" wrap="none" lIns="0" tIns="0" rIns="0" bIns="0" rtlCol="0">
            <a:spAutoFit/>
          </a:bodyPr>
          <a:lstStyle/>
          <a:p>
            <a:pPr>
              <a:lnSpc>
                <a:spcPts val="39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use of </a:t>
            </a:r>
            <a:r>
              <a:rPr lang="en-US" sz="2400" dirty="0" err="1" smtClean="0">
                <a:latin typeface="Times New Roman" pitchFamily="18" charset="0"/>
                <a:cs typeface="Times New Roman" pitchFamily="18" charset="0"/>
              </a:rPr>
              <a:t>antifolate</a:t>
            </a:r>
            <a:r>
              <a:rPr lang="en-US" sz="2400" dirty="0" smtClean="0">
                <a:latin typeface="Times New Roman" pitchFamily="18" charset="0"/>
                <a:cs typeface="Times New Roman" pitchFamily="18" charset="0"/>
              </a:rPr>
              <a:t> drugs (</a:t>
            </a:r>
            <a:r>
              <a:rPr lang="en-US" sz="2400" dirty="0" err="1" smtClean="0">
                <a:latin typeface="Times New Roman" pitchFamily="18" charset="0"/>
                <a:cs typeface="Times New Roman" pitchFamily="18" charset="0"/>
              </a:rPr>
              <a:t>methotrexate</a:t>
            </a:r>
            <a:r>
              <a:rPr lang="en-US" sz="2400" dirty="0" smtClean="0">
                <a:latin typeface="Times New Roman" pitchFamily="18" charset="0"/>
                <a:cs typeface="Times New Roman" pitchFamily="18" charset="0"/>
              </a:rPr>
              <a:t>, barbiturates...) </a:t>
            </a:r>
            <a:endParaRPr lang="en-CA" sz="2400" dirty="0" smtClean="0">
              <a:solidFill>
                <a:srgbClr val="000000"/>
              </a:solidFill>
              <a:latin typeface="Times New Roman" pitchFamily="18" charset="0"/>
              <a:cs typeface="Times New Roman" pitchFamily="18" charset="0"/>
            </a:endParaRPr>
          </a:p>
          <a:p>
            <a:pPr>
              <a:lnSpc>
                <a:spcPts val="39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762000" y="228600"/>
            <a:ext cx="7258397" cy="1051570"/>
          </a:xfrm>
          <a:prstGeom prst="rect">
            <a:avLst/>
          </a:prstGeom>
          <a:noFill/>
        </p:spPr>
        <p:txBody>
          <a:bodyPr vert="horz" wrap="none" lIns="0" tIns="0" rIns="0" bIns="0" rtlCol="0">
            <a:spAutoFit/>
          </a:bodyPr>
          <a:lstStyle/>
          <a:p>
            <a:pPr>
              <a:lnSpc>
                <a:spcPts val="414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dirty="0" smtClean="0">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The cause of folic acid deficiency is:</a:t>
            </a:r>
            <a:endParaRPr lang="en-CA" sz="3600" b="1" dirty="0" smtClean="0">
              <a:solidFill>
                <a:srgbClr val="D06D30"/>
              </a:solidFill>
              <a:latin typeface="Times New Roman" pitchFamily="18" charset="0"/>
              <a:cs typeface="Times New Roman" pitchFamily="18" charset="0"/>
            </a:endParaRPr>
          </a:p>
          <a:p>
            <a:pPr>
              <a:lnSpc>
                <a:spcPts val="414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395536" y="1447800"/>
            <a:ext cx="8291264" cy="1641475"/>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sr-Latn-RS" sz="2400" b="1" dirty="0" err="1" smtClean="0">
                <a:solidFill>
                  <a:srgbClr val="000000"/>
                </a:solidFill>
                <a:latin typeface="Times New Roman" pitchFamily="18" charset="0"/>
                <a:cs typeface="Times New Roman" pitchFamily="18" charset="0"/>
              </a:rPr>
              <a:t>M</a:t>
            </a:r>
            <a:r>
              <a:rPr lang="en-US" sz="2400" b="1" dirty="0" err="1" smtClean="0">
                <a:latin typeface="Times New Roman" pitchFamily="18" charset="0"/>
                <a:cs typeface="Times New Roman" pitchFamily="18" charset="0"/>
              </a:rPr>
              <a:t>egaloblastic</a:t>
            </a:r>
            <a:r>
              <a:rPr lang="en-US" sz="2400" b="1" dirty="0" smtClean="0">
                <a:latin typeface="Times New Roman" pitchFamily="18" charset="0"/>
                <a:cs typeface="Times New Roman" pitchFamily="18" charset="0"/>
              </a:rPr>
              <a:t> anemia </a:t>
            </a:r>
            <a:r>
              <a:rPr lang="en-US" sz="2400" dirty="0" smtClean="0">
                <a:latin typeface="Times New Roman" pitchFamily="18" charset="0"/>
                <a:cs typeface="Times New Roman" pitchFamily="18" charset="0"/>
              </a:rPr>
              <a:t>decrease no. erythrocytes and hemoglobin levels decrease in the number of platelets, </a:t>
            </a:r>
            <a:r>
              <a:rPr lang="en-US" sz="2400" dirty="0" err="1" smtClean="0">
                <a:latin typeface="Times New Roman" pitchFamily="18" charset="0"/>
                <a:cs typeface="Times New Roman" pitchFamily="18" charset="0"/>
              </a:rPr>
              <a:t>hypersegmentation</a:t>
            </a:r>
            <a:r>
              <a:rPr lang="en-US" sz="2400" dirty="0" smtClean="0">
                <a:latin typeface="Times New Roman" pitchFamily="18" charset="0"/>
                <a:cs typeface="Times New Roman" pitchFamily="18" charset="0"/>
              </a:rPr>
              <a:t> of </a:t>
            </a:r>
            <a:r>
              <a:rPr lang="en-US" sz="2400" dirty="0" err="1" smtClean="0">
                <a:latin typeface="Times New Roman" pitchFamily="18" charset="0"/>
                <a:cs typeface="Times New Roman" pitchFamily="18" charset="0"/>
              </a:rPr>
              <a:t>neutrophils</a:t>
            </a:r>
            <a:r>
              <a:rPr lang="sr-Latn-RS" sz="2400" b="1" dirty="0" smtClean="0">
                <a:solidFill>
                  <a:srgbClr val="000000"/>
                </a:solidFill>
                <a:latin typeface="Times New Roman" pitchFamily="18" charset="0"/>
                <a:cs typeface="Times New Roman" pitchFamily="18" charset="0"/>
              </a:rPr>
              <a:t>.</a:t>
            </a:r>
            <a:endParaRPr lang="x-none" sz="2400" dirty="0" smtClean="0">
              <a:solidFill>
                <a:srgbClr val="000000"/>
              </a:solidFill>
              <a:latin typeface="Times New Roman" pitchFamily="18" charset="0"/>
              <a:cs typeface="Times New Roman" pitchFamily="18" charset="0"/>
            </a:endParaRP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395536" y="3171180"/>
            <a:ext cx="5208157" cy="846386"/>
          </a:xfrm>
          <a:prstGeom prst="rect">
            <a:avLst/>
          </a:prstGeom>
          <a:noFill/>
        </p:spPr>
        <p:txBody>
          <a:bodyPr vert="horz" wrap="none" lIns="0" tIns="0" rIns="0" bIns="0" rtlCol="0">
            <a:spAutoFit/>
          </a:bodyPr>
          <a:lstStyle/>
          <a:p>
            <a:pPr>
              <a:lnSpc>
                <a:spcPts val="33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 sensory and neuropsychiatric disorders</a:t>
            </a:r>
            <a:r>
              <a:rPr lang="sr-Latn-RS" sz="2400" dirty="0" smtClean="0">
                <a:latin typeface="Times New Roman" panose="02020603050405020304" pitchFamily="18" charset="0"/>
                <a:cs typeface="Times New Roman" panose="02020603050405020304" pitchFamily="18" charset="0"/>
              </a:rPr>
              <a:t>.</a:t>
            </a:r>
            <a:r>
              <a:rPr lang="en-CA" sz="2400" dirty="0" smtClean="0">
                <a:solidFill>
                  <a:srgbClr val="000000"/>
                </a:solidFill>
                <a:latin typeface="Times New Roman" panose="02020603050405020304" pitchFamily="18" charset="0"/>
                <a:cs typeface="Times New Roman" panose="02020603050405020304" pitchFamily="18" charset="0"/>
              </a:rPr>
              <a:t> </a:t>
            </a:r>
          </a:p>
          <a:p>
            <a:pPr>
              <a:lnSpc>
                <a:spcPts val="33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381000" y="3810000"/>
            <a:ext cx="8617853" cy="846386"/>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itchFamily="18" charset="0"/>
                <a:cs typeface="Times New Roman" pitchFamily="18" charset="0"/>
              </a:rPr>
              <a:t> disorders in the development of the </a:t>
            </a:r>
            <a:r>
              <a:rPr lang="en-US" sz="2400" b="1" dirty="0" smtClean="0">
                <a:latin typeface="Times New Roman" pitchFamily="18" charset="0"/>
                <a:cs typeface="Times New Roman" pitchFamily="18" charset="0"/>
              </a:rPr>
              <a:t>neural tube </a:t>
            </a:r>
            <a:r>
              <a:rPr lang="en-US" sz="2400" dirty="0" smtClean="0">
                <a:latin typeface="Times New Roman" pitchFamily="18" charset="0"/>
                <a:cs typeface="Times New Roman" pitchFamily="18" charset="0"/>
              </a:rPr>
              <a:t>in fetuses</a:t>
            </a:r>
            <a:r>
              <a:rPr lang="sr-Latn-RS" sz="2400" dirty="0" smtClean="0">
                <a:latin typeface="Times New Roman" pitchFamily="18" charset="0"/>
                <a:cs typeface="Times New Roman" pitchFamily="18" charset="0"/>
              </a:rPr>
              <a:t>.</a:t>
            </a:r>
            <a:r>
              <a:rPr lang="en-CA" sz="2400" dirty="0" smtClean="0">
                <a:solidFill>
                  <a:srgbClr val="000000"/>
                </a:solidFill>
                <a:latin typeface="Times New Roman" pitchFamily="18" charset="0"/>
                <a:cs typeface="Times New Roman" pitchFamily="18" charset="0"/>
              </a:rPr>
              <a:t> </a:t>
            </a:r>
          </a:p>
          <a:p>
            <a:pPr>
              <a:lnSpc>
                <a:spcPts val="33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381000" y="4876800"/>
            <a:ext cx="3409696" cy="820738"/>
          </a:xfrm>
          <a:prstGeom prst="rect">
            <a:avLst/>
          </a:prstGeom>
          <a:noFill/>
        </p:spPr>
        <p:txBody>
          <a:bodyPr vert="horz" wrap="square" lIns="0" tIns="0" rIns="0" bIns="0" rtlCol="0">
            <a:spAutoFit/>
          </a:bodyPr>
          <a:lstStyle/>
          <a:p>
            <a:pPr>
              <a:lnSpc>
                <a:spcPts val="322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itchFamily="18" charset="0"/>
                <a:cs typeface="Times New Roman" pitchFamily="18" charset="0"/>
              </a:rPr>
              <a:t>in the oral cavity:</a:t>
            </a:r>
            <a:r>
              <a:rPr lang="en-CA" sz="2400" b="1" dirty="0" smtClean="0">
                <a:solidFill>
                  <a:srgbClr val="000000"/>
                </a:solidFill>
                <a:latin typeface="Times New Roman" pitchFamily="18" charset="0"/>
                <a:cs typeface="Times New Roman" pitchFamily="18" charset="0"/>
              </a:rPr>
              <a:t> </a:t>
            </a:r>
          </a:p>
          <a:p>
            <a:pPr>
              <a:lnSpc>
                <a:spcPts val="322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395537" y="5638800"/>
            <a:ext cx="8215064" cy="846386"/>
          </a:xfrm>
          <a:prstGeom prst="rect">
            <a:avLst/>
          </a:prstGeom>
          <a:noFill/>
        </p:spPr>
        <p:txBody>
          <a:bodyPr vert="horz" wrap="square" lIns="0" tIns="0" rIns="0" bIns="0" rtlCol="0">
            <a:spAutoFit/>
          </a:bodyPr>
          <a:lstStyle/>
          <a:p>
            <a:pPr>
              <a:lnSpc>
                <a:spcPts val="330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err="1" smtClean="0">
                <a:latin typeface="Times New Roman" pitchFamily="18" charset="0"/>
                <a:cs typeface="Times New Roman" pitchFamily="18" charset="0"/>
              </a:rPr>
              <a:t>enanthema</a:t>
            </a:r>
            <a:r>
              <a:rPr lang="en-US" sz="2400" dirty="0" smtClean="0">
                <a:latin typeface="Times New Roman" pitchFamily="18" charset="0"/>
                <a:cs typeface="Times New Roman" pitchFamily="18" charset="0"/>
              </a:rPr>
              <a:t> of the oral mucosa and tongue, atrophy of the papillae of the tongue, angular </a:t>
            </a:r>
            <a:r>
              <a:rPr lang="en-US" sz="2400" dirty="0" err="1" smtClean="0">
                <a:latin typeface="Times New Roman" pitchFamily="18" charset="0"/>
                <a:cs typeface="Times New Roman" pitchFamily="18" charset="0"/>
              </a:rPr>
              <a:t>cheilitis</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9" name="TextBox 3"/>
          <p:cNvSpPr txBox="1"/>
          <p:nvPr/>
        </p:nvSpPr>
        <p:spPr>
          <a:xfrm>
            <a:off x="3352800" y="806748"/>
            <a:ext cx="65" cy="1051570"/>
          </a:xfrm>
          <a:prstGeom prst="rect">
            <a:avLst/>
          </a:prstGeom>
          <a:noFill/>
        </p:spPr>
        <p:txBody>
          <a:bodyPr vert="horz" wrap="none" lIns="0" tIns="0" rIns="0" bIns="0" rtlCol="0">
            <a:spAutoFit/>
          </a:bodyPr>
          <a:lstStyle/>
          <a:p>
            <a:pPr>
              <a:lnSpc>
                <a:spcPts val="4140"/>
              </a:lnSpc>
            </a:pPr>
            <a:endParaRPr lang="en-CA" sz="2400" b="1" dirty="0" smtClean="0">
              <a:solidFill>
                <a:srgbClr val="C00000"/>
              </a:solidFill>
              <a:latin typeface="Times New Roman" panose="02020603050405020304" pitchFamily="18" charset="0"/>
              <a:cs typeface="Times New Roman" panose="02020603050405020304" pitchFamily="18" charset="0"/>
            </a:endParaRPr>
          </a:p>
          <a:p>
            <a:pPr>
              <a:lnSpc>
                <a:spcPts val="4140"/>
              </a:lnSpc>
            </a:pPr>
            <a:endParaRPr lang="en-CA" sz="2400"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1066800" y="457200"/>
            <a:ext cx="6847987" cy="654025"/>
          </a:xfrm>
          <a:prstGeom prst="rect">
            <a:avLst/>
          </a:prstGeom>
          <a:noFill/>
        </p:spPr>
        <p:txBody>
          <a:bodyPr vert="horz" wrap="square" lIns="0" tIns="0" rIns="0" bIns="0" rtlCol="0">
            <a:spAutoFit/>
          </a:bodyPr>
          <a:lstStyle/>
          <a:p>
            <a:pPr>
              <a:lnSpc>
                <a:spcPts val="5060"/>
              </a:lnSpc>
            </a:pPr>
            <a:r>
              <a:rPr lang="en-US" sz="4800" dirty="0" smtClean="0"/>
              <a:t> </a:t>
            </a:r>
            <a:r>
              <a:rPr lang="en-US" sz="4400" b="1" dirty="0" smtClean="0">
                <a:solidFill>
                  <a:srgbClr val="D06D30"/>
                </a:solidFill>
                <a:latin typeface="Times New Roman" pitchFamily="18" charset="0"/>
                <a:cs typeface="Times New Roman" pitchFamily="18" charset="0"/>
              </a:rPr>
              <a:t>Vitamin </a:t>
            </a:r>
            <a:r>
              <a:rPr lang="en-US" sz="4400" b="1" dirty="0" err="1" smtClean="0">
                <a:solidFill>
                  <a:srgbClr val="D06D30"/>
                </a:solidFill>
                <a:latin typeface="Times New Roman" pitchFamily="18" charset="0"/>
                <a:cs typeface="Times New Roman" pitchFamily="18" charset="0"/>
              </a:rPr>
              <a:t>B12</a:t>
            </a:r>
            <a:r>
              <a:rPr lang="en-US" sz="4400" b="1" dirty="0" smtClean="0">
                <a:solidFill>
                  <a:srgbClr val="D06D30"/>
                </a:solidFill>
                <a:latin typeface="Times New Roman" pitchFamily="18" charset="0"/>
                <a:cs typeface="Times New Roman" pitchFamily="18" charset="0"/>
              </a:rPr>
              <a:t> (cobalamin)</a:t>
            </a:r>
            <a:endParaRPr lang="en-CA" sz="4400" b="1" dirty="0">
              <a:solidFill>
                <a:srgbClr val="D06D30"/>
              </a:solidFill>
              <a:latin typeface="Times New Roman" pitchFamily="18" charset="0"/>
              <a:cs typeface="Times New Roman" pitchFamily="18" charset="0"/>
            </a:endParaRPr>
          </a:p>
        </p:txBody>
      </p:sp>
      <p:sp>
        <p:nvSpPr>
          <p:cNvPr id="3" name="TextBox 3"/>
          <p:cNvSpPr txBox="1"/>
          <p:nvPr/>
        </p:nvSpPr>
        <p:spPr>
          <a:xfrm>
            <a:off x="622300" y="1943100"/>
            <a:ext cx="6136873" cy="820738"/>
          </a:xfrm>
          <a:prstGeom prst="rect">
            <a:avLst/>
          </a:prstGeom>
          <a:noFill/>
        </p:spPr>
        <p:txBody>
          <a:bodyPr vert="horz" wrap="none" lIns="0" tIns="0" rIns="0" bIns="0" rtlCol="0">
            <a:spAutoFit/>
          </a:bodyPr>
          <a:lstStyle/>
          <a:p>
            <a:pPr>
              <a:lnSpc>
                <a:spcPts val="3220"/>
              </a:lnSpc>
            </a:pPr>
            <a:r>
              <a:rPr lang="en-CA" sz="2798"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vitamin B12 is bound to proteins in food</a:t>
            </a:r>
            <a:r>
              <a:rPr lang="en-CA" sz="2798" dirty="0" smtClean="0">
                <a:solidFill>
                  <a:srgbClr val="000000"/>
                </a:solidFill>
                <a:latin typeface="Times New Roman" pitchFamily="18" charset="0"/>
                <a:cs typeface="Times New Roman" pitchFamily="18" charset="0"/>
              </a:rPr>
              <a:t> </a:t>
            </a:r>
          </a:p>
          <a:p>
            <a:pPr>
              <a:lnSpc>
                <a:spcPts val="3220"/>
              </a:lnSpc>
            </a:pPr>
            <a:endParaRPr lang="en-CA" sz="2798" dirty="0">
              <a:solidFill>
                <a:srgbClr val="000000"/>
              </a:solidFill>
            </a:endParaRPr>
          </a:p>
        </p:txBody>
      </p:sp>
      <p:sp>
        <p:nvSpPr>
          <p:cNvPr id="4" name="TextBox 4"/>
          <p:cNvSpPr txBox="1"/>
          <p:nvPr/>
        </p:nvSpPr>
        <p:spPr>
          <a:xfrm>
            <a:off x="609600" y="2590800"/>
            <a:ext cx="8014891" cy="846386"/>
          </a:xfrm>
          <a:prstGeom prst="rect">
            <a:avLst/>
          </a:prstGeom>
          <a:noFill/>
        </p:spPr>
        <p:txBody>
          <a:bodyPr vert="horz" wrap="square" lIns="0" tIns="0" rIns="0" bIns="0" rtlCol="0">
            <a:spAutoFit/>
          </a:bodyPr>
          <a:lstStyle/>
          <a:p>
            <a:pPr>
              <a:lnSpc>
                <a:spcPts val="3300"/>
              </a:lnSpc>
            </a:pPr>
            <a:r>
              <a:rPr lang="en-CA" sz="2795"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hydrochloric acid in the stomach releases vitamin B12</a:t>
            </a:r>
            <a:endParaRPr lang="en-CA" sz="2795" dirty="0" smtClean="0">
              <a:solidFill>
                <a:srgbClr val="000000"/>
              </a:solidFill>
              <a:latin typeface="Times New Roman" pitchFamily="18" charset="0"/>
              <a:cs typeface="Times New Roman" pitchFamily="18" charset="0"/>
            </a:endParaRPr>
          </a:p>
          <a:p>
            <a:pPr>
              <a:lnSpc>
                <a:spcPts val="3300"/>
              </a:lnSpc>
            </a:pPr>
            <a:endParaRPr lang="en-CA" sz="2795" dirty="0">
              <a:solidFill>
                <a:srgbClr val="000000"/>
              </a:solidFill>
            </a:endParaRPr>
          </a:p>
        </p:txBody>
      </p:sp>
      <p:sp>
        <p:nvSpPr>
          <p:cNvPr id="5" name="TextBox 5"/>
          <p:cNvSpPr txBox="1"/>
          <p:nvPr/>
        </p:nvSpPr>
        <p:spPr>
          <a:xfrm>
            <a:off x="622301" y="3352800"/>
            <a:ext cx="8293100" cy="1308050"/>
          </a:xfrm>
          <a:prstGeom prst="rect">
            <a:avLst/>
          </a:prstGeom>
          <a:noFill/>
        </p:spPr>
        <p:txBody>
          <a:bodyPr vert="horz" wrap="square" lIns="0" tIns="0" rIns="0" bIns="0" rtlCol="0">
            <a:spAutoFit/>
          </a:bodyPr>
          <a:lstStyle/>
          <a:p>
            <a:pPr>
              <a:lnSpc>
                <a:spcPts val="335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B12 then binds to the </a:t>
            </a:r>
            <a:r>
              <a:rPr lang="en-US" sz="2800" b="1" dirty="0" smtClean="0">
                <a:solidFill>
                  <a:srgbClr val="D06D30"/>
                </a:solidFill>
                <a:latin typeface="Times New Roman" pitchFamily="18" charset="0"/>
                <a:cs typeface="Times New Roman" pitchFamily="18" charset="0"/>
              </a:rPr>
              <a:t>“internal factor" </a:t>
            </a:r>
            <a:r>
              <a:rPr lang="en-US" sz="2800" dirty="0" smtClean="0">
                <a:latin typeface="Times New Roman" pitchFamily="18" charset="0"/>
                <a:cs typeface="Times New Roman" pitchFamily="18" charset="0"/>
              </a:rPr>
              <a:t>produced by the parietal cells of the stomach</a:t>
            </a:r>
            <a:r>
              <a:rPr lang="sr-Latn-RS" sz="2800" dirty="0" smtClean="0">
                <a:latin typeface="Times New Roman" pitchFamily="18" charset="0"/>
                <a:cs typeface="Times New Roman" pitchFamily="18" charset="0"/>
              </a:rPr>
              <a:t>.</a:t>
            </a:r>
            <a:endParaRPr lang="en-CA" sz="2795" dirty="0" smtClean="0">
              <a:solidFill>
                <a:srgbClr val="000000"/>
              </a:solidFill>
              <a:latin typeface="Times New Roman" pitchFamily="18" charset="0"/>
              <a:cs typeface="Times New Roman" pitchFamily="18" charset="0"/>
            </a:endParaRPr>
          </a:p>
          <a:p>
            <a:pPr>
              <a:lnSpc>
                <a:spcPts val="3350"/>
              </a:lnSpc>
            </a:pPr>
            <a:endParaRPr lang="en-CA" sz="2795" dirty="0">
              <a:solidFill>
                <a:srgbClr val="000000"/>
              </a:solidFill>
            </a:endParaRPr>
          </a:p>
        </p:txBody>
      </p:sp>
      <p:sp>
        <p:nvSpPr>
          <p:cNvPr id="6" name="TextBox 6"/>
          <p:cNvSpPr txBox="1"/>
          <p:nvPr/>
        </p:nvSpPr>
        <p:spPr>
          <a:xfrm>
            <a:off x="622300" y="4572000"/>
            <a:ext cx="8216900" cy="1308050"/>
          </a:xfrm>
          <a:prstGeom prst="rect">
            <a:avLst/>
          </a:prstGeom>
          <a:noFill/>
        </p:spPr>
        <p:txBody>
          <a:bodyPr vert="horz" wrap="square" lIns="0" tIns="0" rIns="0" bIns="0" rtlCol="0">
            <a:spAutoFit/>
          </a:bodyPr>
          <a:lstStyle/>
          <a:p>
            <a:pPr>
              <a:lnSpc>
                <a:spcPts val="3400"/>
              </a:lnSpc>
            </a:pPr>
            <a:r>
              <a:rPr lang="en-CA" sz="2795"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the B12-intrinsic factor complex is absorbed in the intestines</a:t>
            </a:r>
            <a:r>
              <a:rPr lang="sr-Latn-RS" sz="2800" dirty="0" smtClean="0">
                <a:latin typeface="Times New Roman" pitchFamily="18" charset="0"/>
                <a:cs typeface="Times New Roman" pitchFamily="18" charset="0"/>
              </a:rPr>
              <a:t>.</a:t>
            </a:r>
            <a:endParaRPr lang="en-CA" sz="2798"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2400300" y="673100"/>
            <a:ext cx="3609706" cy="1308050"/>
          </a:xfrm>
          <a:prstGeom prst="rect">
            <a:avLst/>
          </a:prstGeom>
          <a:noFill/>
        </p:spPr>
        <p:txBody>
          <a:bodyPr vert="horz" wrap="none" lIns="0" tIns="0" rIns="0" bIns="0" rtlCol="0">
            <a:spAutoFit/>
          </a:bodyPr>
          <a:lstStyle/>
          <a:p>
            <a:pPr>
              <a:lnSpc>
                <a:spcPts val="5060"/>
              </a:lnSpc>
            </a:pPr>
            <a:r>
              <a:rPr lang="en-US" sz="4800" b="1" dirty="0" smtClean="0">
                <a:solidFill>
                  <a:srgbClr val="D06D30"/>
                </a:solidFill>
                <a:latin typeface="Times New Roman" pitchFamily="18" charset="0"/>
                <a:cs typeface="Times New Roman" pitchFamily="18" charset="0"/>
              </a:rPr>
              <a:t> Vitamin B12 </a:t>
            </a:r>
            <a:endParaRPr lang="en-CA" sz="4416" b="1" dirty="0" smtClean="0">
              <a:solidFill>
                <a:srgbClr val="C00000"/>
              </a:solidFill>
              <a:latin typeface="Palatino Linotype Bold"/>
              <a:cs typeface="Palatino Linotype Bold"/>
            </a:endParaRPr>
          </a:p>
          <a:p>
            <a:pPr>
              <a:lnSpc>
                <a:spcPts val="5060"/>
              </a:lnSpc>
            </a:pPr>
            <a:endParaRPr lang="en-CA" sz="4406" dirty="0">
              <a:solidFill>
                <a:srgbClr val="C00000"/>
              </a:solidFill>
            </a:endParaRPr>
          </a:p>
        </p:txBody>
      </p:sp>
      <p:sp>
        <p:nvSpPr>
          <p:cNvPr id="3" name="TextBox 3"/>
          <p:cNvSpPr txBox="1"/>
          <p:nvPr/>
        </p:nvSpPr>
        <p:spPr>
          <a:xfrm>
            <a:off x="622300" y="2057400"/>
            <a:ext cx="7988300" cy="1231106"/>
          </a:xfrm>
          <a:prstGeom prst="rect">
            <a:avLst/>
          </a:prstGeom>
          <a:noFill/>
        </p:spPr>
        <p:txBody>
          <a:bodyPr vert="horz" wrap="square" lIns="0" tIns="0" rIns="0" bIns="0" rtlCol="0">
            <a:spAutoFit/>
          </a:bodyPr>
          <a:lstStyle/>
          <a:p>
            <a:pPr>
              <a:lnSpc>
                <a:spcPts val="3220"/>
              </a:lnSpc>
            </a:pPr>
            <a:r>
              <a:rPr lang="en-CA" sz="2798" dirty="0" smtClean="0">
                <a:solidFill>
                  <a:srgbClr val="000000"/>
                </a:solidFill>
                <a:latin typeface="Arial"/>
                <a:cs typeface="Arial"/>
              </a:rPr>
              <a:t>•</a:t>
            </a:r>
            <a:r>
              <a:rPr lang="en-CA" sz="2798"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B12 is the only water-soluble vitamin which is </a:t>
            </a:r>
            <a:r>
              <a:rPr lang="en-US" sz="2800" b="1" dirty="0" smtClean="0">
                <a:latin typeface="Times New Roman" pitchFamily="18" charset="0"/>
                <a:cs typeface="Times New Roman" pitchFamily="18" charset="0"/>
              </a:rPr>
              <a:t>deposited </a:t>
            </a:r>
            <a:r>
              <a:rPr lang="en-US" sz="2800" dirty="0" smtClean="0">
                <a:latin typeface="Times New Roman" pitchFamily="18" charset="0"/>
                <a:cs typeface="Times New Roman" pitchFamily="18" charset="0"/>
              </a:rPr>
              <a:t>in the organism to a significant extent</a:t>
            </a:r>
            <a:r>
              <a:rPr lang="sr-Latn-RS" sz="2798" dirty="0" smtClean="0">
                <a:solidFill>
                  <a:srgbClr val="000000"/>
                </a:solidFill>
                <a:latin typeface="Palatino Linotype"/>
                <a:cs typeface="Palatino Linotype"/>
              </a:rPr>
              <a:t>.</a:t>
            </a:r>
            <a:endParaRPr lang="en-CA" sz="2798" dirty="0" smtClean="0">
              <a:solidFill>
                <a:srgbClr val="000000"/>
              </a:solidFill>
              <a:latin typeface="Palatino Linotype"/>
              <a:cs typeface="Palatino Linotype"/>
            </a:endParaRPr>
          </a:p>
          <a:p>
            <a:pPr>
              <a:lnSpc>
                <a:spcPts val="3220"/>
              </a:lnSpc>
            </a:pPr>
            <a:endParaRPr lang="en-CA" sz="2798" dirty="0">
              <a:solidFill>
                <a:srgbClr val="000000"/>
              </a:solidFill>
            </a:endParaRPr>
          </a:p>
        </p:txBody>
      </p:sp>
      <p:sp>
        <p:nvSpPr>
          <p:cNvPr id="5" name="TextBox 5"/>
          <p:cNvSpPr txBox="1"/>
          <p:nvPr/>
        </p:nvSpPr>
        <p:spPr>
          <a:xfrm>
            <a:off x="622300" y="3921150"/>
            <a:ext cx="8521700" cy="1308050"/>
          </a:xfrm>
          <a:prstGeom prst="rect">
            <a:avLst/>
          </a:prstGeom>
          <a:noFill/>
        </p:spPr>
        <p:txBody>
          <a:bodyPr vert="horz" wrap="square" lIns="0" tIns="0" rIns="0" bIns="0" rtlCol="0">
            <a:spAutoFit/>
          </a:bodyPr>
          <a:lstStyle/>
          <a:p>
            <a:pPr>
              <a:lnSpc>
                <a:spcPts val="335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vitamin B12 is the only water-soluble vitamin which is </a:t>
            </a:r>
            <a:r>
              <a:rPr lang="en-US" sz="2800" b="1" dirty="0" smtClean="0">
                <a:latin typeface="Times New Roman" pitchFamily="18" charset="0"/>
                <a:cs typeface="Times New Roman" pitchFamily="18" charset="0"/>
              </a:rPr>
              <a:t>not present in plants</a:t>
            </a:r>
            <a:r>
              <a:rPr lang="sr-Latn-RS" sz="2800" dirty="0" smtClean="0">
                <a:latin typeface="Times New Roman" pitchFamily="18" charset="0"/>
                <a:cs typeface="Times New Roman" pitchFamily="18" charset="0"/>
              </a:rPr>
              <a:t>.</a:t>
            </a:r>
            <a:endParaRPr lang="en-CA" sz="2795" dirty="0" smtClean="0">
              <a:solidFill>
                <a:srgbClr val="C00000"/>
              </a:solidFill>
              <a:latin typeface="Times New Roman" pitchFamily="18" charset="0"/>
              <a:cs typeface="Times New Roman" pitchFamily="18" charset="0"/>
            </a:endParaRPr>
          </a:p>
          <a:p>
            <a:pPr>
              <a:lnSpc>
                <a:spcPts val="335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838200" y="228600"/>
            <a:ext cx="6160020" cy="948978"/>
          </a:xfrm>
          <a:prstGeom prst="rect">
            <a:avLst/>
          </a:prstGeom>
          <a:noFill/>
        </p:spPr>
        <p:txBody>
          <a:bodyPr vert="horz" wrap="none" lIns="0" tIns="0" rIns="0" bIns="0" rtlCol="0">
            <a:spAutoFit/>
          </a:bodyPr>
          <a:lstStyle/>
          <a:p>
            <a:pPr>
              <a:lnSpc>
                <a:spcPts val="368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Food sources of vitamin B12</a:t>
            </a:r>
            <a:endParaRPr lang="en-CA" sz="3600" b="1" dirty="0" smtClean="0">
              <a:solidFill>
                <a:srgbClr val="D06D30"/>
              </a:solidFill>
              <a:latin typeface="Times New Roman" pitchFamily="18" charset="0"/>
              <a:cs typeface="Times New Roman" pitchFamily="18" charset="0"/>
            </a:endParaRPr>
          </a:p>
          <a:p>
            <a:pPr>
              <a:lnSpc>
                <a:spcPts val="368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1547664" y="1052736"/>
            <a:ext cx="3706143" cy="857607"/>
          </a:xfrm>
          <a:prstGeom prst="rect">
            <a:avLst/>
          </a:prstGeom>
          <a:noFill/>
        </p:spPr>
        <p:txBody>
          <a:bodyPr vert="horz" wrap="none" lIns="0" tIns="0" rIns="0" bIns="0" rtlCol="0">
            <a:spAutoFit/>
          </a:bodyPr>
          <a:lstStyle/>
          <a:p>
            <a:pPr>
              <a:lnSpc>
                <a:spcPts val="340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en-US" sz="3200" dirty="0" smtClean="0"/>
              <a:t> </a:t>
            </a:r>
            <a:r>
              <a:rPr lang="en-US" sz="2800" dirty="0" smtClean="0">
                <a:latin typeface="Times New Roman" pitchFamily="18" charset="0"/>
                <a:cs typeface="Times New Roman" pitchFamily="18" charset="0"/>
              </a:rPr>
              <a:t>foods of animal origin</a:t>
            </a:r>
            <a:r>
              <a:rPr lang="sr-Latn-RS" sz="2800" dirty="0" smtClean="0">
                <a:latin typeface="Times New Roman" pitchFamily="18" charset="0"/>
                <a:cs typeface="Times New Roman" pitchFamily="18" charset="0"/>
              </a:rPr>
              <a:t> :</a:t>
            </a:r>
            <a:endParaRPr lang="en-CA" sz="2800" b="1" dirty="0" smtClean="0">
              <a:solidFill>
                <a:srgbClr val="000000"/>
              </a:solidFill>
              <a:latin typeface="Times New Roman" pitchFamily="18" charset="0"/>
              <a:cs typeface="Times New Roman" pitchFamily="18" charset="0"/>
            </a:endParaRPr>
          </a:p>
          <a:p>
            <a:pPr>
              <a:lnSpc>
                <a:spcPts val="3400"/>
              </a:lnSpc>
            </a:pPr>
            <a:endParaRPr lang="en-CA" sz="2795" dirty="0">
              <a:solidFill>
                <a:srgbClr val="000000"/>
              </a:solidFill>
            </a:endParaRPr>
          </a:p>
        </p:txBody>
      </p:sp>
      <p:sp>
        <p:nvSpPr>
          <p:cNvPr id="7" name="TextBox 7"/>
          <p:cNvSpPr txBox="1"/>
          <p:nvPr/>
        </p:nvSpPr>
        <p:spPr>
          <a:xfrm>
            <a:off x="1475656" y="4505176"/>
            <a:ext cx="2878930" cy="820738"/>
          </a:xfrm>
          <a:prstGeom prst="rect">
            <a:avLst/>
          </a:prstGeom>
          <a:noFill/>
        </p:spPr>
        <p:txBody>
          <a:bodyPr vert="horz" wrap="none" lIns="0" tIns="0" rIns="0" bIns="0" rtlCol="0">
            <a:spAutoFit/>
          </a:bodyPr>
          <a:lstStyle/>
          <a:p>
            <a:pPr>
              <a:lnSpc>
                <a:spcPts val="322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3200" dirty="0" smtClean="0"/>
              <a:t> </a:t>
            </a:r>
            <a:r>
              <a:rPr lang="en-US" sz="2800" b="1" dirty="0" smtClean="0">
                <a:latin typeface="Times New Roman" pitchFamily="18" charset="0"/>
                <a:cs typeface="Times New Roman" pitchFamily="18" charset="0"/>
              </a:rPr>
              <a:t>enriched cereals </a:t>
            </a:r>
            <a:endParaRPr lang="en-CA" sz="2800" b="1"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9" name="TextBox 4"/>
          <p:cNvSpPr txBox="1"/>
          <p:nvPr/>
        </p:nvSpPr>
        <p:spPr>
          <a:xfrm>
            <a:off x="1981200" y="1676400"/>
            <a:ext cx="1428134" cy="2872581"/>
          </a:xfrm>
          <a:prstGeom prst="rect">
            <a:avLst/>
          </a:prstGeom>
          <a:noFill/>
        </p:spPr>
        <p:txBody>
          <a:bodyPr vert="horz" wrap="square" lIns="0" tIns="0" rIns="0" bIns="0" rtlCol="0">
            <a:spAutoFit/>
          </a:bodyPr>
          <a:lstStyle/>
          <a:p>
            <a:pPr>
              <a:lnSpc>
                <a:spcPts val="3220"/>
              </a:lnSpc>
              <a:buFontTx/>
              <a:buChar char="-"/>
            </a:pPr>
            <a:r>
              <a:rPr lang="sr-Latn-RS" sz="2800" dirty="0" smtClean="0"/>
              <a:t> </a:t>
            </a:r>
            <a:r>
              <a:rPr lang="en-US" sz="2800" dirty="0" smtClean="0">
                <a:latin typeface="Times New Roman" pitchFamily="18" charset="0"/>
                <a:cs typeface="Times New Roman" pitchFamily="18" charset="0"/>
              </a:rPr>
              <a:t>liver,</a:t>
            </a:r>
            <a:endParaRPr lang="sr-Latn-RS" sz="2800" dirty="0" smtClean="0">
              <a:latin typeface="Times New Roman" pitchFamily="18" charset="0"/>
              <a:cs typeface="Times New Roman" pitchFamily="18" charset="0"/>
            </a:endParaRPr>
          </a:p>
          <a:p>
            <a:pPr>
              <a:lnSpc>
                <a:spcPts val="3220"/>
              </a:lnSpc>
              <a:buFontTx/>
              <a:buChar char="-"/>
            </a:pPr>
            <a:r>
              <a:rPr lang="en-US" sz="2800" dirty="0" smtClean="0">
                <a:latin typeface="Times New Roman" pitchFamily="18" charset="0"/>
                <a:cs typeface="Times New Roman" pitchFamily="18" charset="0"/>
              </a:rPr>
              <a:t> meat, </a:t>
            </a:r>
            <a:endParaRPr lang="sr-Latn-RS" sz="2800" dirty="0" smtClean="0">
              <a:latin typeface="Times New Roman" pitchFamily="18" charset="0"/>
              <a:cs typeface="Times New Roman" pitchFamily="18" charset="0"/>
            </a:endParaRPr>
          </a:p>
          <a:p>
            <a:pPr>
              <a:lnSpc>
                <a:spcPts val="322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milk, </a:t>
            </a:r>
            <a:endParaRPr lang="sr-Latn-RS" sz="2800" dirty="0" smtClean="0">
              <a:latin typeface="Times New Roman" pitchFamily="18" charset="0"/>
              <a:cs typeface="Times New Roman" pitchFamily="18" charset="0"/>
            </a:endParaRPr>
          </a:p>
          <a:p>
            <a:pPr>
              <a:lnSpc>
                <a:spcPts val="322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cheese </a:t>
            </a:r>
            <a:r>
              <a:rPr lang="sr-Latn-RS" sz="2800" dirty="0" smtClean="0">
                <a:latin typeface="Times New Roman" pitchFamily="18" charset="0"/>
                <a:cs typeface="Times New Roman" pitchFamily="18" charset="0"/>
              </a:rPr>
              <a:t>,</a:t>
            </a:r>
          </a:p>
          <a:p>
            <a:pPr>
              <a:lnSpc>
                <a:spcPts val="322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eggs, </a:t>
            </a:r>
            <a:endParaRPr lang="sr-Latn-RS" sz="2800" dirty="0" smtClean="0">
              <a:latin typeface="Times New Roman" pitchFamily="18" charset="0"/>
              <a:cs typeface="Times New Roman" pitchFamily="18" charset="0"/>
            </a:endParaRPr>
          </a:p>
          <a:p>
            <a:pPr>
              <a:lnSpc>
                <a:spcPts val="322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yeast</a:t>
            </a:r>
            <a:endParaRPr lang="en-CA" sz="2795" dirty="0" smtClean="0">
              <a:solidFill>
                <a:srgbClr val="000000"/>
              </a:solidFill>
              <a:latin typeface="Times New Roman" pitchFamily="18" charset="0"/>
              <a:cs typeface="Times New Roman" pitchFamily="18" charset="0"/>
            </a:endParaRPr>
          </a:p>
          <a:p>
            <a:pPr>
              <a:lnSpc>
                <a:spcPts val="3220"/>
              </a:lnSpc>
            </a:pPr>
            <a:endParaRPr lang="en-CA" sz="2795" dirty="0">
              <a:solidFill>
                <a:srgbClr val="000000"/>
              </a:solidFill>
            </a:endParaRPr>
          </a:p>
        </p:txBody>
      </p:sp>
      <p:sp>
        <p:nvSpPr>
          <p:cNvPr id="10" name="TextBox 2"/>
          <p:cNvSpPr txBox="1"/>
          <p:nvPr/>
        </p:nvSpPr>
        <p:spPr>
          <a:xfrm>
            <a:off x="1475656" y="5106814"/>
            <a:ext cx="7776864" cy="1346522"/>
          </a:xfrm>
          <a:prstGeom prst="rect">
            <a:avLst/>
          </a:prstGeom>
          <a:noFill/>
        </p:spPr>
        <p:txBody>
          <a:bodyPr vert="horz" wrap="square" lIns="0" tIns="0" rIns="0" bIns="0" rtlCol="0">
            <a:spAutoFit/>
          </a:bodyPr>
          <a:lstStyle/>
          <a:p>
            <a:pPr>
              <a:lnSpc>
                <a:spcPts val="3450"/>
              </a:lnSpc>
            </a:pPr>
            <a:r>
              <a:rPr lang="en-CA" sz="2800" dirty="0" smtClean="0">
                <a:solidFill>
                  <a:srgbClr val="000000"/>
                </a:solidFill>
                <a:latin typeface="Times New Roman" pitchFamily="18" charset="0"/>
                <a:cs typeface="Times New Roman" pitchFamily="18" charset="0"/>
              </a:rPr>
              <a:t>•</a:t>
            </a:r>
            <a:r>
              <a:rPr lang="en-CA" sz="2800" b="1" dirty="0" smtClean="0">
                <a:solidFill>
                  <a:srgbClr val="0000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recommended amount of vitamin B12 is </a:t>
            </a:r>
            <a:r>
              <a:rPr lang="en-US" sz="2800" b="1" dirty="0" smtClean="0">
                <a:latin typeface="Times New Roman" pitchFamily="18" charset="0"/>
                <a:cs typeface="Times New Roman" pitchFamily="18" charset="0"/>
              </a:rPr>
              <a:t>2-2.4 </a:t>
            </a:r>
            <a:r>
              <a:rPr lang="en-US" sz="2800" dirty="0" err="1" smtClean="0">
                <a:latin typeface="Times New Roman" pitchFamily="18" charset="0"/>
                <a:cs typeface="Times New Roman" pitchFamily="18" charset="0"/>
              </a:rPr>
              <a:t>μg</a:t>
            </a:r>
            <a:r>
              <a:rPr lang="en-US" sz="2800" dirty="0" smtClean="0">
                <a:latin typeface="Times New Roman" pitchFamily="18" charset="0"/>
                <a:cs typeface="Times New Roman" pitchFamily="18" charset="0"/>
              </a:rPr>
              <a:t>/day for adults</a:t>
            </a:r>
            <a:r>
              <a:rPr lang="sr-Latn-RS" sz="2800" dirty="0" smtClean="0"/>
              <a:t>.</a:t>
            </a:r>
            <a:endParaRPr lang="en-CA" sz="2800" dirty="0" smtClean="0">
              <a:solidFill>
                <a:srgbClr val="000000"/>
              </a:solidFill>
              <a:latin typeface="Times New Roman" pitchFamily="18" charset="0"/>
              <a:cs typeface="Times New Roman" pitchFamily="18" charset="0"/>
            </a:endParaRPr>
          </a:p>
          <a:p>
            <a:pPr>
              <a:lnSpc>
                <a:spcPts val="3450"/>
              </a:lnSpc>
            </a:pPr>
            <a:endParaRPr lang="en-CA" sz="2800" dirty="0">
              <a:solidFill>
                <a:srgbClr val="000000"/>
              </a:solidFill>
              <a:latin typeface="Times New Roman" pitchFamily="18" charset="0"/>
              <a:cs typeface="Times New Roman" pitchFamily="18" charset="0"/>
            </a:endParaRPr>
          </a:p>
        </p:txBody>
      </p:sp>
      <p:sp>
        <p:nvSpPr>
          <p:cNvPr id="11" name="TextBox 4"/>
          <p:cNvSpPr txBox="1"/>
          <p:nvPr/>
        </p:nvSpPr>
        <p:spPr>
          <a:xfrm>
            <a:off x="2004864" y="2594992"/>
            <a:ext cx="65" cy="820738"/>
          </a:xfrm>
          <a:prstGeom prst="rect">
            <a:avLst/>
          </a:prstGeom>
          <a:noFill/>
        </p:spPr>
        <p:txBody>
          <a:bodyPr vert="horz" wrap="none" lIns="0" tIns="0" rIns="0" bIns="0" rtlCol="0">
            <a:spAutoFit/>
          </a:bodyPr>
          <a:lstStyle/>
          <a:p>
            <a:pPr>
              <a:lnSpc>
                <a:spcPts val="3220"/>
              </a:lnSpc>
            </a:pPr>
            <a:endParaRPr lang="en-CA" sz="2795" dirty="0" smtClean="0">
              <a:solidFill>
                <a:srgbClr val="000000"/>
              </a:solidFill>
              <a:latin typeface="Palatino Linotype"/>
              <a:cs typeface="Palatino Linotype"/>
            </a:endParaRPr>
          </a:p>
          <a:p>
            <a:pPr>
              <a:lnSpc>
                <a:spcPts val="322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457200" y="228600"/>
            <a:ext cx="8001001" cy="1577355"/>
          </a:xfrm>
          <a:prstGeom prst="rect">
            <a:avLst/>
          </a:prstGeom>
          <a:noFill/>
        </p:spPr>
        <p:txBody>
          <a:bodyPr vert="horz" wrap="square" lIns="0" tIns="0" rIns="0" bIns="0" rtlCol="0">
            <a:spAutoFit/>
          </a:bodyPr>
          <a:lstStyle/>
          <a:p>
            <a:pPr algn="ctr">
              <a:lnSpc>
                <a:spcPts val="4140"/>
              </a:lnSpc>
            </a:pPr>
            <a:r>
              <a:rPr lang="en-US" sz="3600" b="1" dirty="0" smtClean="0">
                <a:solidFill>
                  <a:srgbClr val="D06D30"/>
                </a:solidFill>
                <a:latin typeface="Times New Roman" pitchFamily="18" charset="0"/>
                <a:cs typeface="Times New Roman" pitchFamily="18" charset="0"/>
              </a:rPr>
              <a:t>Absorption of vitamin B12 in the </a:t>
            </a:r>
            <a:r>
              <a:rPr lang="sr-Latn-RS" sz="3600" b="1" dirty="0" smtClean="0">
                <a:solidFill>
                  <a:srgbClr val="D06D30"/>
                </a:solidFill>
                <a:latin typeface="Times New Roman" pitchFamily="18" charset="0"/>
                <a:cs typeface="Times New Roman" pitchFamily="18" charset="0"/>
              </a:rPr>
              <a:t> </a:t>
            </a:r>
            <a:r>
              <a:rPr lang="en-US" sz="3600" b="1" dirty="0" smtClean="0">
                <a:solidFill>
                  <a:srgbClr val="D06D30"/>
                </a:solidFill>
                <a:latin typeface="Times New Roman" pitchFamily="18" charset="0"/>
                <a:cs typeface="Times New Roman" pitchFamily="18" charset="0"/>
              </a:rPr>
              <a:t>digestive tract</a:t>
            </a:r>
            <a:endParaRPr lang="en-CA" sz="3600" b="1" dirty="0" smtClean="0">
              <a:solidFill>
                <a:srgbClr val="D06D30"/>
              </a:solidFill>
              <a:latin typeface="Times New Roman" pitchFamily="18" charset="0"/>
              <a:cs typeface="Times New Roman" pitchFamily="18" charset="0"/>
            </a:endParaRPr>
          </a:p>
          <a:p>
            <a:pPr algn="ctr">
              <a:lnSpc>
                <a:spcPts val="4140"/>
              </a:lnSpc>
            </a:pPr>
            <a:r>
              <a:rPr lang="sr-Latn-RS" sz="3600" dirty="0" smtClean="0">
                <a:solidFill>
                  <a:srgbClr val="C00000"/>
                </a:solidFill>
                <a:latin typeface="Times New Roman" panose="02020603050405020304" pitchFamily="18" charset="0"/>
                <a:cs typeface="Times New Roman" panose="02020603050405020304" pitchFamily="18" charset="0"/>
              </a:rPr>
              <a:t> </a:t>
            </a: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698500" y="1700808"/>
            <a:ext cx="8037388" cy="615553"/>
          </a:xfrm>
          <a:prstGeom prst="rect">
            <a:avLst/>
          </a:prstGeom>
          <a:noFill/>
        </p:spPr>
        <p:txBody>
          <a:bodyPr vert="horz" wrap="square" lIns="0" tIns="0" rIns="0" bIns="0" rtlCol="0">
            <a:spAutoFit/>
          </a:bodyPr>
          <a:lstStyle/>
          <a:p>
            <a:pPr>
              <a:lnSpc>
                <a:spcPts val="2400"/>
              </a:lnSpc>
              <a:tabLst>
                <a:tab pos="266700" algn="l"/>
              </a:tabLst>
            </a:pPr>
            <a:r>
              <a:rPr lang="en-CA" sz="2004" dirty="0" smtClean="0">
                <a:solidFill>
                  <a:srgbClr val="000000"/>
                </a:solidFill>
                <a:latin typeface="Arial"/>
                <a:cs typeface="Arial"/>
              </a:rPr>
              <a:t>•</a:t>
            </a:r>
            <a:r>
              <a:rPr lang="en-CA" sz="2004"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After ingestion, vitamin B12 is released from animal proteins under the action of </a:t>
            </a:r>
            <a:r>
              <a:rPr lang="en-US" sz="2400" dirty="0" err="1" smtClean="0">
                <a:latin typeface="Times New Roman" pitchFamily="18" charset="0"/>
                <a:cs typeface="Times New Roman" pitchFamily="18" charset="0"/>
              </a:rPr>
              <a:t>HCl</a:t>
            </a:r>
            <a:r>
              <a:rPr lang="sr-Latn-RS" sz="2400" dirty="0" smtClean="0">
                <a:latin typeface="Times New Roman" pitchFamily="18" charset="0"/>
                <a:cs typeface="Times New Roman" pitchFamily="18" charset="0"/>
              </a:rPr>
              <a:t>.</a:t>
            </a:r>
            <a:endParaRPr lang="x-none" sz="2004" dirty="0" smtClean="0">
              <a:solidFill>
                <a:srgbClr val="000000"/>
              </a:solidFill>
              <a:latin typeface="Times New Roman" pitchFamily="18" charset="0"/>
              <a:cs typeface="Times New Roman" pitchFamily="18" charset="0"/>
            </a:endParaRPr>
          </a:p>
        </p:txBody>
      </p:sp>
      <p:sp>
        <p:nvSpPr>
          <p:cNvPr id="5" name="TextBox 5"/>
          <p:cNvSpPr txBox="1"/>
          <p:nvPr/>
        </p:nvSpPr>
        <p:spPr>
          <a:xfrm>
            <a:off x="698500" y="3733800"/>
            <a:ext cx="7759700" cy="1231106"/>
          </a:xfrm>
          <a:prstGeom prst="rect">
            <a:avLst/>
          </a:prstGeom>
          <a:noFill/>
        </p:spPr>
        <p:txBody>
          <a:bodyPr vert="horz" wrap="square" lIns="0" tIns="0" rIns="0" bIns="0" rtlCol="0">
            <a:spAutoFit/>
          </a:bodyPr>
          <a:lstStyle/>
          <a:p>
            <a:pPr>
              <a:lnSpc>
                <a:spcPts val="2400"/>
              </a:lnSpc>
              <a:tabLst>
                <a:tab pos="266700" algn="l"/>
              </a:tabLst>
            </a:pPr>
            <a:r>
              <a:rPr lang="en-CA" sz="2004" dirty="0" smtClean="0">
                <a:solidFill>
                  <a:srgbClr val="000000"/>
                </a:solidFill>
                <a:latin typeface="Arial"/>
                <a:cs typeface="Arial"/>
              </a:rPr>
              <a:t>•</a:t>
            </a:r>
            <a:r>
              <a:rPr lang="en-CA" sz="2004" dirty="0" smtClean="0">
                <a:solidFill>
                  <a:srgbClr val="000000"/>
                </a:solidFill>
                <a:latin typeface="Palatino Linotype"/>
                <a:cs typeface="Palatino Linotype"/>
              </a:rPr>
              <a:t> </a:t>
            </a:r>
            <a:r>
              <a:rPr lang="x-none" sz="2004"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In the lumen of the duodenum, pancreatic proteases separate complex of vitamin B12 and R protein and release </a:t>
            </a:r>
            <a:r>
              <a:rPr lang="en-US" sz="2400" dirty="0" err="1" smtClean="0">
                <a:latin typeface="Times New Roman" pitchFamily="18" charset="0"/>
                <a:cs typeface="Times New Roman" pitchFamily="18" charset="0"/>
              </a:rPr>
              <a:t>cobalamin</a:t>
            </a:r>
            <a:r>
              <a:rPr lang="x-none" sz="2400" smtClean="0">
                <a:solidFill>
                  <a:srgbClr val="000000"/>
                </a:solidFill>
                <a:latin typeface="Times New Roman" pitchFamily="18" charset="0"/>
                <a:cs typeface="Times New Roman" pitchFamily="18" charset="0"/>
              </a:rPr>
              <a:t> </a:t>
            </a:r>
            <a:r>
              <a:rPr lang="en-CA" sz="2006" dirty="0" smtClean="0">
                <a:solidFill>
                  <a:srgbClr val="000000"/>
                </a:solidFill>
                <a:latin typeface="Times New Roman"/>
              </a:rPr>
              <a:t/>
            </a:r>
            <a:br>
              <a:rPr lang="en-CA" sz="2006" dirty="0" smtClean="0">
                <a:solidFill>
                  <a:srgbClr val="000000"/>
                </a:solidFill>
                <a:latin typeface="Times New Roman"/>
              </a:rPr>
            </a:br>
            <a:r>
              <a:rPr lang="en-CA" sz="2006" dirty="0" smtClean="0">
                <a:solidFill>
                  <a:srgbClr val="000000"/>
                </a:solidFill>
                <a:latin typeface="Palatino Linotype"/>
                <a:cs typeface="Palatino Linotype"/>
              </a:rPr>
              <a:t>	</a:t>
            </a:r>
          </a:p>
          <a:p>
            <a:pPr>
              <a:lnSpc>
                <a:spcPts val="2400"/>
              </a:lnSpc>
            </a:pPr>
            <a:endParaRPr lang="en-CA" sz="2006" dirty="0">
              <a:solidFill>
                <a:srgbClr val="000000"/>
              </a:solidFill>
            </a:endParaRPr>
          </a:p>
        </p:txBody>
      </p:sp>
      <p:sp>
        <p:nvSpPr>
          <p:cNvPr id="6" name="TextBox 6"/>
          <p:cNvSpPr txBox="1"/>
          <p:nvPr/>
        </p:nvSpPr>
        <p:spPr>
          <a:xfrm>
            <a:off x="598985" y="4495800"/>
            <a:ext cx="7706816" cy="923330"/>
          </a:xfrm>
          <a:prstGeom prst="rect">
            <a:avLst/>
          </a:prstGeom>
          <a:noFill/>
        </p:spPr>
        <p:txBody>
          <a:bodyPr vert="horz" wrap="square" lIns="0" tIns="0" rIns="0" bIns="0" rtlCol="0">
            <a:spAutoFit/>
          </a:bodyPr>
          <a:lstStyle/>
          <a:p>
            <a:pPr>
              <a:lnSpc>
                <a:spcPts val="2400"/>
              </a:lnSpc>
              <a:tabLst>
                <a:tab pos="266700" algn="l"/>
              </a:tabLst>
            </a:pPr>
            <a:r>
              <a:rPr lang="en-CA" sz="2004" dirty="0" smtClean="0">
                <a:solidFill>
                  <a:srgbClr val="000000"/>
                </a:solidFill>
                <a:latin typeface="Arial"/>
                <a:cs typeface="Arial"/>
              </a:rPr>
              <a:t>•</a:t>
            </a:r>
            <a:r>
              <a:rPr lang="sr-Latn-RS" sz="2004"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Intrinsic factor synthesized by gastric parietal cells binds to free vitamin B12 in the duodenum </a:t>
            </a:r>
            <a:endParaRPr lang="en-CA" sz="2004" dirty="0" smtClean="0">
              <a:solidFill>
                <a:srgbClr val="000000"/>
              </a:solidFill>
              <a:latin typeface="Times New Roman" pitchFamily="18" charset="0"/>
              <a:cs typeface="Times New Roman" pitchFamily="18" charset="0"/>
            </a:endParaRPr>
          </a:p>
          <a:p>
            <a:pPr>
              <a:lnSpc>
                <a:spcPts val="2400"/>
              </a:lnSpc>
            </a:pPr>
            <a:endParaRPr lang="en-CA" sz="2004" dirty="0">
              <a:solidFill>
                <a:srgbClr val="000000"/>
              </a:solidFill>
            </a:endParaRPr>
          </a:p>
        </p:txBody>
      </p:sp>
      <p:sp>
        <p:nvSpPr>
          <p:cNvPr id="7" name="TextBox 7"/>
          <p:cNvSpPr txBox="1"/>
          <p:nvPr/>
        </p:nvSpPr>
        <p:spPr>
          <a:xfrm>
            <a:off x="603176" y="5486400"/>
            <a:ext cx="8236024" cy="923330"/>
          </a:xfrm>
          <a:prstGeom prst="rect">
            <a:avLst/>
          </a:prstGeom>
          <a:noFill/>
        </p:spPr>
        <p:txBody>
          <a:bodyPr vert="horz" wrap="square" lIns="0" tIns="0" rIns="0" bIns="0" rtlCol="0">
            <a:spAutoFit/>
          </a:bodyPr>
          <a:lstStyle/>
          <a:p>
            <a:pPr>
              <a:lnSpc>
                <a:spcPts val="2400"/>
              </a:lnSpc>
              <a:tabLst>
                <a:tab pos="266700" algn="l"/>
              </a:tabLst>
            </a:pPr>
            <a:r>
              <a:rPr lang="en-CA" sz="2004" dirty="0" smtClean="0">
                <a:solidFill>
                  <a:srgbClr val="000000"/>
                </a:solidFill>
                <a:latin typeface="Arial"/>
                <a:cs typeface="Arial"/>
              </a:rPr>
              <a:t>•</a:t>
            </a:r>
            <a:r>
              <a:rPr lang="en-CA" sz="2014" b="1" dirty="0" smtClean="0">
                <a:solidFill>
                  <a:srgbClr val="000000"/>
                </a:solidFill>
                <a:latin typeface="Palatino Linotype Bold"/>
                <a:cs typeface="Palatino Linotype Bold"/>
              </a:rPr>
              <a:t> </a:t>
            </a:r>
            <a:r>
              <a:rPr lang="sr-Latn-RS" sz="2014"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The intrinsic factor-vitamin B12 complex is absorbed via receptors (</a:t>
            </a:r>
            <a:r>
              <a:rPr lang="en-US" sz="2400" dirty="0" err="1" smtClean="0">
                <a:latin typeface="Times New Roman" pitchFamily="18" charset="0"/>
                <a:cs typeface="Times New Roman" pitchFamily="18" charset="0"/>
              </a:rPr>
              <a:t>cubilin</a:t>
            </a:r>
            <a:r>
              <a:rPr lang="en-US" sz="2400" dirty="0" smtClean="0">
                <a:latin typeface="Times New Roman" pitchFamily="18" charset="0"/>
                <a:cs typeface="Times New Roman" pitchFamily="18" charset="0"/>
              </a:rPr>
              <a:t>) ​​in the terminal ileum</a:t>
            </a:r>
            <a:r>
              <a:rPr lang="sr-Latn-RS" sz="2400" dirty="0" smtClean="0">
                <a:latin typeface="Times New Roman" pitchFamily="18" charset="0"/>
                <a:cs typeface="Times New Roman" pitchFamily="18" charset="0"/>
              </a:rPr>
              <a:t>.</a:t>
            </a:r>
            <a:endParaRPr lang="en-CA" sz="2006" dirty="0" smtClean="0">
              <a:solidFill>
                <a:srgbClr val="000000"/>
              </a:solidFill>
              <a:latin typeface="Times New Roman" pitchFamily="18" charset="0"/>
              <a:cs typeface="Times New Roman" pitchFamily="18" charset="0"/>
            </a:endParaRPr>
          </a:p>
          <a:p>
            <a:pPr>
              <a:lnSpc>
                <a:spcPts val="2400"/>
              </a:lnSpc>
            </a:pPr>
            <a:endParaRPr lang="en-CA" sz="2006" dirty="0">
              <a:solidFill>
                <a:srgbClr val="000000"/>
              </a:solidFill>
            </a:endParaRPr>
          </a:p>
        </p:txBody>
      </p:sp>
      <p:sp>
        <p:nvSpPr>
          <p:cNvPr id="9" name="TextBox 4"/>
          <p:cNvSpPr txBox="1"/>
          <p:nvPr/>
        </p:nvSpPr>
        <p:spPr>
          <a:xfrm>
            <a:off x="698500" y="2492896"/>
            <a:ext cx="8037388" cy="1231106"/>
          </a:xfrm>
          <a:prstGeom prst="rect">
            <a:avLst/>
          </a:prstGeom>
          <a:noFill/>
        </p:spPr>
        <p:txBody>
          <a:bodyPr vert="horz" wrap="square" lIns="0" tIns="0" rIns="0" bIns="0" rtlCol="0">
            <a:spAutoFit/>
          </a:bodyPr>
          <a:lstStyle/>
          <a:p>
            <a:pPr>
              <a:lnSpc>
                <a:spcPts val="2400"/>
              </a:lnSpc>
              <a:tabLst>
                <a:tab pos="266700" algn="l"/>
              </a:tabLst>
            </a:pPr>
            <a:r>
              <a:rPr lang="en-CA" sz="2004" dirty="0" smtClean="0">
                <a:solidFill>
                  <a:srgbClr val="000000"/>
                </a:solidFill>
                <a:latin typeface="Arial"/>
                <a:cs typeface="Arial"/>
              </a:rPr>
              <a:t>•</a:t>
            </a:r>
            <a:r>
              <a:rPr lang="en-CA" sz="2004"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Released vitamin B12 binds to </a:t>
            </a:r>
            <a:r>
              <a:rPr lang="en-US" sz="2400" dirty="0" err="1" smtClean="0">
                <a:latin typeface="Times New Roman" pitchFamily="18" charset="0"/>
                <a:cs typeface="Times New Roman" pitchFamily="18" charset="0"/>
              </a:rPr>
              <a:t>cobalamin</a:t>
            </a:r>
            <a:r>
              <a:rPr lang="en-US" sz="2400" dirty="0" smtClean="0">
                <a:latin typeface="Times New Roman" pitchFamily="18" charset="0"/>
                <a:cs typeface="Times New Roman" pitchFamily="18" charset="0"/>
              </a:rPr>
              <a:t> binding protein (R protein, </a:t>
            </a:r>
            <a:r>
              <a:rPr lang="en-US" sz="2400" dirty="0" err="1" smtClean="0">
                <a:latin typeface="Times New Roman" pitchFamily="18" charset="0"/>
                <a:cs typeface="Times New Roman" pitchFamily="18" charset="0"/>
              </a:rPr>
              <a:t>haptocorin</a:t>
            </a:r>
            <a:r>
              <a:rPr lang="en-US" sz="2400" dirty="0" smtClean="0">
                <a:latin typeface="Times New Roman" pitchFamily="18" charset="0"/>
                <a:cs typeface="Times New Roman" pitchFamily="18" charset="0"/>
              </a:rPr>
              <a:t> or </a:t>
            </a:r>
            <a:r>
              <a:rPr lang="en-US" sz="2400" dirty="0" err="1" smtClean="0">
                <a:latin typeface="Times New Roman" pitchFamily="18" charset="0"/>
                <a:cs typeface="Times New Roman" pitchFamily="18" charset="0"/>
              </a:rPr>
              <a:t>transcobalamin</a:t>
            </a:r>
            <a:r>
              <a:rPr lang="en-US" sz="2400" dirty="0" smtClean="0">
                <a:latin typeface="Times New Roman" pitchFamily="18" charset="0"/>
                <a:cs typeface="Times New Roman" pitchFamily="18" charset="0"/>
              </a:rPr>
              <a:t> I, produced by salivary gland cells and gastric parietal cells) and a complex is formed</a:t>
            </a:r>
            <a:r>
              <a:rPr lang="sr-Latn-RS" sz="2400" dirty="0" smtClean="0"/>
              <a:t>.</a:t>
            </a:r>
            <a:endParaRPr lang="en-CA" sz="2004" dirty="0" smtClean="0">
              <a:solidFill>
                <a:srgbClr val="000000"/>
              </a:solidFill>
              <a:latin typeface="Palatino Linotype"/>
              <a:cs typeface="Palatino Linotype"/>
            </a:endParaRPr>
          </a:p>
          <a:p>
            <a:pPr>
              <a:lnSpc>
                <a:spcPts val="2400"/>
              </a:lnSpc>
            </a:pPr>
            <a:endParaRPr lang="en-CA" sz="2004" dirty="0">
              <a:solidFill>
                <a:srgbClr val="000000"/>
              </a:solidFill>
            </a:endParaRPr>
          </a:p>
        </p:txBody>
      </p:sp>
      <p:sp>
        <p:nvSpPr>
          <p:cNvPr id="10" name="TextBox 3"/>
          <p:cNvSpPr txBox="1"/>
          <p:nvPr/>
        </p:nvSpPr>
        <p:spPr>
          <a:xfrm>
            <a:off x="1574800" y="662732"/>
            <a:ext cx="65" cy="1051570"/>
          </a:xfrm>
          <a:prstGeom prst="rect">
            <a:avLst/>
          </a:prstGeom>
          <a:noFill/>
        </p:spPr>
        <p:txBody>
          <a:bodyPr vert="horz" wrap="none" lIns="0" tIns="0" rIns="0" bIns="0" rtlCol="0">
            <a:spAutoFit/>
          </a:bodyPr>
          <a:lstStyle/>
          <a:p>
            <a:pPr>
              <a:lnSpc>
                <a:spcPts val="4140"/>
              </a:lnSpc>
            </a:pPr>
            <a:endParaRPr lang="en-CA" sz="3610" b="1" dirty="0" smtClean="0">
              <a:solidFill>
                <a:srgbClr val="C00000"/>
              </a:solidFill>
              <a:latin typeface="Palatino Linotype Bold"/>
              <a:cs typeface="Palatino Linotype Bold"/>
            </a:endParaRPr>
          </a:p>
          <a:p>
            <a:pPr>
              <a:lnSpc>
                <a:spcPts val="4140"/>
              </a:lnSpc>
            </a:pPr>
            <a:endParaRPr lang="en-CA" sz="3600" dirty="0">
              <a:solidFill>
                <a:srgbClr val="C00000"/>
              </a:solidFill>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977900" y="495300"/>
            <a:ext cx="6197402"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Vitamin B12 in the body</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698501" y="2195661"/>
            <a:ext cx="7759700" cy="1500411"/>
          </a:xfrm>
          <a:prstGeom prst="rect">
            <a:avLst/>
          </a:prstGeom>
          <a:noFill/>
        </p:spPr>
        <p:txBody>
          <a:bodyPr vert="horz" wrap="square" lIns="0" tIns="0" rIns="0" bIns="0" rtlCol="0">
            <a:spAutoFit/>
          </a:bodyPr>
          <a:lstStyle/>
          <a:p>
            <a:pPr>
              <a:lnSpc>
                <a:spcPts val="3850"/>
              </a:lnSpc>
            </a:pPr>
            <a:r>
              <a:rPr lang="en-CA" sz="3206" dirty="0" smtClean="0">
                <a:solidFill>
                  <a:srgbClr val="000000"/>
                </a:solidFill>
                <a:latin typeface="Arial"/>
                <a:cs typeface="Arial"/>
              </a:rPr>
              <a:t>•</a:t>
            </a:r>
            <a:r>
              <a:rPr lang="en-CA" sz="3206" dirty="0" smtClean="0">
                <a:solidFill>
                  <a:srgbClr val="000000"/>
                </a:solidFill>
                <a:latin typeface="Palatino Linotype"/>
                <a:cs typeface="Palatino Linotype"/>
              </a:rPr>
              <a:t> </a:t>
            </a:r>
            <a:r>
              <a:rPr lang="en-US" sz="3600" dirty="0" smtClean="0"/>
              <a:t> </a:t>
            </a:r>
            <a:r>
              <a:rPr lang="sr-Latn-RS" sz="2800" dirty="0"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t is transported in the body bound to a specific B12 binding protein, </a:t>
            </a:r>
            <a:r>
              <a:rPr lang="en-US" sz="2800" b="1" dirty="0" err="1" smtClean="0">
                <a:latin typeface="Times New Roman" pitchFamily="18" charset="0"/>
                <a:cs typeface="Times New Roman" pitchFamily="18" charset="0"/>
              </a:rPr>
              <a:t>transcobalamin</a:t>
            </a:r>
            <a:r>
              <a:rPr lang="en-US" sz="2800" b="1" dirty="0" smtClean="0">
                <a:latin typeface="Times New Roman" pitchFamily="18" charset="0"/>
                <a:cs typeface="Times New Roman" pitchFamily="18" charset="0"/>
              </a:rPr>
              <a:t> II</a:t>
            </a:r>
            <a:r>
              <a:rPr lang="sr-Latn-RS" sz="2800" dirty="0" smtClean="0">
                <a:solidFill>
                  <a:srgbClr val="000000"/>
                </a:solidFill>
                <a:latin typeface="Times New Roman" pitchFamily="18" charset="0"/>
                <a:cs typeface="Times New Roman" pitchFamily="18" charset="0"/>
              </a:rPr>
              <a:t>.</a:t>
            </a:r>
            <a:endParaRPr lang="en-CA" sz="2800" b="1" dirty="0" smtClean="0">
              <a:solidFill>
                <a:srgbClr val="000000"/>
              </a:solidFill>
              <a:latin typeface="Times New Roman" pitchFamily="18" charset="0"/>
              <a:cs typeface="Times New Roman" pitchFamily="18" charset="0"/>
            </a:endParaRPr>
          </a:p>
          <a:p>
            <a:pPr>
              <a:lnSpc>
                <a:spcPts val="3850"/>
              </a:lnSpc>
            </a:pPr>
            <a:endParaRPr lang="en-CA" sz="3204" dirty="0">
              <a:solidFill>
                <a:srgbClr val="000000"/>
              </a:solidFill>
            </a:endParaRPr>
          </a:p>
        </p:txBody>
      </p:sp>
      <p:sp>
        <p:nvSpPr>
          <p:cNvPr id="4" name="TextBox 4"/>
          <p:cNvSpPr txBox="1"/>
          <p:nvPr/>
        </p:nvSpPr>
        <p:spPr>
          <a:xfrm>
            <a:off x="685800" y="3795861"/>
            <a:ext cx="6987366" cy="1461939"/>
          </a:xfrm>
          <a:prstGeom prst="rect">
            <a:avLst/>
          </a:prstGeom>
          <a:noFill/>
        </p:spPr>
        <p:txBody>
          <a:bodyPr vert="horz" wrap="square" lIns="0" tIns="0" rIns="0" bIns="0" rtlCol="0">
            <a:spAutoFit/>
          </a:bodyPr>
          <a:lstStyle/>
          <a:p>
            <a:pPr>
              <a:lnSpc>
                <a:spcPts val="3800"/>
              </a:lnSpc>
            </a:pPr>
            <a:r>
              <a:rPr lang="en-CA" sz="3204" dirty="0" smtClean="0">
                <a:solidFill>
                  <a:srgbClr val="000000"/>
                </a:solidFill>
                <a:latin typeface="Arial"/>
                <a:cs typeface="Arial"/>
              </a:rPr>
              <a:t>•</a:t>
            </a:r>
            <a:r>
              <a:rPr lang="en-CA" sz="3214" b="1" dirty="0" smtClean="0">
                <a:solidFill>
                  <a:srgbClr val="000000"/>
                </a:solidFill>
                <a:latin typeface="Palatino Linotype Bold"/>
                <a:cs typeface="Palatino Linotype Bold"/>
              </a:rPr>
              <a:t> </a:t>
            </a:r>
            <a:r>
              <a:rPr lang="sr-Latn-RS" sz="2800" dirty="0" smtClean="0">
                <a:solidFill>
                  <a:srgbClr val="000000"/>
                </a:solidFill>
                <a:latin typeface="Times New Roman" pitchFamily="18" charset="0"/>
                <a:cs typeface="Times New Roman" pitchFamily="18" charset="0"/>
              </a:rPr>
              <a:t>S</a:t>
            </a:r>
            <a:r>
              <a:rPr lang="en-US" sz="2800" dirty="0" err="1" smtClean="0">
                <a:latin typeface="Times New Roman" pitchFamily="18" charset="0"/>
                <a:cs typeface="Times New Roman" pitchFamily="18" charset="0"/>
              </a:rPr>
              <a:t>tored</a:t>
            </a:r>
            <a:r>
              <a:rPr lang="en-US" sz="2800" dirty="0" smtClean="0">
                <a:latin typeface="Times New Roman" pitchFamily="18" charset="0"/>
                <a:cs typeface="Times New Roman" pitchFamily="18" charset="0"/>
              </a:rPr>
              <a:t> in the liver in sufficient quantities (3-5 mg) that can last for several years.</a:t>
            </a:r>
            <a:endParaRPr lang="en-CA" sz="2800" dirty="0" smtClean="0">
              <a:solidFill>
                <a:srgbClr val="000000"/>
              </a:solidFill>
              <a:latin typeface="Times New Roman" pitchFamily="18" charset="0"/>
              <a:cs typeface="Times New Roman" pitchFamily="18" charset="0"/>
            </a:endParaRPr>
          </a:p>
          <a:p>
            <a:pPr>
              <a:lnSpc>
                <a:spcPts val="3800"/>
              </a:lnSpc>
            </a:pPr>
            <a:endParaRPr lang="en-CA" sz="3204" dirty="0">
              <a:solidFill>
                <a:srgbClr val="000000"/>
              </a:solidFill>
            </a:endParaRPr>
          </a:p>
        </p:txBody>
      </p:sp>
      <p:sp>
        <p:nvSpPr>
          <p:cNvPr id="7" name="TextBox 5"/>
          <p:cNvSpPr txBox="1"/>
          <p:nvPr/>
        </p:nvSpPr>
        <p:spPr>
          <a:xfrm>
            <a:off x="1193800" y="5054600"/>
            <a:ext cx="65" cy="948978"/>
          </a:xfrm>
          <a:prstGeom prst="rect">
            <a:avLst/>
          </a:prstGeom>
          <a:noFill/>
        </p:spPr>
        <p:txBody>
          <a:bodyPr vert="horz" wrap="none" lIns="0" tIns="0" rIns="0" bIns="0" rtlCol="0">
            <a:spAutoFit/>
          </a:bodyPr>
          <a:lstStyle/>
          <a:p>
            <a:pPr>
              <a:lnSpc>
                <a:spcPts val="3680"/>
              </a:lnSpc>
            </a:pPr>
            <a:endParaRPr lang="en-CA" sz="3206" dirty="0" smtClean="0">
              <a:solidFill>
                <a:srgbClr val="000000"/>
              </a:solidFill>
              <a:latin typeface="Palatino Linotype"/>
              <a:cs typeface="Palatino Linotype"/>
            </a:endParaRPr>
          </a:p>
          <a:p>
            <a:pPr>
              <a:lnSpc>
                <a:spcPts val="3680"/>
              </a:lnSpc>
            </a:pPr>
            <a:endParaRPr lang="en-CA" sz="3206" dirty="0">
              <a:solidFill>
                <a:srgbClr val="00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2171700" y="495300"/>
            <a:ext cx="4658327" cy="1308050"/>
          </a:xfrm>
          <a:prstGeom prst="rect">
            <a:avLst/>
          </a:prstGeom>
          <a:noFill/>
        </p:spPr>
        <p:txBody>
          <a:bodyPr vert="horz" wrap="none" lIns="0" tIns="0" rIns="0" bIns="0" rtlCol="0">
            <a:spAutoFit/>
          </a:bodyPr>
          <a:lstStyle/>
          <a:p>
            <a:pPr>
              <a:lnSpc>
                <a:spcPts val="5060"/>
              </a:lnSpc>
            </a:pPr>
            <a:r>
              <a:rPr lang="sr-Latn-RS" sz="4400" b="1" dirty="0" smtClean="0">
                <a:solidFill>
                  <a:srgbClr val="DE0000"/>
                </a:solidFill>
                <a:latin typeface="Palatino Linotype Bold"/>
                <a:cs typeface="Times New Roman" pitchFamily="18" charset="0"/>
              </a:rPr>
              <a:t>   </a:t>
            </a:r>
            <a:r>
              <a:rPr lang="en-US" sz="4400" b="1" dirty="0" smtClean="0">
                <a:solidFill>
                  <a:schemeClr val="accent6">
                    <a:lumMod val="75000"/>
                  </a:schemeClr>
                </a:solidFill>
                <a:latin typeface="Times New Roman" pitchFamily="18" charset="0"/>
                <a:cs typeface="Times New Roman" pitchFamily="18" charset="0"/>
              </a:rPr>
              <a:t> </a:t>
            </a:r>
            <a:r>
              <a:rPr lang="en-US" sz="4400" b="1" dirty="0" err="1" smtClean="0">
                <a:solidFill>
                  <a:schemeClr val="accent6">
                    <a:lumMod val="75000"/>
                  </a:schemeClr>
                </a:solidFill>
                <a:latin typeface="Times New Roman" pitchFamily="18" charset="0"/>
                <a:cs typeface="Times New Roman" pitchFamily="18" charset="0"/>
              </a:rPr>
              <a:t>Hypovitaminosis</a:t>
            </a:r>
            <a:endParaRPr lang="en-CA" sz="4400" b="1" dirty="0" smtClean="0">
              <a:solidFill>
                <a:srgbClr val="DE0000"/>
              </a:solidFill>
              <a:latin typeface="Palatino Linotype Bold"/>
              <a:cs typeface="Palatino Linotype Bold"/>
            </a:endParaRPr>
          </a:p>
          <a:p>
            <a:pPr>
              <a:lnSpc>
                <a:spcPts val="5060"/>
              </a:lnSpc>
            </a:pPr>
            <a:endParaRPr lang="en-CA" sz="4400" dirty="0">
              <a:solidFill>
                <a:srgbClr val="DE0000"/>
              </a:solidFill>
            </a:endParaRPr>
          </a:p>
        </p:txBody>
      </p:sp>
      <p:sp>
        <p:nvSpPr>
          <p:cNvPr id="3" name="TextBox 3"/>
          <p:cNvSpPr txBox="1"/>
          <p:nvPr/>
        </p:nvSpPr>
        <p:spPr>
          <a:xfrm>
            <a:off x="490903" y="1515070"/>
            <a:ext cx="8348297" cy="923330"/>
          </a:xfrm>
          <a:prstGeom prst="rect">
            <a:avLst/>
          </a:prstGeom>
          <a:noFill/>
        </p:spPr>
        <p:txBody>
          <a:bodyPr vert="horz" wrap="square" lIns="0" tIns="0" rIns="0" bIns="0" rtlCol="0">
            <a:spAutoFit/>
          </a:bodyPr>
          <a:lstStyle/>
          <a:p>
            <a:pPr>
              <a:lnSpc>
                <a:spcPts val="2400"/>
              </a:lnSpc>
              <a:tabLst>
                <a:tab pos="342900" algn="l"/>
                <a:tab pos="342900" algn="l"/>
              </a:tabLst>
            </a:pPr>
            <a:r>
              <a:rPr lang="en-CA" sz="2200" dirty="0" smtClean="0">
                <a:solidFill>
                  <a:srgbClr val="000000"/>
                </a:solidFill>
                <a:latin typeface="Arial"/>
                <a:cs typeface="Arial"/>
              </a:rPr>
              <a:t>•</a:t>
            </a:r>
            <a:r>
              <a:rPr lang="en-CA" sz="22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Deficiencies of </a:t>
            </a:r>
            <a:r>
              <a:rPr lang="en-US" sz="2400" dirty="0" smtClean="0">
                <a:solidFill>
                  <a:srgbClr val="0070C0"/>
                </a:solidFill>
                <a:latin typeface="Times New Roman" pitchFamily="18" charset="0"/>
                <a:cs typeface="Times New Roman" pitchFamily="18" charset="0"/>
              </a:rPr>
              <a:t>water-soluble</a:t>
            </a:r>
            <a:r>
              <a:rPr lang="en-US" sz="2400" dirty="0" smtClean="0">
                <a:latin typeface="Times New Roman" pitchFamily="18" charset="0"/>
                <a:cs typeface="Times New Roman" pitchFamily="18" charset="0"/>
              </a:rPr>
              <a:t> vitamins other</a:t>
            </a:r>
            <a:r>
              <a:rPr lang="en-US" sz="2400" dirty="0" smtClean="0">
                <a:solidFill>
                  <a:srgbClr val="00B050"/>
                </a:solidFill>
                <a:latin typeface="Times New Roman" pitchFamily="18" charset="0"/>
                <a:cs typeface="Times New Roman" pitchFamily="18" charset="0"/>
              </a:rPr>
              <a:t> than B12 </a:t>
            </a:r>
            <a:r>
              <a:rPr lang="en-US" sz="2400" dirty="0" smtClean="0">
                <a:latin typeface="Times New Roman" pitchFamily="18" charset="0"/>
                <a:cs typeface="Times New Roman" pitchFamily="18" charset="0"/>
              </a:rPr>
              <a:t>can develop after </a:t>
            </a:r>
            <a:r>
              <a:rPr lang="en-US" sz="2400" dirty="0" smtClean="0">
                <a:solidFill>
                  <a:srgbClr val="C00000"/>
                </a:solidFill>
                <a:latin typeface="Times New Roman" pitchFamily="18" charset="0"/>
                <a:cs typeface="Times New Roman" pitchFamily="18" charset="0"/>
              </a:rPr>
              <a:t>weeks or months </a:t>
            </a:r>
            <a:r>
              <a:rPr lang="en-US" sz="2400" dirty="0" smtClean="0">
                <a:latin typeface="Times New Roman" pitchFamily="18" charset="0"/>
                <a:cs typeface="Times New Roman" pitchFamily="18" charset="0"/>
              </a:rPr>
              <a:t>of insufficient intake</a:t>
            </a:r>
            <a:endParaRPr lang="en-CA" sz="2200" dirty="0" smtClean="0">
              <a:solidFill>
                <a:srgbClr val="000000"/>
              </a:solidFill>
              <a:latin typeface="Times New Roman" pitchFamily="18" charset="0"/>
              <a:cs typeface="Times New Roman" pitchFamily="18" charset="0"/>
            </a:endParaRPr>
          </a:p>
          <a:p>
            <a:pPr>
              <a:lnSpc>
                <a:spcPts val="2400"/>
              </a:lnSpc>
            </a:pPr>
            <a:endParaRPr lang="en-CA" sz="2200" dirty="0">
              <a:solidFill>
                <a:srgbClr val="000000"/>
              </a:solidFill>
            </a:endParaRPr>
          </a:p>
        </p:txBody>
      </p:sp>
      <p:sp>
        <p:nvSpPr>
          <p:cNvPr id="4" name="TextBox 4"/>
          <p:cNvSpPr txBox="1"/>
          <p:nvPr/>
        </p:nvSpPr>
        <p:spPr>
          <a:xfrm>
            <a:off x="490903" y="2573113"/>
            <a:ext cx="8500697" cy="1180580"/>
          </a:xfrm>
          <a:prstGeom prst="rect">
            <a:avLst/>
          </a:prstGeom>
          <a:noFill/>
        </p:spPr>
        <p:txBody>
          <a:bodyPr vert="horz" wrap="square" lIns="0" tIns="0" rIns="0" bIns="0" rtlCol="0">
            <a:spAutoFit/>
          </a:bodyPr>
          <a:lstStyle/>
          <a:p>
            <a:pPr>
              <a:lnSpc>
                <a:spcPts val="2300"/>
              </a:lnSpc>
            </a:pPr>
            <a:r>
              <a:rPr lang="en-CA" sz="2200" dirty="0" smtClean="0">
                <a:solidFill>
                  <a:srgbClr val="000000"/>
                </a:solidFill>
                <a:latin typeface="Arial"/>
                <a:cs typeface="Arial"/>
              </a:rPr>
              <a:t>•</a:t>
            </a:r>
            <a:r>
              <a:rPr lang="en-CA" sz="22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Deficiencies of </a:t>
            </a:r>
            <a:r>
              <a:rPr lang="en-US" sz="2400" dirty="0" smtClean="0">
                <a:solidFill>
                  <a:srgbClr val="FF9933"/>
                </a:solidFill>
                <a:latin typeface="Times New Roman" pitchFamily="18" charset="0"/>
                <a:cs typeface="Times New Roman" pitchFamily="18" charset="0"/>
              </a:rPr>
              <a:t>fat-soluble </a:t>
            </a:r>
            <a:r>
              <a:rPr lang="en-US" sz="2400" dirty="0" smtClean="0">
                <a:latin typeface="Times New Roman" pitchFamily="18" charset="0"/>
                <a:cs typeface="Times New Roman" pitchFamily="18" charset="0"/>
              </a:rPr>
              <a:t>vitamins and vitamin B12 occur only after more than </a:t>
            </a:r>
            <a:r>
              <a:rPr lang="en-US" sz="2400" dirty="0" smtClean="0">
                <a:solidFill>
                  <a:srgbClr val="C00000"/>
                </a:solidFill>
                <a:latin typeface="Times New Roman" pitchFamily="18" charset="0"/>
                <a:cs typeface="Times New Roman" pitchFamily="18" charset="0"/>
              </a:rPr>
              <a:t>1 year</a:t>
            </a:r>
            <a:r>
              <a:rPr lang="sr-Latn-RS" sz="2400" dirty="0" smtClean="0">
                <a:solidFill>
                  <a:srgbClr val="C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of insufficient intake because they are stored in the body in relatively large quantities</a:t>
            </a:r>
            <a:endParaRPr lang="en-CA" sz="2200" dirty="0" smtClean="0">
              <a:solidFill>
                <a:srgbClr val="000000"/>
              </a:solidFill>
              <a:latin typeface="Times New Roman" pitchFamily="18" charset="0"/>
              <a:cs typeface="Times New Roman" pitchFamily="18" charset="0"/>
            </a:endParaRPr>
          </a:p>
          <a:p>
            <a:pPr>
              <a:lnSpc>
                <a:spcPts val="2300"/>
              </a:lnSpc>
            </a:pPr>
            <a:endParaRPr lang="en-CA" sz="2200" dirty="0">
              <a:solidFill>
                <a:srgbClr val="000000"/>
              </a:solidFill>
            </a:endParaRPr>
          </a:p>
        </p:txBody>
      </p:sp>
      <p:sp>
        <p:nvSpPr>
          <p:cNvPr id="7" name="TextBox 7"/>
          <p:cNvSpPr txBox="1"/>
          <p:nvPr/>
        </p:nvSpPr>
        <p:spPr>
          <a:xfrm>
            <a:off x="457200" y="3733800"/>
            <a:ext cx="8305800" cy="2554545"/>
          </a:xfrm>
          <a:prstGeom prst="rect">
            <a:avLst/>
          </a:prstGeom>
          <a:noFill/>
        </p:spPr>
        <p:txBody>
          <a:bodyPr vert="horz" wrap="square" lIns="0" tIns="0" rIns="0" bIns="0" rtlCol="0">
            <a:spAutoFit/>
          </a:bodyPr>
          <a:lstStyle/>
          <a:p>
            <a:r>
              <a:rPr lang="en-CA" sz="2200" dirty="0" smtClean="0">
                <a:solidFill>
                  <a:srgbClr val="000000"/>
                </a:solidFill>
                <a:latin typeface="Arial"/>
                <a:cs typeface="Arial"/>
              </a:rPr>
              <a:t>•</a:t>
            </a:r>
            <a:r>
              <a:rPr lang="en-CA" sz="2200" b="1" dirty="0" smtClean="0">
                <a:solidFill>
                  <a:srgbClr val="000000"/>
                </a:solidFill>
                <a:latin typeface="Palatino Linotype Bold"/>
                <a:cs typeface="Palatino Linotype Bold"/>
              </a:rPr>
              <a:t>  </a:t>
            </a:r>
            <a:r>
              <a:rPr lang="en-US" sz="2400" dirty="0" smtClean="0"/>
              <a:t> </a:t>
            </a:r>
            <a:r>
              <a:rPr lang="en-US" sz="2400" dirty="0" smtClean="0">
                <a:latin typeface="Times New Roman" pitchFamily="18" charset="0"/>
                <a:cs typeface="Times New Roman" pitchFamily="18" charset="0"/>
              </a:rPr>
              <a:t>Insufficient intake of vitamins, which, although it does not lead to the classic "picture" of </a:t>
            </a:r>
            <a:r>
              <a:rPr lang="en-US" sz="2400" dirty="0" err="1" smtClean="0">
                <a:latin typeface="Times New Roman" pitchFamily="18" charset="0"/>
                <a:cs typeface="Times New Roman" pitchFamily="18" charset="0"/>
              </a:rPr>
              <a:t>hypovitaminosis</a:t>
            </a:r>
            <a:r>
              <a:rPr lang="en-US" sz="2400" dirty="0" smtClean="0">
                <a:latin typeface="Times New Roman" pitchFamily="18" charset="0"/>
                <a:cs typeface="Times New Roman" pitchFamily="18" charset="0"/>
              </a:rPr>
              <a:t>, has an unfavorable effect on the body</a:t>
            </a:r>
          </a:p>
          <a:p>
            <a:endParaRPr lang="en-US" sz="2400" dirty="0" smtClean="0">
              <a:latin typeface="Times New Roman" pitchFamily="18" charset="0"/>
              <a:cs typeface="Times New Roman" pitchFamily="18" charset="0"/>
            </a:endParaRPr>
          </a:p>
          <a:p>
            <a:endParaRPr lang="sr-Latn-RS" sz="2400" dirty="0" smtClean="0">
              <a:latin typeface="Times New Roman" pitchFamily="18" charset="0"/>
              <a:cs typeface="Times New Roman" pitchFamily="18" charset="0"/>
            </a:endParaRPr>
          </a:p>
          <a:p>
            <a:r>
              <a:rPr lang="en-US" sz="2400" dirty="0" smtClean="0"/>
              <a:t/>
            </a:r>
            <a:br>
              <a:rPr lang="en-US" sz="2400" dirty="0" smtClean="0"/>
            </a:br>
            <a:endParaRPr lang="en-CA" sz="2200" b="1" dirty="0" smtClean="0">
              <a:solidFill>
                <a:srgbClr val="000000"/>
              </a:solidFill>
              <a:latin typeface="Palatino Linotype Bold"/>
              <a:cs typeface="Palatino Linotype Bold"/>
            </a:endParaRPr>
          </a:p>
        </p:txBody>
      </p:sp>
      <p:sp>
        <p:nvSpPr>
          <p:cNvPr id="8" name="TextBox 8"/>
          <p:cNvSpPr txBox="1"/>
          <p:nvPr/>
        </p:nvSpPr>
        <p:spPr>
          <a:xfrm>
            <a:off x="457200" y="5220220"/>
            <a:ext cx="8382000" cy="1180580"/>
          </a:xfrm>
          <a:prstGeom prst="rect">
            <a:avLst/>
          </a:prstGeom>
          <a:noFill/>
        </p:spPr>
        <p:txBody>
          <a:bodyPr vert="horz" wrap="square" lIns="0" tIns="0" rIns="0" bIns="0" rtlCol="0">
            <a:spAutoFit/>
          </a:bodyPr>
          <a:lstStyle/>
          <a:p>
            <a:pPr>
              <a:lnSpc>
                <a:spcPts val="2300"/>
              </a:lnSpc>
            </a:pPr>
            <a:r>
              <a:rPr lang="en-CA" sz="2400" dirty="0" smtClean="0">
                <a:solidFill>
                  <a:srgbClr val="00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 It is considered that there is an increased risk for the development of certain malignancies and other diseases, and a daily intake of multivitamin supplements is recommended</a:t>
            </a:r>
            <a:endParaRPr lang="en-CA" sz="2200" dirty="0" smtClean="0">
              <a:solidFill>
                <a:srgbClr val="000000"/>
              </a:solidFill>
              <a:latin typeface="Palatino Linotype"/>
              <a:cs typeface="Palatino Linotype"/>
            </a:endParaRPr>
          </a:p>
          <a:p>
            <a:pPr>
              <a:lnSpc>
                <a:spcPts val="2300"/>
              </a:lnSpc>
            </a:pPr>
            <a:endParaRPr lang="en-CA" sz="2200" dirty="0">
              <a:solidFill>
                <a:srgbClr val="000000"/>
              </a:solidFill>
            </a:endParaRPr>
          </a:p>
        </p:txBody>
      </p:sp>
      <p:sp>
        <p:nvSpPr>
          <p:cNvPr id="14" name="TextBox 6"/>
          <p:cNvSpPr txBox="1"/>
          <p:nvPr/>
        </p:nvSpPr>
        <p:spPr>
          <a:xfrm>
            <a:off x="833803" y="3170013"/>
            <a:ext cx="65" cy="615553"/>
          </a:xfrm>
          <a:prstGeom prst="rect">
            <a:avLst/>
          </a:prstGeom>
          <a:noFill/>
        </p:spPr>
        <p:txBody>
          <a:bodyPr vert="horz" wrap="none" lIns="0" tIns="0" rIns="0" bIns="0" rtlCol="0">
            <a:spAutoFit/>
          </a:bodyPr>
          <a:lstStyle/>
          <a:p>
            <a:pPr>
              <a:lnSpc>
                <a:spcPts val="2400"/>
              </a:lnSpc>
            </a:pPr>
            <a:endParaRPr lang="en-CA" sz="2200" dirty="0" smtClean="0">
              <a:solidFill>
                <a:srgbClr val="000000"/>
              </a:solidFill>
              <a:latin typeface="Palatino Linotype"/>
              <a:cs typeface="Palatino Linotype"/>
            </a:endParaRPr>
          </a:p>
          <a:p>
            <a:pPr>
              <a:lnSpc>
                <a:spcPts val="2400"/>
              </a:lnSpc>
            </a:pPr>
            <a:endParaRPr lang="en-CA" sz="2200" dirty="0">
              <a:solidFill>
                <a:srgbClr val="000000"/>
              </a:solidFill>
            </a:endParaRPr>
          </a:p>
        </p:txBody>
      </p:sp>
      <p:sp>
        <p:nvSpPr>
          <p:cNvPr id="15" name="TextBox 6"/>
          <p:cNvSpPr txBox="1"/>
          <p:nvPr/>
        </p:nvSpPr>
        <p:spPr>
          <a:xfrm>
            <a:off x="986203" y="3322413"/>
            <a:ext cx="65" cy="615553"/>
          </a:xfrm>
          <a:prstGeom prst="rect">
            <a:avLst/>
          </a:prstGeom>
          <a:noFill/>
        </p:spPr>
        <p:txBody>
          <a:bodyPr vert="horz" wrap="none" lIns="0" tIns="0" rIns="0" bIns="0" rtlCol="0">
            <a:spAutoFit/>
          </a:bodyPr>
          <a:lstStyle/>
          <a:p>
            <a:pPr>
              <a:lnSpc>
                <a:spcPts val="2400"/>
              </a:lnSpc>
            </a:pPr>
            <a:endParaRPr lang="en-CA" sz="2200" dirty="0" smtClean="0">
              <a:solidFill>
                <a:srgbClr val="000000"/>
              </a:solidFill>
              <a:latin typeface="Palatino Linotype"/>
              <a:cs typeface="Palatino Linotype"/>
            </a:endParaRPr>
          </a:p>
          <a:p>
            <a:pPr>
              <a:lnSpc>
                <a:spcPts val="2400"/>
              </a:lnSpc>
            </a:pPr>
            <a:endParaRPr lang="en-CA" sz="2200" dirty="0">
              <a:solidFill>
                <a:srgbClr val="000000"/>
              </a:solidFill>
            </a:endParaRPr>
          </a:p>
        </p:txBody>
      </p:sp>
      <p:sp>
        <p:nvSpPr>
          <p:cNvPr id="16" name="TextBox 9"/>
          <p:cNvSpPr txBox="1"/>
          <p:nvPr/>
        </p:nvSpPr>
        <p:spPr>
          <a:xfrm>
            <a:off x="833803" y="5125813"/>
            <a:ext cx="65" cy="589905"/>
          </a:xfrm>
          <a:prstGeom prst="rect">
            <a:avLst/>
          </a:prstGeom>
          <a:noFill/>
        </p:spPr>
        <p:txBody>
          <a:bodyPr vert="horz" wrap="none" lIns="0" tIns="0" rIns="0" bIns="0" rtlCol="0">
            <a:spAutoFit/>
          </a:bodyPr>
          <a:lstStyle/>
          <a:p>
            <a:pPr>
              <a:lnSpc>
                <a:spcPts val="2300"/>
              </a:lnSpc>
            </a:pPr>
            <a:endParaRPr lang="en-CA" sz="2200" dirty="0" smtClean="0">
              <a:solidFill>
                <a:srgbClr val="000000"/>
              </a:solidFill>
              <a:latin typeface="Palatino Linotype"/>
              <a:cs typeface="Palatino Linotype"/>
            </a:endParaRPr>
          </a:p>
          <a:p>
            <a:pPr>
              <a:lnSpc>
                <a:spcPts val="2300"/>
              </a:lnSpc>
            </a:pPr>
            <a:endParaRPr lang="en-CA" sz="2200" dirty="0">
              <a:solidFill>
                <a:srgbClr val="000000"/>
              </a:solidFill>
            </a:endParaRPr>
          </a:p>
        </p:txBody>
      </p:sp>
      <p:sp>
        <p:nvSpPr>
          <p:cNvPr id="17" name="TextBox 9"/>
          <p:cNvSpPr txBox="1"/>
          <p:nvPr/>
        </p:nvSpPr>
        <p:spPr>
          <a:xfrm>
            <a:off x="986203" y="5278213"/>
            <a:ext cx="65" cy="589905"/>
          </a:xfrm>
          <a:prstGeom prst="rect">
            <a:avLst/>
          </a:prstGeom>
          <a:noFill/>
        </p:spPr>
        <p:txBody>
          <a:bodyPr vert="horz" wrap="none" lIns="0" tIns="0" rIns="0" bIns="0" rtlCol="0">
            <a:spAutoFit/>
          </a:bodyPr>
          <a:lstStyle/>
          <a:p>
            <a:pPr>
              <a:lnSpc>
                <a:spcPts val="2300"/>
              </a:lnSpc>
            </a:pPr>
            <a:endParaRPr lang="en-CA" sz="2200" dirty="0" smtClean="0">
              <a:solidFill>
                <a:srgbClr val="000000"/>
              </a:solidFill>
              <a:latin typeface="Palatino Linotype"/>
              <a:cs typeface="Palatino Linotype"/>
            </a:endParaRPr>
          </a:p>
          <a:p>
            <a:pPr>
              <a:lnSpc>
                <a:spcPts val="2300"/>
              </a:lnSpc>
            </a:pPr>
            <a:endParaRPr lang="en-CA" sz="2200" dirty="0">
              <a:solidFill>
                <a:srgbClr val="000000"/>
              </a:solidFil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1115616" y="495300"/>
            <a:ext cx="6373540"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Functions of vitamin B12</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3" name="TextBox 3"/>
          <p:cNvSpPr txBox="1"/>
          <p:nvPr/>
        </p:nvSpPr>
        <p:spPr>
          <a:xfrm>
            <a:off x="395536" y="1943100"/>
            <a:ext cx="5793189" cy="925125"/>
          </a:xfrm>
          <a:prstGeom prst="rect">
            <a:avLst/>
          </a:prstGeom>
          <a:noFill/>
        </p:spPr>
        <p:txBody>
          <a:bodyPr vert="horz" wrap="none" lIns="0" tIns="0" rIns="0" bIns="0" rtlCol="0">
            <a:spAutoFit/>
          </a:bodyPr>
          <a:lstStyle/>
          <a:p>
            <a:pPr>
              <a:lnSpc>
                <a:spcPts val="3680"/>
              </a:lnSpc>
            </a:pPr>
            <a:r>
              <a:rPr lang="en-CA" sz="2800"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necessary for </a:t>
            </a:r>
            <a:r>
              <a:rPr lang="en-US" sz="2800" b="1" dirty="0" smtClean="0">
                <a:latin typeface="Times New Roman" pitchFamily="18" charset="0"/>
                <a:cs typeface="Times New Roman" pitchFamily="18" charset="0"/>
              </a:rPr>
              <a:t>erythrocyte maturation</a:t>
            </a:r>
            <a:endParaRPr lang="en-CA" sz="2800" b="1" dirty="0" smtClean="0">
              <a:solidFill>
                <a:srgbClr val="000000"/>
              </a:solidFill>
              <a:latin typeface="Times New Roman" pitchFamily="18" charset="0"/>
              <a:cs typeface="Times New Roman" pitchFamily="18" charset="0"/>
            </a:endParaRPr>
          </a:p>
          <a:p>
            <a:pPr>
              <a:lnSpc>
                <a:spcPts val="3680"/>
              </a:lnSpc>
            </a:pPr>
            <a:endParaRPr lang="en-CA" sz="2800" dirty="0">
              <a:solidFill>
                <a:srgbClr val="000000"/>
              </a:solidFill>
            </a:endParaRPr>
          </a:p>
        </p:txBody>
      </p:sp>
      <p:sp>
        <p:nvSpPr>
          <p:cNvPr id="4" name="TextBox 4"/>
          <p:cNvSpPr txBox="1"/>
          <p:nvPr/>
        </p:nvSpPr>
        <p:spPr>
          <a:xfrm>
            <a:off x="395536" y="2535191"/>
            <a:ext cx="6987490" cy="970009"/>
          </a:xfrm>
          <a:prstGeom prst="rect">
            <a:avLst/>
          </a:prstGeom>
          <a:noFill/>
        </p:spPr>
        <p:txBody>
          <a:bodyPr vert="horz" wrap="none" lIns="0" tIns="0" rIns="0" bIns="0" rtlCol="0">
            <a:spAutoFit/>
          </a:bodyPr>
          <a:lstStyle/>
          <a:p>
            <a:pPr>
              <a:lnSpc>
                <a:spcPts val="3900"/>
              </a:lnSpc>
            </a:pPr>
            <a:r>
              <a:rPr lang="en-CA" sz="2800" dirty="0" smtClean="0">
                <a:solidFill>
                  <a:srgbClr val="000000"/>
                </a:solidFill>
                <a:latin typeface="Arial"/>
                <a:cs typeface="Arial"/>
              </a:rPr>
              <a:t>•</a:t>
            </a:r>
            <a:r>
              <a:rPr lang="en-US" sz="2800" dirty="0" smtClean="0"/>
              <a:t> </a:t>
            </a:r>
            <a:r>
              <a:rPr lang="en-US" sz="2800" dirty="0" smtClean="0">
                <a:latin typeface="Times New Roman" pitchFamily="18" charset="0"/>
                <a:cs typeface="Times New Roman" pitchFamily="18" charset="0"/>
              </a:rPr>
              <a:t>prevents the development of pernicious anemia</a:t>
            </a:r>
            <a:endParaRPr lang="en-CA" sz="2800" b="1" dirty="0" smtClean="0">
              <a:solidFill>
                <a:srgbClr val="000000"/>
              </a:solidFill>
              <a:latin typeface="Times New Roman" pitchFamily="18" charset="0"/>
              <a:cs typeface="Times New Roman" pitchFamily="18" charset="0"/>
            </a:endParaRPr>
          </a:p>
          <a:p>
            <a:pPr>
              <a:lnSpc>
                <a:spcPts val="3900"/>
              </a:lnSpc>
            </a:pPr>
            <a:endParaRPr lang="en-CA" sz="2800" dirty="0">
              <a:solidFill>
                <a:srgbClr val="000000"/>
              </a:solidFill>
            </a:endParaRPr>
          </a:p>
        </p:txBody>
      </p:sp>
      <p:sp>
        <p:nvSpPr>
          <p:cNvPr id="5" name="TextBox 5"/>
          <p:cNvSpPr txBox="1"/>
          <p:nvPr/>
        </p:nvSpPr>
        <p:spPr>
          <a:xfrm>
            <a:off x="381000" y="3352801"/>
            <a:ext cx="8763000" cy="1461939"/>
          </a:xfrm>
          <a:prstGeom prst="rect">
            <a:avLst/>
          </a:prstGeom>
          <a:noFill/>
        </p:spPr>
        <p:txBody>
          <a:bodyPr vert="horz" wrap="square" lIns="0" tIns="0" rIns="0" bIns="0" rtlCol="0">
            <a:spAutoFit/>
          </a:bodyPr>
          <a:lstStyle/>
          <a:p>
            <a:pPr>
              <a:lnSpc>
                <a:spcPts val="3800"/>
              </a:lnSpc>
            </a:pPr>
            <a:r>
              <a:rPr lang="en-CA" sz="2800" dirty="0" smtClean="0">
                <a:solidFill>
                  <a:srgbClr val="000000"/>
                </a:solidFill>
                <a:latin typeface="Arial"/>
                <a:cs typeface="Arial"/>
              </a:rPr>
              <a:t>•</a:t>
            </a:r>
            <a:r>
              <a:rPr lang="en-CA" sz="2800"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important in the processes of cell growth and reproduction (</a:t>
            </a:r>
            <a:r>
              <a:rPr lang="en-US" sz="2800" b="1" dirty="0" smtClean="0">
                <a:latin typeface="Times New Roman" pitchFamily="18" charset="0"/>
                <a:cs typeface="Times New Roman" pitchFamily="18" charset="0"/>
              </a:rPr>
              <a:t>synthesis of nucleic acids</a:t>
            </a:r>
            <a:r>
              <a:rPr lang="en-US" sz="2800" dirty="0" smtClean="0">
                <a:latin typeface="Times New Roman" pitchFamily="18" charset="0"/>
                <a:cs typeface="Times New Roman" pitchFamily="18" charset="0"/>
              </a:rPr>
              <a:t>)</a:t>
            </a:r>
            <a:r>
              <a:rPr lang="en-CA" sz="2800" dirty="0" smtClean="0">
                <a:solidFill>
                  <a:srgbClr val="000000"/>
                </a:solidFill>
                <a:latin typeface="Times New Roman" pitchFamily="18" charset="0"/>
                <a:cs typeface="Times New Roman" pitchFamily="18" charset="0"/>
              </a:rPr>
              <a:t> </a:t>
            </a:r>
            <a:endParaRPr lang="en-CA" sz="2800" b="1" dirty="0" smtClean="0">
              <a:solidFill>
                <a:srgbClr val="000000"/>
              </a:solidFill>
              <a:latin typeface="Times New Roman" pitchFamily="18" charset="0"/>
              <a:cs typeface="Times New Roman" pitchFamily="18" charset="0"/>
            </a:endParaRPr>
          </a:p>
          <a:p>
            <a:pPr>
              <a:lnSpc>
                <a:spcPts val="3800"/>
              </a:lnSpc>
            </a:pPr>
            <a:endParaRPr lang="en-CA" sz="2800" dirty="0">
              <a:solidFill>
                <a:srgbClr val="000000"/>
              </a:solidFill>
            </a:endParaRPr>
          </a:p>
        </p:txBody>
      </p:sp>
      <p:sp>
        <p:nvSpPr>
          <p:cNvPr id="6" name="TextBox 6"/>
          <p:cNvSpPr txBox="1"/>
          <p:nvPr/>
        </p:nvSpPr>
        <p:spPr>
          <a:xfrm>
            <a:off x="395536" y="4800600"/>
            <a:ext cx="8476679" cy="1000274"/>
          </a:xfrm>
          <a:prstGeom prst="rect">
            <a:avLst/>
          </a:prstGeom>
          <a:noFill/>
        </p:spPr>
        <p:txBody>
          <a:bodyPr vert="horz" wrap="none" lIns="0" tIns="0" rIns="0" bIns="0" rtlCol="0">
            <a:spAutoFit/>
          </a:bodyPr>
          <a:lstStyle/>
          <a:p>
            <a:pPr>
              <a:lnSpc>
                <a:spcPts val="3900"/>
              </a:lnSpc>
            </a:pPr>
            <a:r>
              <a:rPr lang="en-CA" sz="2800" dirty="0" smtClean="0">
                <a:solidFill>
                  <a:srgbClr val="000000"/>
                </a:solidFill>
                <a:latin typeface="Arial"/>
                <a:cs typeface="Arial"/>
              </a:rPr>
              <a:t>•</a:t>
            </a:r>
            <a:r>
              <a:rPr lang="en-CA" sz="2800"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important for the formation of </a:t>
            </a:r>
            <a:r>
              <a:rPr lang="en-US" sz="2800" b="1" dirty="0" smtClean="0">
                <a:latin typeface="Times New Roman" pitchFamily="18" charset="0"/>
                <a:cs typeface="Times New Roman" pitchFamily="18" charset="0"/>
              </a:rPr>
              <a:t>myelin</a:t>
            </a:r>
            <a:r>
              <a:rPr lang="en-US" sz="2800" dirty="0" smtClean="0">
                <a:latin typeface="Times New Roman" pitchFamily="18" charset="0"/>
                <a:cs typeface="Times New Roman" pitchFamily="18" charset="0"/>
              </a:rPr>
              <a:t> and nucleoproteins</a:t>
            </a:r>
            <a:endParaRPr lang="en-CA" sz="2800" b="1" dirty="0" smtClean="0">
              <a:solidFill>
                <a:srgbClr val="000000"/>
              </a:solidFill>
              <a:latin typeface="Times New Roman" pitchFamily="18" charset="0"/>
              <a:cs typeface="Times New Roman" pitchFamily="18" charset="0"/>
            </a:endParaRPr>
          </a:p>
          <a:p>
            <a:pPr>
              <a:lnSpc>
                <a:spcPts val="3900"/>
              </a:lnSpc>
            </a:pPr>
            <a:endParaRPr lang="en-CA" sz="2800" dirty="0">
              <a:solidFill>
                <a:srgbClr val="000000"/>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533400" y="457200"/>
            <a:ext cx="7641515" cy="1279966"/>
          </a:xfrm>
          <a:prstGeom prst="rect">
            <a:avLst/>
          </a:prstGeom>
          <a:noFill/>
        </p:spPr>
        <p:txBody>
          <a:bodyPr vert="horz" wrap="none" lIns="0" tIns="0" rIns="0" bIns="0" rtlCol="0">
            <a:spAutoFit/>
          </a:bodyPr>
          <a:lstStyle/>
          <a:p>
            <a:pPr>
              <a:lnSpc>
                <a:spcPts val="5060"/>
              </a:lnSpc>
            </a:pPr>
            <a:r>
              <a:rPr lang="sr-Latn-RS" sz="40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Causes of vitamin B12 deficiency</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C00000"/>
              </a:solidFill>
            </a:endParaRPr>
          </a:p>
        </p:txBody>
      </p:sp>
      <p:sp>
        <p:nvSpPr>
          <p:cNvPr id="4" name="TextBox 4"/>
          <p:cNvSpPr txBox="1"/>
          <p:nvPr/>
        </p:nvSpPr>
        <p:spPr>
          <a:xfrm>
            <a:off x="546100" y="2146300"/>
            <a:ext cx="6916830" cy="872034"/>
          </a:xfrm>
          <a:prstGeom prst="rect">
            <a:avLst/>
          </a:prstGeom>
          <a:noFill/>
        </p:spPr>
        <p:txBody>
          <a:bodyPr vert="horz" wrap="none" lIns="0" tIns="0" rIns="0" bIns="0" rtlCol="0">
            <a:spAutoFit/>
          </a:bodyPr>
          <a:lstStyle/>
          <a:p>
            <a:pPr>
              <a:lnSpc>
                <a:spcPts val="340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en-US" sz="2800" dirty="0" smtClean="0">
                <a:latin typeface="Times New Roman" pitchFamily="18" charset="0"/>
                <a:cs typeface="Times New Roman" pitchFamily="18" charset="0"/>
              </a:rPr>
              <a:t>impaired absorption of vitamin B12 from food</a:t>
            </a:r>
            <a:endParaRPr lang="en-CA" sz="2795" dirty="0" smtClean="0">
              <a:solidFill>
                <a:srgbClr val="000000"/>
              </a:solidFill>
              <a:latin typeface="Times New Roman" pitchFamily="18" charset="0"/>
              <a:cs typeface="Times New Roman" pitchFamily="18" charset="0"/>
            </a:endParaRPr>
          </a:p>
          <a:p>
            <a:pPr>
              <a:lnSpc>
                <a:spcPts val="3400"/>
              </a:lnSpc>
            </a:pPr>
            <a:endParaRPr lang="en-CA" sz="2795" dirty="0">
              <a:solidFill>
                <a:srgbClr val="000000"/>
              </a:solidFill>
            </a:endParaRPr>
          </a:p>
        </p:txBody>
      </p:sp>
      <p:sp>
        <p:nvSpPr>
          <p:cNvPr id="5" name="TextBox 5"/>
          <p:cNvSpPr txBox="1"/>
          <p:nvPr/>
        </p:nvSpPr>
        <p:spPr>
          <a:xfrm>
            <a:off x="546100" y="3086100"/>
            <a:ext cx="6679714" cy="857735"/>
          </a:xfrm>
          <a:prstGeom prst="rect">
            <a:avLst/>
          </a:prstGeom>
          <a:noFill/>
        </p:spPr>
        <p:txBody>
          <a:bodyPr vert="horz" wrap="none" lIns="0" tIns="0" rIns="0" bIns="0" rtlCol="0">
            <a:spAutoFit/>
          </a:bodyPr>
          <a:lstStyle/>
          <a:p>
            <a:pPr>
              <a:lnSpc>
                <a:spcPts val="340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2800" dirty="0" smtClean="0">
                <a:latin typeface="Times New Roman" pitchFamily="18" charset="0"/>
                <a:cs typeface="Times New Roman" pitchFamily="18" charset="0"/>
              </a:rPr>
              <a:t>vegetarian diet without food of animal origin</a:t>
            </a:r>
            <a:endParaRPr lang="en-CA" sz="2798" dirty="0" smtClean="0">
              <a:solidFill>
                <a:srgbClr val="000000"/>
              </a:solidFill>
              <a:latin typeface="Times New Roman" pitchFamily="18" charset="0"/>
              <a:cs typeface="Times New Roman" pitchFamily="18" charset="0"/>
            </a:endParaRPr>
          </a:p>
          <a:p>
            <a:pPr>
              <a:lnSpc>
                <a:spcPts val="3400"/>
              </a:lnSpc>
            </a:pPr>
            <a:endParaRPr lang="en-CA" sz="2798" dirty="0">
              <a:solidFill>
                <a:srgbClr val="000000"/>
              </a:solidFill>
            </a:endParaRPr>
          </a:p>
        </p:txBody>
      </p:sp>
      <p:sp>
        <p:nvSpPr>
          <p:cNvPr id="6" name="TextBox 6"/>
          <p:cNvSpPr txBox="1"/>
          <p:nvPr/>
        </p:nvSpPr>
        <p:spPr>
          <a:xfrm>
            <a:off x="546100" y="3886200"/>
            <a:ext cx="8597900" cy="1308050"/>
          </a:xfrm>
          <a:prstGeom prst="rect">
            <a:avLst/>
          </a:prstGeom>
          <a:noFill/>
        </p:spPr>
        <p:txBody>
          <a:bodyPr vert="horz" wrap="square" lIns="0" tIns="0" rIns="0" bIns="0" rtlCol="0">
            <a:spAutoFit/>
          </a:bodyPr>
          <a:lstStyle/>
          <a:p>
            <a:pPr>
              <a:lnSpc>
                <a:spcPts val="3350"/>
              </a:lnSpc>
            </a:pPr>
            <a:r>
              <a:rPr lang="en-CA" sz="2795" dirty="0" smtClean="0">
                <a:solidFill>
                  <a:srgbClr val="000000"/>
                </a:solidFill>
                <a:latin typeface="Arial"/>
                <a:cs typeface="Arial"/>
              </a:rPr>
              <a:t>•</a:t>
            </a:r>
            <a:r>
              <a:rPr lang="en-CA" sz="2805" b="1" dirty="0" smtClean="0">
                <a:solidFill>
                  <a:srgbClr val="000000"/>
                </a:solidFill>
                <a:latin typeface="Palatino Linotype Bold"/>
                <a:cs typeface="Palatino Linotype Bold"/>
              </a:rPr>
              <a:t> </a:t>
            </a:r>
            <a:r>
              <a:rPr lang="en-US" sz="2800" dirty="0" smtClean="0">
                <a:latin typeface="Times New Roman" pitchFamily="18" charset="0"/>
                <a:cs typeface="Times New Roman" pitchFamily="18" charset="0"/>
              </a:rPr>
              <a:t>diseases of the gastrointestinal tract in which the absorption of vitamin B12 is disturbed</a:t>
            </a:r>
            <a:endParaRPr lang="en-CA" sz="2795" dirty="0" smtClean="0">
              <a:solidFill>
                <a:srgbClr val="000000"/>
              </a:solidFill>
              <a:latin typeface="Times New Roman" pitchFamily="18" charset="0"/>
              <a:cs typeface="Times New Roman" pitchFamily="18" charset="0"/>
            </a:endParaRPr>
          </a:p>
          <a:p>
            <a:pPr>
              <a:lnSpc>
                <a:spcPts val="3350"/>
              </a:lnSpc>
            </a:pPr>
            <a:endParaRPr lang="en-CA" sz="2795" dirty="0">
              <a:solidFill>
                <a:srgbClr val="000000"/>
              </a:solidFill>
            </a:endParaRPr>
          </a:p>
        </p:txBody>
      </p:sp>
      <p:sp>
        <p:nvSpPr>
          <p:cNvPr id="7" name="TextBox 7"/>
          <p:cNvSpPr txBox="1"/>
          <p:nvPr/>
        </p:nvSpPr>
        <p:spPr>
          <a:xfrm>
            <a:off x="546101" y="5334000"/>
            <a:ext cx="8597900" cy="846386"/>
          </a:xfrm>
          <a:prstGeom prst="rect">
            <a:avLst/>
          </a:prstGeom>
          <a:noFill/>
        </p:spPr>
        <p:txBody>
          <a:bodyPr vert="horz" wrap="square" lIns="0" tIns="0" rIns="0" bIns="0" rtlCol="0">
            <a:spAutoFit/>
          </a:bodyPr>
          <a:lstStyle/>
          <a:p>
            <a:pPr>
              <a:lnSpc>
                <a:spcPts val="3300"/>
              </a:lnSpc>
            </a:pPr>
            <a:r>
              <a:rPr lang="en-CA" sz="2798" dirty="0" smtClean="0">
                <a:solidFill>
                  <a:srgbClr val="000000"/>
                </a:solidFill>
                <a:latin typeface="Arial"/>
                <a:cs typeface="Arial"/>
              </a:rPr>
              <a:t>•</a:t>
            </a:r>
            <a:r>
              <a:rPr lang="en-CA" sz="2808" b="1" dirty="0" smtClean="0">
                <a:solidFill>
                  <a:srgbClr val="000000"/>
                </a:solidFill>
                <a:latin typeface="Palatino Linotype Bold"/>
                <a:cs typeface="Palatino Linotype Bold"/>
              </a:rPr>
              <a:t> </a:t>
            </a:r>
            <a:r>
              <a:rPr lang="en-US" sz="2800" dirty="0" smtClean="0">
                <a:latin typeface="Times New Roman" pitchFamily="18" charset="0"/>
                <a:cs typeface="Times New Roman" pitchFamily="18" charset="0"/>
              </a:rPr>
              <a:t>impaired production of intrinsic factor (pernicious anemia)</a:t>
            </a:r>
            <a:endParaRPr lang="en-CA" sz="2795" dirty="0" smtClean="0">
              <a:solidFill>
                <a:srgbClr val="000000"/>
              </a:solidFill>
              <a:latin typeface="Times New Roman" pitchFamily="18" charset="0"/>
              <a:cs typeface="Times New Roman" pitchFamily="18" charset="0"/>
            </a:endParaRPr>
          </a:p>
          <a:p>
            <a:pPr>
              <a:lnSpc>
                <a:spcPts val="3300"/>
              </a:lnSpc>
            </a:pPr>
            <a:endParaRPr lang="en-CA" sz="2795" dirty="0">
              <a:solidFill>
                <a:srgbClr val="000000"/>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304800" y="533400"/>
            <a:ext cx="8534400" cy="826508"/>
          </a:xfrm>
          <a:prstGeom prst="rect">
            <a:avLst/>
          </a:prstGeom>
          <a:noFill/>
        </p:spPr>
        <p:txBody>
          <a:bodyPr vert="horz" wrap="square" lIns="0" tIns="0" rIns="0" bIns="0" rtlCol="0">
            <a:spAutoFit/>
          </a:bodyPr>
          <a:lstStyle/>
          <a:p>
            <a:pPr>
              <a:lnSpc>
                <a:spcPts val="3220"/>
              </a:lnSpc>
            </a:pPr>
            <a:r>
              <a:rPr lang="sr-Latn-RS" sz="3600" b="1" dirty="0" smtClean="0">
                <a:solidFill>
                  <a:srgbClr val="C00000"/>
                </a:solidFill>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Possible causes of vitamin B12 deficiency</a:t>
            </a:r>
            <a:endParaRPr lang="en-CA" sz="3600" b="1" dirty="0" smtClean="0">
              <a:solidFill>
                <a:srgbClr val="D06D30"/>
              </a:solidFill>
              <a:latin typeface="Times New Roman" pitchFamily="18" charset="0"/>
              <a:cs typeface="Times New Roman" pitchFamily="18" charset="0"/>
            </a:endParaRPr>
          </a:p>
          <a:p>
            <a:pPr>
              <a:lnSpc>
                <a:spcPts val="3220"/>
              </a:lnSpc>
            </a:pPr>
            <a:endParaRPr lang="en-CA" sz="3600" dirty="0">
              <a:solidFill>
                <a:srgbClr val="C00000"/>
              </a:solidFill>
              <a:latin typeface="Times New Roman" panose="02020603050405020304" pitchFamily="18" charset="0"/>
              <a:cs typeface="Times New Roman" panose="02020603050405020304" pitchFamily="18" charset="0"/>
            </a:endParaRPr>
          </a:p>
        </p:txBody>
      </p:sp>
      <p:sp>
        <p:nvSpPr>
          <p:cNvPr id="3" name="TextBox 3"/>
          <p:cNvSpPr txBox="1"/>
          <p:nvPr/>
        </p:nvSpPr>
        <p:spPr>
          <a:xfrm>
            <a:off x="1003301" y="2209800"/>
            <a:ext cx="7988300" cy="743793"/>
          </a:xfrm>
          <a:prstGeom prst="rect">
            <a:avLst/>
          </a:prstGeom>
          <a:noFill/>
        </p:spPr>
        <p:txBody>
          <a:bodyPr vert="horz" wrap="square" lIns="0" tIns="0" rIns="0" bIns="0" rtlCol="0">
            <a:spAutoFit/>
          </a:bodyPr>
          <a:lstStyle/>
          <a:p>
            <a:pPr>
              <a:lnSpc>
                <a:spcPts val="2900"/>
              </a:lnSpc>
            </a:pPr>
            <a:r>
              <a:rPr lang="en-CA" sz="2402" dirty="0" smtClean="0">
                <a:solidFill>
                  <a:srgbClr val="000000"/>
                </a:solidFill>
                <a:latin typeface="Arial"/>
                <a:cs typeface="Arial"/>
              </a:rPr>
              <a:t>•</a:t>
            </a:r>
            <a:r>
              <a:rPr lang="en-CA" sz="2412" b="1" dirty="0" smtClean="0">
                <a:solidFill>
                  <a:srgbClr val="000000"/>
                </a:solidFill>
                <a:latin typeface="Palatino Linotype Bold"/>
                <a:cs typeface="Palatino Linotype Bold"/>
              </a:rPr>
              <a:t> </a:t>
            </a:r>
            <a:r>
              <a:rPr lang="en-US" sz="2400" dirty="0" smtClean="0"/>
              <a:t> </a:t>
            </a:r>
            <a:r>
              <a:rPr lang="en-US" sz="2400" b="1" dirty="0" err="1" smtClean="0">
                <a:latin typeface="Times New Roman" pitchFamily="18" charset="0"/>
                <a:cs typeface="Times New Roman" pitchFamily="18" charset="0"/>
              </a:rPr>
              <a:t>Malabsorption</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of inflammatory bowel disease, surgical removal of terminal ileum</a:t>
            </a:r>
            <a:r>
              <a:rPr lang="sr-Latn-RS" sz="2400" dirty="0" smtClean="0">
                <a:latin typeface="Times New Roman" pitchFamily="18" charset="0"/>
                <a:cs typeface="Times New Roman" pitchFamily="18" charset="0"/>
              </a:rPr>
              <a:t>.</a:t>
            </a:r>
            <a:endParaRPr lang="en-CA" sz="2400" dirty="0">
              <a:solidFill>
                <a:srgbClr val="000000"/>
              </a:solidFill>
              <a:latin typeface="Times New Roman" pitchFamily="18" charset="0"/>
              <a:cs typeface="Times New Roman" pitchFamily="18" charset="0"/>
            </a:endParaRPr>
          </a:p>
        </p:txBody>
      </p:sp>
      <p:sp>
        <p:nvSpPr>
          <p:cNvPr id="4" name="TextBox 4"/>
          <p:cNvSpPr txBox="1"/>
          <p:nvPr/>
        </p:nvSpPr>
        <p:spPr>
          <a:xfrm>
            <a:off x="1003301" y="3683000"/>
            <a:ext cx="7912100" cy="1115690"/>
          </a:xfrm>
          <a:prstGeom prst="rect">
            <a:avLst/>
          </a:prstGeom>
          <a:noFill/>
        </p:spPr>
        <p:txBody>
          <a:bodyPr vert="horz" wrap="square" lIns="0" tIns="0" rIns="0" bIns="0" rtlCol="0">
            <a:spAutoFit/>
          </a:bodyPr>
          <a:lstStyle/>
          <a:p>
            <a:pPr>
              <a:lnSpc>
                <a:spcPts val="2850"/>
              </a:lnSpc>
            </a:pPr>
            <a:r>
              <a:rPr lang="en-CA" sz="2402" dirty="0" smtClean="0">
                <a:solidFill>
                  <a:srgbClr val="000000"/>
                </a:solidFill>
                <a:latin typeface="Arial"/>
                <a:cs typeface="Arial"/>
              </a:rPr>
              <a:t>•</a:t>
            </a:r>
            <a:r>
              <a:rPr lang="en-CA" sz="2412" b="1" dirty="0" smtClean="0">
                <a:solidFill>
                  <a:srgbClr val="000000"/>
                </a:solidFill>
                <a:latin typeface="Palatino Linotype Bold"/>
                <a:cs typeface="Palatino Linotype Bold"/>
              </a:rPr>
              <a:t> </a:t>
            </a:r>
            <a:r>
              <a:rPr lang="en-US" sz="2400" b="1" dirty="0" err="1" smtClean="0">
                <a:latin typeface="Times New Roman" pitchFamily="18" charset="0"/>
                <a:cs typeface="Times New Roman" pitchFamily="18" charset="0"/>
              </a:rPr>
              <a:t>Achlorhydria</a:t>
            </a:r>
            <a:r>
              <a:rPr lang="en-US" sz="2400" dirty="0" smtClean="0">
                <a:latin typeface="Times New Roman" pitchFamily="18" charset="0"/>
                <a:cs typeface="Times New Roman" pitchFamily="18" charset="0"/>
              </a:rPr>
              <a:t> is the absence of hydrochloric acid in the stomach caused by drugs, aging</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850"/>
              </a:lnSpc>
            </a:pPr>
            <a:endParaRPr lang="en-CA" sz="2400" dirty="0">
              <a:solidFill>
                <a:srgbClr val="000000"/>
              </a:solidFill>
            </a:endParaRPr>
          </a:p>
        </p:txBody>
      </p:sp>
      <p:sp>
        <p:nvSpPr>
          <p:cNvPr id="5" name="TextBox 5"/>
          <p:cNvSpPr txBox="1"/>
          <p:nvPr/>
        </p:nvSpPr>
        <p:spPr>
          <a:xfrm>
            <a:off x="1003300" y="5156200"/>
            <a:ext cx="5987216" cy="718145"/>
          </a:xfrm>
          <a:prstGeom prst="rect">
            <a:avLst/>
          </a:prstGeom>
          <a:noFill/>
        </p:spPr>
        <p:txBody>
          <a:bodyPr vert="horz" wrap="none" lIns="0" tIns="0" rIns="0" bIns="0" rtlCol="0">
            <a:spAutoFit/>
          </a:bodyPr>
          <a:lstStyle/>
          <a:p>
            <a:pPr>
              <a:lnSpc>
                <a:spcPts val="2760"/>
              </a:lnSpc>
            </a:pPr>
            <a:r>
              <a:rPr lang="en-CA" sz="2402" dirty="0" smtClean="0">
                <a:solidFill>
                  <a:srgbClr val="000000"/>
                </a:solidFill>
                <a:latin typeface="Arial"/>
                <a:cs typeface="Arial"/>
              </a:rPr>
              <a:t>•</a:t>
            </a:r>
            <a:r>
              <a:rPr lang="en-CA" sz="2412"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Reduced dietary intake of vitamin B12 is rare</a:t>
            </a:r>
            <a:r>
              <a:rPr lang="sr-Latn-RS" sz="2400" dirty="0" smtClean="0">
                <a:latin typeface="Times New Roman" pitchFamily="18" charset="0"/>
                <a:cs typeface="Times New Roman" pitchFamily="18" charset="0"/>
              </a:rPr>
              <a:t>.</a:t>
            </a:r>
            <a:endParaRPr lang="en-CA" sz="2402" dirty="0" smtClean="0">
              <a:solidFill>
                <a:srgbClr val="000000"/>
              </a:solidFill>
              <a:latin typeface="Times New Roman" pitchFamily="18" charset="0"/>
              <a:cs typeface="Times New Roman" pitchFamily="18" charset="0"/>
            </a:endParaRPr>
          </a:p>
          <a:p>
            <a:pPr>
              <a:lnSpc>
                <a:spcPts val="2760"/>
              </a:lnSpc>
            </a:pPr>
            <a:endParaRPr lang="en-CA" sz="2402" dirty="0">
              <a:solidFill>
                <a:srgbClr val="000000"/>
              </a:solidFill>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228600" y="228600"/>
            <a:ext cx="8305800" cy="1231106"/>
          </a:xfrm>
          <a:prstGeom prst="rect">
            <a:avLst/>
          </a:prstGeom>
          <a:noFill/>
        </p:spPr>
        <p:txBody>
          <a:bodyPr vert="horz" wrap="square" lIns="0" tIns="0" rIns="0" bIns="0" rtlCol="0">
            <a:spAutoFit/>
          </a:bodyPr>
          <a:lstStyle/>
          <a:p>
            <a:pPr algn="ctr">
              <a:lnSpc>
                <a:spcPts val="4800"/>
              </a:lnSpc>
              <a:tabLst>
                <a:tab pos="1651000" algn="l"/>
              </a:tabLst>
            </a:pPr>
            <a:r>
              <a:rPr lang="en-US" sz="3600" b="1" dirty="0" smtClean="0">
                <a:solidFill>
                  <a:srgbClr val="D06D30"/>
                </a:solidFill>
                <a:latin typeface="Times New Roman" pitchFamily="18" charset="0"/>
                <a:cs typeface="Times New Roman" pitchFamily="18" charset="0"/>
              </a:rPr>
              <a:t>Symptoms of vitamin B12 deficiency</a:t>
            </a:r>
            <a:r>
              <a:rPr lang="en-CA" sz="3600" b="1" dirty="0" smtClean="0">
                <a:solidFill>
                  <a:srgbClr val="D06D30"/>
                </a:solidFill>
                <a:latin typeface="Times New Roman" pitchFamily="18" charset="0"/>
                <a:cs typeface="Times New Roman" pitchFamily="18" charset="0"/>
              </a:rPr>
              <a:t> </a:t>
            </a:r>
          </a:p>
          <a:p>
            <a:pPr algn="ctr">
              <a:lnSpc>
                <a:spcPts val="4800"/>
              </a:lnSpc>
            </a:pPr>
            <a:endParaRPr lang="en-CA" sz="3600" dirty="0">
              <a:solidFill>
                <a:srgbClr val="C00000"/>
              </a:solidFill>
            </a:endParaRPr>
          </a:p>
        </p:txBody>
      </p:sp>
      <p:sp>
        <p:nvSpPr>
          <p:cNvPr id="3" name="TextBox 3"/>
          <p:cNvSpPr txBox="1"/>
          <p:nvPr/>
        </p:nvSpPr>
        <p:spPr>
          <a:xfrm>
            <a:off x="546101" y="1676400"/>
            <a:ext cx="8140700" cy="1384995"/>
          </a:xfrm>
          <a:prstGeom prst="rect">
            <a:avLst/>
          </a:prstGeom>
          <a:noFill/>
        </p:spPr>
        <p:txBody>
          <a:bodyPr vert="horz" wrap="square" lIns="0" tIns="0" rIns="0" bIns="0" rtlCol="0">
            <a:spAutoFit/>
          </a:bodyPr>
          <a:lstStyle/>
          <a:p>
            <a:pPr>
              <a:lnSpc>
                <a:spcPts val="2700"/>
              </a:lnSpc>
            </a:pPr>
            <a:r>
              <a:rPr lang="en-CA" sz="2600" dirty="0" smtClean="0">
                <a:solidFill>
                  <a:srgbClr val="000000"/>
                </a:solidFill>
                <a:latin typeface="Arial"/>
                <a:cs typeface="Arial"/>
              </a:rPr>
              <a:t>•</a:t>
            </a:r>
            <a:r>
              <a:rPr lang="en-US" sz="2800" dirty="0" smtClean="0"/>
              <a:t> </a:t>
            </a:r>
            <a:r>
              <a:rPr lang="en-US" sz="2800" b="1" dirty="0" smtClean="0">
                <a:latin typeface="Times New Roman" pitchFamily="18" charset="0"/>
                <a:cs typeface="Times New Roman" pitchFamily="18" charset="0"/>
              </a:rPr>
              <a:t>pernicious anemia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megaloblastic</a:t>
            </a:r>
            <a:r>
              <a:rPr lang="en-US" sz="2800" dirty="0" smtClean="0">
                <a:latin typeface="Times New Roman" pitchFamily="18" charset="0"/>
                <a:cs typeface="Times New Roman" pitchFamily="18" charset="0"/>
              </a:rPr>
              <a:t> type anemia characterized by a reduced number of enlarged erythrocytes</a:t>
            </a:r>
            <a:r>
              <a:rPr lang="sr-Latn-RS" sz="2800" dirty="0" smtClean="0">
                <a:latin typeface="Times New Roman" pitchFamily="18" charset="0"/>
                <a:cs typeface="Times New Roman" pitchFamily="18" charset="0"/>
              </a:rPr>
              <a:t>.</a:t>
            </a:r>
            <a:endParaRPr lang="en-CA" sz="2600" dirty="0" smtClean="0">
              <a:solidFill>
                <a:srgbClr val="000000"/>
              </a:solidFill>
              <a:latin typeface="Times New Roman" pitchFamily="18" charset="0"/>
              <a:cs typeface="Times New Roman" pitchFamily="18" charset="0"/>
            </a:endParaRPr>
          </a:p>
          <a:p>
            <a:pPr>
              <a:lnSpc>
                <a:spcPts val="2700"/>
              </a:lnSpc>
            </a:pPr>
            <a:endParaRPr lang="en-CA" sz="2600" dirty="0">
              <a:solidFill>
                <a:srgbClr val="000000"/>
              </a:solidFill>
            </a:endParaRPr>
          </a:p>
        </p:txBody>
      </p:sp>
      <p:sp>
        <p:nvSpPr>
          <p:cNvPr id="4" name="TextBox 4"/>
          <p:cNvSpPr txBox="1"/>
          <p:nvPr/>
        </p:nvSpPr>
        <p:spPr>
          <a:xfrm>
            <a:off x="546100" y="3327400"/>
            <a:ext cx="7344896" cy="693908"/>
          </a:xfrm>
          <a:prstGeom prst="rect">
            <a:avLst/>
          </a:prstGeom>
          <a:noFill/>
        </p:spPr>
        <p:txBody>
          <a:bodyPr vert="horz" wrap="none" lIns="0" tIns="0" rIns="0" bIns="0" rtlCol="0">
            <a:spAutoFit/>
          </a:bodyPr>
          <a:lstStyle/>
          <a:p>
            <a:pPr>
              <a:lnSpc>
                <a:spcPts val="2700"/>
              </a:lnSpc>
            </a:pPr>
            <a:r>
              <a:rPr lang="en-CA" sz="2600" dirty="0" smtClean="0">
                <a:solidFill>
                  <a:srgbClr val="000000"/>
                </a:solidFill>
                <a:latin typeface="Arial"/>
                <a:cs typeface="Arial"/>
              </a:rPr>
              <a:t>•</a:t>
            </a:r>
            <a:r>
              <a:rPr lang="en-US" sz="2800" dirty="0" smtClean="0"/>
              <a:t> </a:t>
            </a:r>
            <a:r>
              <a:rPr lang="en-US" sz="2800" b="1" dirty="0" smtClean="0">
                <a:latin typeface="Times New Roman" pitchFamily="18" charset="0"/>
                <a:cs typeface="Times New Roman" pitchFamily="18" charset="0"/>
              </a:rPr>
              <a:t>neurological disorders </a:t>
            </a:r>
            <a:r>
              <a:rPr lang="en-US" sz="2800" dirty="0" smtClean="0">
                <a:latin typeface="Times New Roman" pitchFamily="18" charset="0"/>
                <a:cs typeface="Times New Roman" pitchFamily="18" charset="0"/>
              </a:rPr>
              <a:t>tingling in hands and feet</a:t>
            </a:r>
            <a:endParaRPr lang="en-CA" sz="2600" dirty="0" smtClean="0">
              <a:solidFill>
                <a:srgbClr val="000000"/>
              </a:solidFill>
              <a:latin typeface="Times New Roman" pitchFamily="18" charset="0"/>
              <a:cs typeface="Times New Roman" pitchFamily="18" charset="0"/>
            </a:endParaRPr>
          </a:p>
          <a:p>
            <a:pPr>
              <a:lnSpc>
                <a:spcPts val="2700"/>
              </a:lnSpc>
            </a:pPr>
            <a:endParaRPr lang="en-CA" sz="2600" dirty="0">
              <a:solidFill>
                <a:srgbClr val="000000"/>
              </a:solidFill>
            </a:endParaRPr>
          </a:p>
        </p:txBody>
      </p:sp>
      <p:sp>
        <p:nvSpPr>
          <p:cNvPr id="5" name="TextBox 5"/>
          <p:cNvSpPr txBox="1"/>
          <p:nvPr/>
        </p:nvSpPr>
        <p:spPr>
          <a:xfrm>
            <a:off x="546101" y="4038600"/>
            <a:ext cx="8064500" cy="1231106"/>
          </a:xfrm>
          <a:prstGeom prst="rect">
            <a:avLst/>
          </a:prstGeom>
          <a:noFill/>
        </p:spPr>
        <p:txBody>
          <a:bodyPr vert="horz" wrap="square" lIns="0" tIns="0" rIns="0" bIns="0" rtlCol="0">
            <a:spAutoFit/>
          </a:bodyPr>
          <a:lstStyle/>
          <a:p>
            <a:pPr>
              <a:lnSpc>
                <a:spcPts val="3220"/>
              </a:lnSpc>
            </a:pPr>
            <a:r>
              <a:rPr lang="en-CA" sz="2600" dirty="0" smtClean="0">
                <a:solidFill>
                  <a:srgbClr val="000000"/>
                </a:solidFill>
                <a:latin typeface="Arial"/>
                <a:cs typeface="Arial"/>
              </a:rPr>
              <a:t>•</a:t>
            </a:r>
            <a:r>
              <a:rPr lang="en-CA" sz="2600" dirty="0" smtClean="0">
                <a:solidFill>
                  <a:srgbClr val="000000"/>
                </a:solidFill>
                <a:latin typeface="Palatino Linotype"/>
                <a:cs typeface="Palatino Linotype"/>
              </a:rPr>
              <a:t> </a:t>
            </a:r>
            <a:r>
              <a:rPr lang="en-US" sz="2800" b="1" dirty="0" err="1" smtClean="0">
                <a:latin typeface="Times New Roman" pitchFamily="18" charset="0"/>
                <a:cs typeface="Times New Roman" pitchFamily="18" charset="0"/>
              </a:rPr>
              <a:t>demyelination</a:t>
            </a:r>
            <a:r>
              <a:rPr lang="en-US" sz="2800" b="1" dirty="0" smtClean="0">
                <a:latin typeface="Times New Roman" pitchFamily="18" charset="0"/>
                <a:cs typeface="Times New Roman" pitchFamily="18" charset="0"/>
              </a:rPr>
              <a:t> and degeneration of neurons</a:t>
            </a:r>
            <a:r>
              <a:rPr lang="en-US" sz="2800" dirty="0" smtClean="0">
                <a:latin typeface="Times New Roman" pitchFamily="18" charset="0"/>
                <a:cs typeface="Times New Roman" pitchFamily="18" charset="0"/>
              </a:rPr>
              <a:t>, balance disorders, depression, dementia</a:t>
            </a:r>
            <a:r>
              <a:rPr lang="sr-Latn-RS" sz="2800" dirty="0" smtClean="0">
                <a:latin typeface="Times New Roman" pitchFamily="18" charset="0"/>
                <a:cs typeface="Times New Roman" pitchFamily="18" charset="0"/>
              </a:rPr>
              <a:t>.</a:t>
            </a:r>
            <a:endParaRPr lang="en-CA" sz="2600" dirty="0" smtClean="0">
              <a:solidFill>
                <a:srgbClr val="000000"/>
              </a:solidFill>
              <a:latin typeface="Times New Roman" pitchFamily="18" charset="0"/>
              <a:cs typeface="Times New Roman" pitchFamily="18" charset="0"/>
            </a:endParaRPr>
          </a:p>
          <a:p>
            <a:pPr>
              <a:lnSpc>
                <a:spcPts val="3220"/>
              </a:lnSpc>
            </a:pPr>
            <a:endParaRPr lang="en-CA" sz="2600" dirty="0">
              <a:solidFill>
                <a:srgbClr val="000000"/>
              </a:solidFill>
            </a:endParaRPr>
          </a:p>
        </p:txBody>
      </p:sp>
      <p:sp>
        <p:nvSpPr>
          <p:cNvPr id="7" name="TextBox 7"/>
          <p:cNvSpPr txBox="1"/>
          <p:nvPr/>
        </p:nvSpPr>
        <p:spPr>
          <a:xfrm>
            <a:off x="546100" y="5257800"/>
            <a:ext cx="8064500" cy="1231106"/>
          </a:xfrm>
          <a:prstGeom prst="rect">
            <a:avLst/>
          </a:prstGeom>
          <a:noFill/>
        </p:spPr>
        <p:txBody>
          <a:bodyPr vert="horz" wrap="square" lIns="0" tIns="0" rIns="0" bIns="0" rtlCol="0">
            <a:spAutoFit/>
          </a:bodyPr>
          <a:lstStyle/>
          <a:p>
            <a:pPr>
              <a:lnSpc>
                <a:spcPts val="3220"/>
              </a:lnSpc>
            </a:pPr>
            <a:r>
              <a:rPr lang="en-CA" sz="2800" dirty="0" smtClean="0">
                <a:solidFill>
                  <a:srgbClr val="000000"/>
                </a:solidFill>
                <a:latin typeface="Times New Roman" pitchFamily="18" charset="0"/>
                <a:cs typeface="Times New Roman" pitchFamily="18" charset="0"/>
              </a:rPr>
              <a:t>•</a:t>
            </a:r>
            <a:r>
              <a:rPr lang="en-CA" sz="2800" b="1" dirty="0" smtClean="0">
                <a:solidFill>
                  <a:srgbClr val="000000"/>
                </a:solidFill>
                <a:latin typeface="Times New Roman" pitchFamily="18" charset="0"/>
                <a:cs typeface="Times New Roman" pitchFamily="18" charset="0"/>
              </a:rPr>
              <a:t> </a:t>
            </a:r>
            <a:r>
              <a:rPr lang="en-US" sz="2800" b="1" dirty="0" smtClean="0">
                <a:latin typeface="Times New Roman" pitchFamily="18" charset="0"/>
                <a:cs typeface="Times New Roman" pitchFamily="18" charset="0"/>
              </a:rPr>
              <a:t>in the oral cavity, </a:t>
            </a:r>
            <a:r>
              <a:rPr lang="en-US" sz="2800" b="1" dirty="0" err="1" smtClean="0">
                <a:latin typeface="Times New Roman" pitchFamily="18" charset="0"/>
                <a:cs typeface="Times New Roman" pitchFamily="18" charset="0"/>
              </a:rPr>
              <a:t>glossodynia</a:t>
            </a:r>
            <a:r>
              <a:rPr lang="en-US" sz="2800" b="1" dirty="0" smtClean="0">
                <a:latin typeface="Times New Roman" pitchFamily="18" charset="0"/>
                <a:cs typeface="Times New Roman" pitchFamily="18" charset="0"/>
              </a:rPr>
              <a:t>, </a:t>
            </a:r>
            <a:r>
              <a:rPr lang="en-US" sz="2800" b="1" dirty="0" err="1" smtClean="0">
                <a:latin typeface="Times New Roman" pitchFamily="18" charset="0"/>
                <a:cs typeface="Times New Roman" pitchFamily="18" charset="0"/>
              </a:rPr>
              <a:t>glossopyrosis</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enanthema</a:t>
            </a:r>
            <a:r>
              <a:rPr lang="en-US" sz="2800" dirty="0" smtClean="0">
                <a:latin typeface="Times New Roman" pitchFamily="18" charset="0"/>
                <a:cs typeface="Times New Roman" pitchFamily="18" charset="0"/>
              </a:rPr>
              <a:t> of the tongue, atrophy of the tongue cover</a:t>
            </a:r>
            <a:r>
              <a:rPr lang="sr-Latn-RS" sz="2800" dirty="0" smtClean="0"/>
              <a:t>.</a:t>
            </a:r>
            <a:r>
              <a:rPr lang="en-CA" sz="2600" b="1" dirty="0" smtClean="0">
                <a:solidFill>
                  <a:srgbClr val="000000"/>
                </a:solidFill>
                <a:latin typeface="Palatino Linotype Bold"/>
                <a:cs typeface="Palatino Linotype Bold"/>
              </a:rPr>
              <a:t> </a:t>
            </a:r>
            <a:endParaRPr lang="en-CA" sz="2600" dirty="0" smtClean="0">
              <a:solidFill>
                <a:srgbClr val="000000"/>
              </a:solidFill>
              <a:latin typeface="Palatino Linotype"/>
              <a:cs typeface="Palatino Linotype"/>
            </a:endParaRPr>
          </a:p>
          <a:p>
            <a:pPr>
              <a:lnSpc>
                <a:spcPts val="3220"/>
              </a:lnSpc>
            </a:pPr>
            <a:endParaRPr lang="en-CA" sz="2600" dirty="0">
              <a:solidFill>
                <a:srgbClr val="000000"/>
              </a:solidFill>
            </a:endParaRPr>
          </a:p>
        </p:txBody>
      </p:sp>
      <p:sp>
        <p:nvSpPr>
          <p:cNvPr id="10" name="TextBox 6"/>
          <p:cNvSpPr txBox="1"/>
          <p:nvPr/>
        </p:nvSpPr>
        <p:spPr>
          <a:xfrm>
            <a:off x="546100" y="4639106"/>
            <a:ext cx="278923" cy="820738"/>
          </a:xfrm>
          <a:prstGeom prst="rect">
            <a:avLst/>
          </a:prstGeom>
          <a:noFill/>
        </p:spPr>
        <p:txBody>
          <a:bodyPr vert="horz" wrap="none" lIns="0" tIns="0" rIns="0" bIns="0" rtlCol="0">
            <a:spAutoFit/>
          </a:bodyPr>
          <a:lstStyle/>
          <a:p>
            <a:pPr>
              <a:lnSpc>
                <a:spcPts val="3220"/>
              </a:lnSpc>
            </a:pPr>
            <a:r>
              <a:rPr lang="sr-Cyrl-CS" sz="2600" dirty="0" smtClean="0">
                <a:solidFill>
                  <a:srgbClr val="000000"/>
                </a:solidFill>
                <a:latin typeface="Arial"/>
                <a:cs typeface="Arial"/>
              </a:rPr>
              <a:t>   </a:t>
            </a:r>
            <a:endParaRPr lang="en-CA" sz="2600" dirty="0" smtClean="0">
              <a:solidFill>
                <a:srgbClr val="000000"/>
              </a:solidFill>
              <a:latin typeface="Palatino Linotype"/>
              <a:cs typeface="Palatino Linotype"/>
            </a:endParaRPr>
          </a:p>
          <a:p>
            <a:pPr>
              <a:lnSpc>
                <a:spcPts val="3220"/>
              </a:lnSpc>
            </a:pPr>
            <a:endParaRPr lang="en-CA" sz="2600" dirty="0">
              <a:solidFill>
                <a:srgbClr val="000000"/>
              </a:solidFill>
            </a:endParaRPr>
          </a:p>
        </p:txBody>
      </p:sp>
      <p:sp>
        <p:nvSpPr>
          <p:cNvPr id="11" name="TextBox 6"/>
          <p:cNvSpPr txBox="1"/>
          <p:nvPr/>
        </p:nvSpPr>
        <p:spPr>
          <a:xfrm>
            <a:off x="698500" y="4791506"/>
            <a:ext cx="278923" cy="820738"/>
          </a:xfrm>
          <a:prstGeom prst="rect">
            <a:avLst/>
          </a:prstGeom>
          <a:noFill/>
        </p:spPr>
        <p:txBody>
          <a:bodyPr vert="horz" wrap="none" lIns="0" tIns="0" rIns="0" bIns="0" rtlCol="0">
            <a:spAutoFit/>
          </a:bodyPr>
          <a:lstStyle/>
          <a:p>
            <a:pPr>
              <a:lnSpc>
                <a:spcPts val="3220"/>
              </a:lnSpc>
            </a:pPr>
            <a:r>
              <a:rPr lang="sr-Cyrl-CS" sz="2600" dirty="0" smtClean="0">
                <a:solidFill>
                  <a:srgbClr val="000000"/>
                </a:solidFill>
                <a:latin typeface="Arial"/>
                <a:cs typeface="Arial"/>
              </a:rPr>
              <a:t>   </a:t>
            </a:r>
            <a:endParaRPr lang="en-CA" sz="2600" dirty="0" smtClean="0">
              <a:solidFill>
                <a:srgbClr val="000000"/>
              </a:solidFill>
              <a:latin typeface="Palatino Linotype"/>
              <a:cs typeface="Palatino Linotype"/>
            </a:endParaRPr>
          </a:p>
          <a:p>
            <a:pPr>
              <a:lnSpc>
                <a:spcPts val="3220"/>
              </a:lnSpc>
            </a:pPr>
            <a:endParaRPr lang="en-CA" sz="2600" dirty="0">
              <a:solidFill>
                <a:srgbClr val="000000"/>
              </a:solidFill>
            </a:endParaRPr>
          </a:p>
        </p:txBody>
      </p:sp>
      <p:sp>
        <p:nvSpPr>
          <p:cNvPr id="12" name="TextBox 8"/>
          <p:cNvSpPr txBox="1"/>
          <p:nvPr/>
        </p:nvSpPr>
        <p:spPr>
          <a:xfrm>
            <a:off x="889000" y="5647218"/>
            <a:ext cx="65" cy="395749"/>
          </a:xfrm>
          <a:prstGeom prst="rect">
            <a:avLst/>
          </a:prstGeom>
          <a:noFill/>
        </p:spPr>
        <p:txBody>
          <a:bodyPr vert="horz" wrap="none" lIns="0" tIns="0" rIns="0" bIns="0" rtlCol="0">
            <a:spAutoFit/>
          </a:bodyPr>
          <a:lstStyle/>
          <a:p>
            <a:pPr>
              <a:lnSpc>
                <a:spcPts val="3220"/>
              </a:lnSpc>
            </a:pPr>
            <a:endParaRPr lang="en-CA" sz="2600" dirty="0">
              <a:solidFill>
                <a:srgbClr val="000000"/>
              </a:solidFill>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
          <p:cNvSpPr txBox="1"/>
          <p:nvPr/>
        </p:nvSpPr>
        <p:spPr>
          <a:xfrm>
            <a:off x="611560" y="332656"/>
            <a:ext cx="3629199" cy="718145"/>
          </a:xfrm>
          <a:prstGeom prst="rect">
            <a:avLst/>
          </a:prstGeom>
          <a:noFill/>
        </p:spPr>
        <p:txBody>
          <a:bodyPr vert="horz" wrap="none" lIns="0" tIns="0" rIns="0" bIns="0" rtlCol="0">
            <a:spAutoFit/>
          </a:bodyPr>
          <a:lstStyle/>
          <a:p>
            <a:pPr>
              <a:lnSpc>
                <a:spcPts val="2760"/>
              </a:lnSpc>
            </a:pPr>
            <a:r>
              <a:rPr lang="en-US" sz="3600" b="1" dirty="0" smtClean="0">
                <a:solidFill>
                  <a:srgbClr val="D06D30"/>
                </a:solidFill>
                <a:latin typeface="Times New Roman" pitchFamily="18" charset="0"/>
                <a:cs typeface="Times New Roman" pitchFamily="18" charset="0"/>
              </a:rPr>
              <a:t>Pernicious anemia</a:t>
            </a:r>
            <a:endParaRPr lang="en-CA" sz="3600" b="1" dirty="0" smtClean="0">
              <a:solidFill>
                <a:srgbClr val="D06D30"/>
              </a:solidFill>
              <a:latin typeface="Times New Roman" pitchFamily="18" charset="0"/>
              <a:cs typeface="Times New Roman" pitchFamily="18" charset="0"/>
            </a:endParaRPr>
          </a:p>
          <a:p>
            <a:pPr>
              <a:lnSpc>
                <a:spcPts val="2760"/>
              </a:lnSpc>
            </a:pPr>
            <a:endParaRPr lang="en-CA" sz="3600" b="1" dirty="0">
              <a:solidFill>
                <a:srgbClr val="C00000"/>
              </a:solidFill>
            </a:endParaRPr>
          </a:p>
        </p:txBody>
      </p:sp>
      <p:sp>
        <p:nvSpPr>
          <p:cNvPr id="3" name="TextBox 3"/>
          <p:cNvSpPr txBox="1"/>
          <p:nvPr/>
        </p:nvSpPr>
        <p:spPr>
          <a:xfrm>
            <a:off x="381000" y="1219200"/>
            <a:ext cx="8686800" cy="1436291"/>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Autoimmune disease in which </a:t>
            </a:r>
            <a:r>
              <a:rPr lang="en-US" sz="2400" b="1" dirty="0" err="1" smtClean="0">
                <a:latin typeface="Times New Roman" pitchFamily="18" charset="0"/>
                <a:cs typeface="Times New Roman" pitchFamily="18" charset="0"/>
              </a:rPr>
              <a:t>autoantibodies</a:t>
            </a:r>
            <a:r>
              <a:rPr lang="en-US" sz="2400" b="1" dirty="0" smtClean="0">
                <a:latin typeface="Times New Roman" pitchFamily="18" charset="0"/>
                <a:cs typeface="Times New Roman" pitchFamily="18" charset="0"/>
              </a:rPr>
              <a:t> against gastric parietal cells</a:t>
            </a:r>
            <a:r>
              <a:rPr lang="en-US" sz="2400" dirty="0" smtClean="0">
                <a:latin typeface="Times New Roman" pitchFamily="18" charset="0"/>
                <a:cs typeface="Times New Roman" pitchFamily="18" charset="0"/>
              </a:rPr>
              <a:t> cause their destruction (disruption of intrinsic factor production</a:t>
            </a:r>
            <a:r>
              <a:rPr lang="sr-Latn-RS" sz="2400" dirty="0" smtClean="0">
                <a:latin typeface="Times New Roman" pitchFamily="18" charset="0"/>
                <a:cs typeface="Times New Roman" pitchFamily="18" charset="0"/>
              </a:rPr>
              <a:t>).</a:t>
            </a:r>
            <a:endParaRPr lang="en-CA" sz="2410" b="1"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4" name="TextBox 4"/>
          <p:cNvSpPr txBox="1"/>
          <p:nvPr/>
        </p:nvSpPr>
        <p:spPr>
          <a:xfrm>
            <a:off x="736600" y="2328664"/>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7" name="TextBox 7"/>
          <p:cNvSpPr txBox="1"/>
          <p:nvPr/>
        </p:nvSpPr>
        <p:spPr>
          <a:xfrm>
            <a:off x="304800" y="2438400"/>
            <a:ext cx="8686801" cy="743793"/>
          </a:xfrm>
          <a:prstGeom prst="rect">
            <a:avLst/>
          </a:prstGeom>
          <a:noFill/>
        </p:spPr>
        <p:txBody>
          <a:bodyPr vert="horz" wrap="square" lIns="0" tIns="0" rIns="0" bIns="0" rtlCol="0">
            <a:spAutoFit/>
          </a:bodyPr>
          <a:lstStyle/>
          <a:p>
            <a:pPr>
              <a:lnSpc>
                <a:spcPts val="290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10" b="1" dirty="0" smtClean="0">
                <a:solidFill>
                  <a:srgbClr val="000000"/>
                </a:solidFill>
                <a:latin typeface="Times New Roman" panose="02020603050405020304" pitchFamily="18" charset="0"/>
                <a:cs typeface="Times New Roman" panose="02020603050405020304" pitchFamily="18" charset="0"/>
              </a:rPr>
              <a:t> </a:t>
            </a:r>
            <a:r>
              <a:rPr lang="en-US" sz="2400" b="1" dirty="0" err="1" smtClean="0">
                <a:latin typeface="Times New Roman" pitchFamily="18" charset="0"/>
                <a:cs typeface="Times New Roman" pitchFamily="18" charset="0"/>
              </a:rPr>
              <a:t>Autoantibodies</a:t>
            </a:r>
            <a:r>
              <a:rPr lang="en-US" sz="2400" b="1" dirty="0" smtClean="0">
                <a:latin typeface="Times New Roman" pitchFamily="18" charset="0"/>
                <a:cs typeface="Times New Roman" pitchFamily="18" charset="0"/>
              </a:rPr>
              <a:t> to intrinsic factor </a:t>
            </a:r>
            <a:r>
              <a:rPr lang="en-US" sz="2400" dirty="0" smtClean="0">
                <a:latin typeface="Times New Roman" pitchFamily="18" charset="0"/>
                <a:cs typeface="Times New Roman" pitchFamily="18" charset="0"/>
              </a:rPr>
              <a:t>block the binding of vitamin B12 </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8" name="TextBox 8"/>
          <p:cNvSpPr txBox="1"/>
          <p:nvPr/>
        </p:nvSpPr>
        <p:spPr>
          <a:xfrm>
            <a:off x="457200" y="3484364"/>
            <a:ext cx="6687604" cy="718145"/>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CA" sz="2400" b="1" dirty="0" smtClean="0">
                <a:solidFill>
                  <a:srgbClr val="000000"/>
                </a:solidFill>
                <a:latin typeface="Times New Roman" panose="02020603050405020304" pitchFamily="18" charset="0"/>
                <a:cs typeface="Times New Roman" panose="02020603050405020304" pitchFamily="18" charset="0"/>
              </a:rPr>
              <a:t> </a:t>
            </a:r>
            <a:r>
              <a:rPr lang="en-US" sz="2400" b="1" dirty="0" smtClean="0">
                <a:latin typeface="Times New Roman" pitchFamily="18" charset="0"/>
                <a:cs typeface="Times New Roman" pitchFamily="18" charset="0"/>
              </a:rPr>
              <a:t>Laboratory findings in pernicious anemia</a:t>
            </a:r>
            <a:r>
              <a:rPr lang="en-US" sz="2400" dirty="0" smtClean="0">
                <a:latin typeface="Times New Roman" panose="02020603050405020304" pitchFamily="18" charset="0"/>
                <a:cs typeface="Times New Roman" panose="02020603050405020304" pitchFamily="18" charset="0"/>
              </a:rPr>
              <a:t>:</a:t>
            </a:r>
            <a:endParaRPr lang="en-CA" sz="2400" b="1" dirty="0" smtClean="0">
              <a:solidFill>
                <a:srgbClr val="000000"/>
              </a:solidFill>
              <a:latin typeface="Times New Roman" panose="02020603050405020304" pitchFamily="18" charset="0"/>
              <a:cs typeface="Times New Roman" panose="02020603050405020304"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9" name="TextBox 9"/>
          <p:cNvSpPr txBox="1"/>
          <p:nvPr/>
        </p:nvSpPr>
        <p:spPr>
          <a:xfrm>
            <a:off x="457200" y="4093964"/>
            <a:ext cx="7086600" cy="2154436"/>
          </a:xfrm>
          <a:prstGeom prst="rect">
            <a:avLst/>
          </a:prstGeom>
          <a:noFill/>
        </p:spPr>
        <p:txBody>
          <a:bodyPr vert="horz" wrap="square" lIns="0" tIns="0" rIns="0" bIns="0" rtlCol="0">
            <a:spAutoFit/>
          </a:bodyPr>
          <a:lstStyle/>
          <a:p>
            <a:pPr>
              <a:lnSpc>
                <a:spcPts val="2760"/>
              </a:lnSpc>
            </a:pPr>
            <a:r>
              <a:rPr lang="sr-Latn-RS" sz="2400" dirty="0" smtClean="0">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Undetectable vitamin B12 level. </a:t>
            </a:r>
            <a:endParaRPr lang="sr-Latn-RS" sz="2400" dirty="0" smtClean="0">
              <a:latin typeface="Times New Roman" pitchFamily="18" charset="0"/>
              <a:cs typeface="Times New Roman" pitchFamily="18" charset="0"/>
            </a:endParaRPr>
          </a:p>
          <a:p>
            <a:pPr>
              <a:lnSpc>
                <a:spcPts val="2760"/>
              </a:lnSpc>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Elevated level of </a:t>
            </a:r>
            <a:r>
              <a:rPr lang="en-US" sz="2400" dirty="0" err="1" smtClean="0">
                <a:latin typeface="Times New Roman" pitchFamily="18" charset="0"/>
                <a:cs typeface="Times New Roman" pitchFamily="18" charset="0"/>
              </a:rPr>
              <a:t>methylmalonic</a:t>
            </a:r>
            <a:r>
              <a:rPr lang="en-US" sz="2400" dirty="0" smtClean="0">
                <a:latin typeface="Times New Roman" pitchFamily="18" charset="0"/>
                <a:cs typeface="Times New Roman" pitchFamily="18" charset="0"/>
              </a:rPr>
              <a:t> acid (MMA), because it does not enter the Krebs cycle.</a:t>
            </a:r>
            <a:endParaRPr lang="sr-Latn-RS" sz="2400" dirty="0" smtClean="0">
              <a:latin typeface="Times New Roman" pitchFamily="18" charset="0"/>
              <a:cs typeface="Times New Roman" pitchFamily="18" charset="0"/>
            </a:endParaRPr>
          </a:p>
          <a:p>
            <a:pPr>
              <a:lnSpc>
                <a:spcPts val="2760"/>
              </a:lnSpc>
            </a:pPr>
            <a:r>
              <a:rPr lang="en-US" sz="24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Positive </a:t>
            </a:r>
            <a:r>
              <a:rPr lang="en-US" sz="2400" dirty="0" err="1" smtClean="0">
                <a:latin typeface="Times New Roman" pitchFamily="18" charset="0"/>
                <a:cs typeface="Times New Roman" pitchFamily="18" charset="0"/>
              </a:rPr>
              <a:t>autoantibodies</a:t>
            </a:r>
            <a:r>
              <a:rPr lang="en-US" sz="2400" dirty="0" smtClean="0">
                <a:latin typeface="Times New Roman" pitchFamily="18" charset="0"/>
                <a:cs typeface="Times New Roman" pitchFamily="18" charset="0"/>
              </a:rPr>
              <a:t> to intrinsic factor.</a:t>
            </a:r>
            <a:endParaRPr lang="sr-Latn-RS" sz="2400" dirty="0" smtClean="0">
              <a:latin typeface="Times New Roman" pitchFamily="18" charset="0"/>
              <a:cs typeface="Times New Roman" pitchFamily="18" charset="0"/>
            </a:endParaRPr>
          </a:p>
          <a:p>
            <a:pPr>
              <a:lnSpc>
                <a:spcPts val="2760"/>
              </a:lnSpc>
            </a:pPr>
            <a:r>
              <a:rPr lang="en-US" sz="2400" dirty="0" smtClean="0">
                <a:latin typeface="Times New Roman" pitchFamily="18" charset="0"/>
                <a:cs typeface="Times New Roman" pitchFamily="18" charset="0"/>
              </a:rPr>
              <a:t> </a:t>
            </a: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Positive </a:t>
            </a:r>
            <a:r>
              <a:rPr lang="en-US" sz="2400" dirty="0" err="1" smtClean="0">
                <a:latin typeface="Times New Roman" pitchFamily="18" charset="0"/>
                <a:cs typeface="Times New Roman" pitchFamily="18" charset="0"/>
              </a:rPr>
              <a:t>autoantibodies</a:t>
            </a:r>
            <a:r>
              <a:rPr lang="en-US" sz="2400" dirty="0" smtClean="0">
                <a:latin typeface="Times New Roman" pitchFamily="18" charset="0"/>
                <a:cs typeface="Times New Roman" pitchFamily="18" charset="0"/>
              </a:rPr>
              <a:t> against gastric parietal cells.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14" name="TextBox 5"/>
          <p:cNvSpPr txBox="1"/>
          <p:nvPr/>
        </p:nvSpPr>
        <p:spPr>
          <a:xfrm>
            <a:off x="609600" y="2722364"/>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Times New Roman" panose="02020603050405020304" pitchFamily="18" charset="0"/>
              <a:cs typeface="Times New Roman" panose="02020603050405020304" pitchFamily="18" charset="0"/>
            </a:endParaRP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609600" y="533400"/>
            <a:ext cx="8153400" cy="589905"/>
          </a:xfrm>
          <a:prstGeom prst="rect">
            <a:avLst/>
          </a:prstGeom>
          <a:noFill/>
        </p:spPr>
        <p:txBody>
          <a:bodyPr vert="horz" wrap="square" lIns="0" tIns="0" rIns="0" bIns="0" rtlCol="0">
            <a:spAutoFit/>
          </a:bodyPr>
          <a:lstStyle/>
          <a:p>
            <a:pPr>
              <a:lnSpc>
                <a:spcPts val="4600"/>
              </a:lnSpc>
            </a:pPr>
            <a:r>
              <a:rPr lang="en-US" sz="3600" b="1" dirty="0" smtClean="0">
                <a:solidFill>
                  <a:srgbClr val="D06D30"/>
                </a:solidFill>
                <a:latin typeface="Times New Roman" pitchFamily="18" charset="0"/>
                <a:cs typeface="Times New Roman" pitchFamily="18" charset="0"/>
              </a:rPr>
              <a:t>NICOTIN ACID (NIACIN, vitamin </a:t>
            </a:r>
            <a:r>
              <a:rPr lang="en-US" sz="3600" b="1" dirty="0" err="1" smtClean="0">
                <a:solidFill>
                  <a:srgbClr val="D06D30"/>
                </a:solidFill>
                <a:latin typeface="Times New Roman" pitchFamily="18" charset="0"/>
                <a:cs typeface="Times New Roman" pitchFamily="18" charset="0"/>
              </a:rPr>
              <a:t>B3</a:t>
            </a:r>
            <a:r>
              <a:rPr lang="en-US" sz="3600" b="1" dirty="0" smtClean="0">
                <a:solidFill>
                  <a:srgbClr val="D06D30"/>
                </a:solidFill>
                <a:latin typeface="Times New Roman" pitchFamily="18" charset="0"/>
                <a:cs typeface="Times New Roman" pitchFamily="18" charset="0"/>
              </a:rPr>
              <a:t>)</a:t>
            </a:r>
            <a:endParaRPr lang="en-CA" sz="3600" b="1" dirty="0" smtClean="0">
              <a:solidFill>
                <a:srgbClr val="D06D30"/>
              </a:solidFill>
              <a:latin typeface="Times New Roman" pitchFamily="18" charset="0"/>
              <a:cs typeface="Times New Roman" pitchFamily="18" charset="0"/>
            </a:endParaRPr>
          </a:p>
        </p:txBody>
      </p:sp>
      <p:sp>
        <p:nvSpPr>
          <p:cNvPr id="4" name="TextBox 4"/>
          <p:cNvSpPr txBox="1"/>
          <p:nvPr/>
        </p:nvSpPr>
        <p:spPr>
          <a:xfrm>
            <a:off x="467545" y="1752600"/>
            <a:ext cx="8447856" cy="1077218"/>
          </a:xfrm>
          <a:prstGeom prst="rect">
            <a:avLst/>
          </a:prstGeom>
          <a:noFill/>
        </p:spPr>
        <p:txBody>
          <a:bodyPr vert="horz" wrap="square" lIns="0" tIns="0" rIns="0" bIns="0" rtlCol="0">
            <a:spAutoFit/>
          </a:bodyPr>
          <a:lstStyle/>
          <a:p>
            <a:pPr>
              <a:lnSpc>
                <a:spcPts val="2800"/>
              </a:lnSpc>
              <a:tabLst>
                <a:tab pos="368300" algn="l"/>
              </a:tabLst>
            </a:pPr>
            <a:r>
              <a:rPr lang="en-CA" sz="2400" dirty="0" smtClean="0">
                <a:solidFill>
                  <a:srgbClr val="000000"/>
                </a:solidFill>
                <a:latin typeface="Times New Roman" panose="02020603050405020304" pitchFamily="18" charset="0"/>
                <a:cs typeface="Times New Roman" panose="02020603050405020304" pitchFamily="18" charset="0"/>
              </a:rPr>
              <a:t>• </a:t>
            </a:r>
            <a:r>
              <a:rPr lang="sr-Latn-RS" sz="2400" dirty="0" smtClean="0">
                <a:solidFill>
                  <a:srgbClr val="000000"/>
                </a:solidFill>
                <a:latin typeface="Times New Roman" pitchFamily="18" charset="0"/>
                <a:cs typeface="Times New Roman" pitchFamily="18" charset="0"/>
              </a:rPr>
              <a:t>N</a:t>
            </a:r>
            <a:r>
              <a:rPr lang="en-US" sz="2400" dirty="0" err="1" smtClean="0">
                <a:latin typeface="Times New Roman" pitchFamily="18" charset="0"/>
                <a:cs typeface="Times New Roman" pitchFamily="18" charset="0"/>
              </a:rPr>
              <a:t>icotinic</a:t>
            </a:r>
            <a:r>
              <a:rPr lang="en-US" sz="2400" dirty="0" smtClean="0">
                <a:latin typeface="Times New Roman" pitchFamily="18" charset="0"/>
                <a:cs typeface="Times New Roman" pitchFamily="18" charset="0"/>
              </a:rPr>
              <a:t> acid or niacin is a derivative of </a:t>
            </a:r>
            <a:r>
              <a:rPr lang="en-US" sz="2400" b="1" dirty="0" smtClean="0">
                <a:latin typeface="Times New Roman" pitchFamily="18" charset="0"/>
                <a:cs typeface="Times New Roman" pitchFamily="18" charset="0"/>
              </a:rPr>
              <a:t>pyridine, pyridine 3-carboxylic acid</a:t>
            </a:r>
            <a:r>
              <a:rPr lang="sr-Latn-RS" sz="2400" b="1"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5" name="TextBox 5"/>
          <p:cNvSpPr txBox="1"/>
          <p:nvPr/>
        </p:nvSpPr>
        <p:spPr>
          <a:xfrm>
            <a:off x="467544" y="2894857"/>
            <a:ext cx="8295456" cy="2975173"/>
          </a:xfrm>
          <a:prstGeom prst="rect">
            <a:avLst/>
          </a:prstGeom>
          <a:noFill/>
        </p:spPr>
        <p:txBody>
          <a:bodyPr vert="horz" wrap="square" lIns="0" tIns="0" rIns="0" bIns="0" rtlCol="0">
            <a:spAutoFit/>
          </a:bodyPr>
          <a:lstStyle/>
          <a:p>
            <a:pPr>
              <a:lnSpc>
                <a:spcPts val="2900"/>
              </a:lnSpc>
              <a:tabLst>
                <a:tab pos="368300" algn="l"/>
                <a:tab pos="368300" algn="l"/>
                <a:tab pos="368300" algn="l"/>
              </a:tabLst>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Niacin is synthesized from an essential amino acid </a:t>
            </a:r>
            <a:r>
              <a:rPr lang="en-US" sz="2400" b="1" dirty="0" smtClean="0">
                <a:latin typeface="Times New Roman" pitchFamily="18" charset="0"/>
                <a:cs typeface="Times New Roman" pitchFamily="18" charset="0"/>
              </a:rPr>
              <a:t>tryptophan</a:t>
            </a:r>
            <a:r>
              <a:rPr lang="en-US" sz="2400" dirty="0" smtClean="0">
                <a:latin typeface="Times New Roman" pitchFamily="18" charset="0"/>
                <a:cs typeface="Times New Roman" pitchFamily="18" charset="0"/>
              </a:rPr>
              <a:t>. The above process requires </a:t>
            </a:r>
            <a:r>
              <a:rPr lang="en-US" sz="2400" b="1" dirty="0" smtClean="0">
                <a:latin typeface="Times New Roman" pitchFamily="18" charset="0"/>
                <a:cs typeface="Times New Roman" pitchFamily="18" charset="0"/>
              </a:rPr>
              <a:t>PLP (</a:t>
            </a:r>
            <a:r>
              <a:rPr lang="en-US" sz="2400" b="1" dirty="0" err="1" smtClean="0">
                <a:latin typeface="Times New Roman" pitchFamily="18" charset="0"/>
                <a:cs typeface="Times New Roman" pitchFamily="18" charset="0"/>
              </a:rPr>
              <a:t>B6</a:t>
            </a:r>
            <a:r>
              <a:rPr lang="en-US" sz="2400" b="1" dirty="0" smtClean="0">
                <a:latin typeface="Times New Roman" pitchFamily="18" charset="0"/>
                <a:cs typeface="Times New Roman" pitchFamily="18" charset="0"/>
              </a:rPr>
              <a:t>)</a:t>
            </a:r>
          </a:p>
          <a:p>
            <a:pPr>
              <a:lnSpc>
                <a:spcPts val="2900"/>
              </a:lnSpc>
              <a:tabLst>
                <a:tab pos="368300" algn="l"/>
                <a:tab pos="368300" algn="l"/>
                <a:tab pos="368300" algn="l"/>
              </a:tabLst>
            </a:pPr>
            <a:endParaRPr lang="en-US" sz="2400" dirty="0" smtClean="0">
              <a:latin typeface="Times New Roman" pitchFamily="18" charset="0"/>
              <a:cs typeface="Times New Roman" pitchFamily="18" charset="0"/>
            </a:endParaRPr>
          </a:p>
          <a:p>
            <a:pPr>
              <a:lnSpc>
                <a:spcPts val="2900"/>
              </a:lnSpc>
              <a:tabLst>
                <a:tab pos="368300" algn="l"/>
                <a:tab pos="368300" algn="l"/>
                <a:tab pos="368300" algn="l"/>
              </a:tabLst>
            </a:pPr>
            <a:r>
              <a:rPr lang="en-US" sz="2400" dirty="0" smtClean="0">
                <a:latin typeface="Times New Roman" pitchFamily="18" charset="0"/>
                <a:cs typeface="Times New Roman" pitchFamily="18" charset="0"/>
              </a:rPr>
              <a:t> </a:t>
            </a:r>
            <a:r>
              <a:rPr lang="en-CA" sz="2400" dirty="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itchFamily="18" charset="0"/>
                <a:cs typeface="Times New Roman" pitchFamily="18" charset="0"/>
              </a:rPr>
              <a:t>Niacin is necessary for the synthesis of the coenzymes </a:t>
            </a:r>
            <a:r>
              <a:rPr lang="en-US" sz="2400" b="1" dirty="0" smtClean="0">
                <a:latin typeface="Times New Roman" pitchFamily="18" charset="0"/>
                <a:cs typeface="Times New Roman" pitchFamily="18" charset="0"/>
              </a:rPr>
              <a:t>nicotinamide adenine dinucleotide (NAD+) and nicotinamide adenine dinucleotide phosphate (NADP+)</a:t>
            </a:r>
            <a:r>
              <a:rPr lang="sr-Latn-RS" sz="2400" b="1" dirty="0" smtClean="0">
                <a:latin typeface="Times New Roman" pitchFamily="18" charset="0"/>
                <a:cs typeface="Times New Roman" pitchFamily="18" charset="0"/>
              </a:rPr>
              <a:t>.</a:t>
            </a:r>
          </a:p>
          <a:p>
            <a:pPr>
              <a:lnSpc>
                <a:spcPts val="2900"/>
              </a:lnSpc>
              <a:tabLst>
                <a:tab pos="368300" algn="l"/>
                <a:tab pos="368300" algn="l"/>
                <a:tab pos="368300" algn="l"/>
              </a:tabLst>
            </a:pPr>
            <a:endParaRPr lang="en-CA" sz="2400" b="1"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latin typeface="Times New Roman" panose="02020603050405020304" pitchFamily="18" charset="0"/>
              <a:cs typeface="Times New Roman" panose="02020603050405020304" pitchFamily="18" charset="0"/>
            </a:endParaRPr>
          </a:p>
        </p:txBody>
      </p:sp>
      <p:sp>
        <p:nvSpPr>
          <p:cNvPr id="6" name="TextBox 6"/>
          <p:cNvSpPr txBox="1"/>
          <p:nvPr/>
        </p:nvSpPr>
        <p:spPr>
          <a:xfrm>
            <a:off x="381000" y="5399782"/>
            <a:ext cx="8608244" cy="1077218"/>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Times New Roman" panose="02020603050405020304" pitchFamily="18" charset="0"/>
                <a:cs typeface="Times New Roman" panose="02020603050405020304" pitchFamily="18" charset="0"/>
              </a:rPr>
              <a:t>•</a:t>
            </a:r>
            <a:r>
              <a:rPr lang="en-US" sz="2400" dirty="0" smtClean="0">
                <a:latin typeface="Times New Roman" pitchFamily="18" charset="0"/>
                <a:cs typeface="Times New Roman" pitchFamily="18" charset="0"/>
              </a:rPr>
              <a:t> Coenzymes NAD+ and NADP+ are involved in key oxidation-reduction reactions in the body.</a:t>
            </a:r>
            <a:r>
              <a:rPr lang="en-CA" sz="2400" b="1" dirty="0" smtClean="0">
                <a:solidFill>
                  <a:srgbClr val="000000"/>
                </a:solidFill>
                <a:latin typeface="Times New Roman" panose="02020603050405020304" pitchFamily="18" charset="0"/>
                <a:cs typeface="Times New Roman" panose="02020603050405020304" pitchFamily="18" charset="0"/>
              </a:rPr>
              <a:t> </a:t>
            </a:r>
          </a:p>
          <a:p>
            <a:pPr>
              <a:lnSpc>
                <a:spcPts val="2760"/>
              </a:lnSpc>
            </a:pPr>
            <a:endParaRPr lang="en-CA" sz="2400" dirty="0">
              <a:solidFill>
                <a:srgbClr val="0000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1790700" y="850900"/>
            <a:ext cx="5008102" cy="948978"/>
          </a:xfrm>
          <a:prstGeom prst="rect">
            <a:avLst/>
          </a:prstGeom>
          <a:noFill/>
        </p:spPr>
        <p:txBody>
          <a:bodyPr vert="horz" wrap="none" lIns="0" tIns="0" rIns="0" bIns="0" rtlCol="0">
            <a:spAutoFit/>
          </a:bodyPr>
          <a:lstStyle/>
          <a:p>
            <a:pPr>
              <a:lnSpc>
                <a:spcPts val="3680"/>
              </a:lnSpc>
            </a:pPr>
            <a:r>
              <a:rPr lang="sr-Latn-RS" sz="36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Food sources of niacin</a:t>
            </a:r>
            <a:endParaRPr lang="en-CA" sz="4000" b="1" dirty="0" smtClean="0">
              <a:solidFill>
                <a:srgbClr val="D06D30"/>
              </a:solidFill>
              <a:latin typeface="Times New Roman" pitchFamily="18" charset="0"/>
              <a:cs typeface="Times New Roman" pitchFamily="18" charset="0"/>
            </a:endParaRPr>
          </a:p>
          <a:p>
            <a:pPr>
              <a:lnSpc>
                <a:spcPts val="3680"/>
              </a:lnSpc>
            </a:pPr>
            <a:endParaRPr lang="en-CA" sz="3600" dirty="0">
              <a:solidFill>
                <a:srgbClr val="C00000"/>
              </a:solidFill>
            </a:endParaRPr>
          </a:p>
        </p:txBody>
      </p:sp>
      <p:sp>
        <p:nvSpPr>
          <p:cNvPr id="3" name="TextBox 3"/>
          <p:cNvSpPr txBox="1"/>
          <p:nvPr/>
        </p:nvSpPr>
        <p:spPr>
          <a:xfrm>
            <a:off x="2161979" y="1981200"/>
            <a:ext cx="1849865" cy="948978"/>
          </a:xfrm>
          <a:prstGeom prst="rect">
            <a:avLst/>
          </a:prstGeom>
          <a:noFill/>
        </p:spPr>
        <p:txBody>
          <a:bodyPr vert="horz" wrap="none" lIns="0" tIns="0" rIns="0" bIns="0" rtlCol="0">
            <a:spAutoFit/>
          </a:bodyPr>
          <a:lstStyle/>
          <a:p>
            <a:pPr>
              <a:lnSpc>
                <a:spcPts val="3680"/>
              </a:lnSpc>
            </a:pPr>
            <a:r>
              <a:rPr lang="en-CA" sz="3206" dirty="0" smtClean="0">
                <a:solidFill>
                  <a:srgbClr val="000000"/>
                </a:solidFill>
                <a:latin typeface="Arial"/>
                <a:cs typeface="Arial"/>
              </a:rPr>
              <a:t>•</a:t>
            </a:r>
            <a:r>
              <a:rPr lang="en-CA" sz="3206"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all proteins</a:t>
            </a:r>
            <a:endParaRPr lang="en-CA" sz="2800" dirty="0" smtClean="0">
              <a:solidFill>
                <a:srgbClr val="000000"/>
              </a:solidFill>
              <a:latin typeface="Times New Roman" pitchFamily="18" charset="0"/>
              <a:cs typeface="Times New Roman" pitchFamily="18" charset="0"/>
            </a:endParaRPr>
          </a:p>
          <a:p>
            <a:pPr>
              <a:lnSpc>
                <a:spcPts val="3680"/>
              </a:lnSpc>
            </a:pPr>
            <a:endParaRPr lang="en-CA" sz="3206" dirty="0">
              <a:solidFill>
                <a:srgbClr val="000000"/>
              </a:solidFill>
            </a:endParaRPr>
          </a:p>
        </p:txBody>
      </p:sp>
      <p:sp>
        <p:nvSpPr>
          <p:cNvPr id="4" name="TextBox 4"/>
          <p:cNvSpPr txBox="1"/>
          <p:nvPr/>
        </p:nvSpPr>
        <p:spPr>
          <a:xfrm>
            <a:off x="2057400" y="2514600"/>
            <a:ext cx="3178755" cy="948978"/>
          </a:xfrm>
          <a:prstGeom prst="rect">
            <a:avLst/>
          </a:prstGeom>
          <a:noFill/>
        </p:spPr>
        <p:txBody>
          <a:bodyPr vert="horz" wrap="none" lIns="0" tIns="0" rIns="0" bIns="0" rtlCol="0">
            <a:spAutoFit/>
          </a:bodyPr>
          <a:lstStyle/>
          <a:p>
            <a:pPr>
              <a:lnSpc>
                <a:spcPts val="3680"/>
              </a:lnSpc>
            </a:pPr>
            <a:r>
              <a:rPr lang="sr-Latn-RS" sz="3204" dirty="0" smtClean="0">
                <a:solidFill>
                  <a:srgbClr val="000000"/>
                </a:solidFill>
                <a:latin typeface="Arial"/>
                <a:cs typeface="Arial"/>
              </a:rPr>
              <a:t> </a:t>
            </a:r>
            <a:r>
              <a:rPr lang="en-CA" sz="3204" dirty="0" smtClean="0">
                <a:solidFill>
                  <a:srgbClr val="000000"/>
                </a:solidFill>
                <a:latin typeface="Arial"/>
                <a:cs typeface="Arial"/>
              </a:rPr>
              <a:t>•</a:t>
            </a:r>
            <a:r>
              <a:rPr lang="en-CA" sz="3204" dirty="0" smtClean="0">
                <a:solidFill>
                  <a:srgbClr val="000000"/>
                </a:solidFill>
                <a:latin typeface="Palatino Linotype"/>
                <a:cs typeface="Palatino Linotype"/>
              </a:rPr>
              <a:t> </a:t>
            </a:r>
            <a:r>
              <a:rPr lang="sr-Latn-RS" sz="2800" dirty="0" smtClean="0">
                <a:solidFill>
                  <a:srgbClr val="000000"/>
                </a:solidFill>
                <a:latin typeface="Times New Roman" pitchFamily="18" charset="0"/>
                <a:cs typeface="Times New Roman" pitchFamily="18" charset="0"/>
              </a:rPr>
              <a:t>milk,eggs,meat,fish</a:t>
            </a:r>
            <a:endParaRPr lang="en-CA" sz="2800" dirty="0" smtClean="0">
              <a:solidFill>
                <a:srgbClr val="000000"/>
              </a:solidFill>
              <a:latin typeface="Times New Roman" pitchFamily="18" charset="0"/>
              <a:cs typeface="Times New Roman" pitchFamily="18" charset="0"/>
            </a:endParaRPr>
          </a:p>
          <a:p>
            <a:pPr>
              <a:lnSpc>
                <a:spcPts val="3680"/>
              </a:lnSpc>
            </a:pPr>
            <a:endParaRPr lang="en-CA" sz="3204" dirty="0">
              <a:solidFill>
                <a:srgbClr val="000000"/>
              </a:solidFill>
            </a:endParaRPr>
          </a:p>
        </p:txBody>
      </p:sp>
      <p:sp>
        <p:nvSpPr>
          <p:cNvPr id="5" name="TextBox 5"/>
          <p:cNvSpPr txBox="1"/>
          <p:nvPr/>
        </p:nvSpPr>
        <p:spPr>
          <a:xfrm>
            <a:off x="2146300" y="3035300"/>
            <a:ext cx="1373838" cy="948978"/>
          </a:xfrm>
          <a:prstGeom prst="rect">
            <a:avLst/>
          </a:prstGeom>
          <a:noFill/>
        </p:spPr>
        <p:txBody>
          <a:bodyPr vert="horz" wrap="none" lIns="0" tIns="0" rIns="0" bIns="0" rtlCol="0">
            <a:spAutoFit/>
          </a:bodyPr>
          <a:lstStyle/>
          <a:p>
            <a:pPr>
              <a:lnSpc>
                <a:spcPts val="3680"/>
              </a:lnSpc>
            </a:pPr>
            <a:r>
              <a:rPr lang="en-CA" sz="3204" dirty="0" smtClean="0">
                <a:solidFill>
                  <a:srgbClr val="000000"/>
                </a:solidFill>
                <a:latin typeface="Arial"/>
                <a:cs typeface="Arial"/>
              </a:rPr>
              <a:t>•</a:t>
            </a:r>
            <a:r>
              <a:rPr lang="en-US" sz="3600" dirty="0" smtClean="0"/>
              <a:t> </a:t>
            </a:r>
            <a:r>
              <a:rPr lang="en-US" sz="2800" dirty="0" smtClean="0">
                <a:latin typeface="Times New Roman" pitchFamily="18" charset="0"/>
                <a:cs typeface="Times New Roman" pitchFamily="18" charset="0"/>
              </a:rPr>
              <a:t>cereals</a:t>
            </a:r>
            <a:r>
              <a:rPr lang="en-CA" sz="3204" dirty="0" smtClean="0">
                <a:solidFill>
                  <a:srgbClr val="000000"/>
                </a:solidFill>
                <a:latin typeface="Palatino Linotype"/>
                <a:cs typeface="Palatino Linotype"/>
              </a:rPr>
              <a:t> </a:t>
            </a:r>
          </a:p>
          <a:p>
            <a:pPr>
              <a:lnSpc>
                <a:spcPts val="3680"/>
              </a:lnSpc>
            </a:pPr>
            <a:endParaRPr lang="en-CA" sz="3204" dirty="0">
              <a:solidFill>
                <a:srgbClr val="000000"/>
              </a:solidFill>
            </a:endParaRPr>
          </a:p>
        </p:txBody>
      </p:sp>
      <p:sp>
        <p:nvSpPr>
          <p:cNvPr id="6" name="TextBox 6"/>
          <p:cNvSpPr txBox="1"/>
          <p:nvPr/>
        </p:nvSpPr>
        <p:spPr>
          <a:xfrm>
            <a:off x="2146300" y="3581400"/>
            <a:ext cx="844783" cy="1423467"/>
          </a:xfrm>
          <a:prstGeom prst="rect">
            <a:avLst/>
          </a:prstGeom>
          <a:noFill/>
        </p:spPr>
        <p:txBody>
          <a:bodyPr vert="horz" wrap="none" lIns="0" tIns="0" rIns="0" bIns="0" rtlCol="0">
            <a:spAutoFit/>
          </a:bodyPr>
          <a:lstStyle/>
          <a:p>
            <a:pPr>
              <a:lnSpc>
                <a:spcPts val="3680"/>
              </a:lnSpc>
            </a:pPr>
            <a:r>
              <a:rPr lang="en-CA" sz="3206" dirty="0" smtClean="0">
                <a:solidFill>
                  <a:srgbClr val="000000"/>
                </a:solidFill>
                <a:latin typeface="Arial"/>
                <a:cs typeface="Arial"/>
              </a:rPr>
              <a:t>•</a:t>
            </a:r>
            <a:r>
              <a:rPr lang="en-CA" sz="3206"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nuts</a:t>
            </a:r>
            <a:endParaRPr lang="x-none" sz="2800" dirty="0" smtClean="0">
              <a:solidFill>
                <a:srgbClr val="000000"/>
              </a:solidFill>
              <a:latin typeface="Times New Roman" pitchFamily="18" charset="0"/>
              <a:cs typeface="Times New Roman" pitchFamily="18" charset="0"/>
            </a:endParaRPr>
          </a:p>
          <a:p>
            <a:pPr>
              <a:lnSpc>
                <a:spcPts val="3680"/>
              </a:lnSpc>
            </a:pPr>
            <a:endParaRPr lang="en-CA" sz="3206" dirty="0" smtClean="0">
              <a:solidFill>
                <a:srgbClr val="000000"/>
              </a:solidFill>
              <a:latin typeface="Palatino Linotype"/>
              <a:cs typeface="Palatino Linotype"/>
            </a:endParaRPr>
          </a:p>
          <a:p>
            <a:pPr>
              <a:lnSpc>
                <a:spcPts val="3680"/>
              </a:lnSpc>
            </a:pPr>
            <a:endParaRPr lang="en-CA" sz="3206" dirty="0">
              <a:solidFill>
                <a:srgbClr val="000000"/>
              </a:solidFill>
            </a:endParaRPr>
          </a:p>
        </p:txBody>
      </p:sp>
      <p:sp>
        <p:nvSpPr>
          <p:cNvPr id="7" name="TextBox 7"/>
          <p:cNvSpPr txBox="1"/>
          <p:nvPr/>
        </p:nvSpPr>
        <p:spPr>
          <a:xfrm>
            <a:off x="457200" y="5181600"/>
            <a:ext cx="7315201" cy="1231106"/>
          </a:xfrm>
          <a:prstGeom prst="rect">
            <a:avLst/>
          </a:prstGeom>
          <a:noFill/>
        </p:spPr>
        <p:txBody>
          <a:bodyPr vert="horz" wrap="square" lIns="0" tIns="0" rIns="0" bIns="0" rtlCol="0">
            <a:spAutoFit/>
          </a:bodyPr>
          <a:lstStyle/>
          <a:p>
            <a:pPr>
              <a:lnSpc>
                <a:spcPts val="3220"/>
              </a:lnSpc>
            </a:pPr>
            <a:r>
              <a:rPr lang="en-US" sz="3200" dirty="0" smtClean="0"/>
              <a:t> </a:t>
            </a:r>
            <a:r>
              <a:rPr lang="sr-Latn-R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he recommended daily amount of niacin</a:t>
            </a:r>
          </a:p>
          <a:p>
            <a:pPr>
              <a:lnSpc>
                <a:spcPts val="3220"/>
              </a:lnSpc>
            </a:pPr>
            <a:r>
              <a:rPr lang="en-US" sz="2800" dirty="0" smtClean="0">
                <a:latin typeface="Times New Roman" pitchFamily="18" charset="0"/>
                <a:cs typeface="Times New Roman" pitchFamily="18" charset="0"/>
              </a:rPr>
              <a:t> is </a:t>
            </a:r>
            <a:r>
              <a:rPr lang="en-US" sz="2800" b="1" dirty="0" smtClean="0">
                <a:latin typeface="Times New Roman" pitchFamily="18" charset="0"/>
                <a:cs typeface="Times New Roman" pitchFamily="18" charset="0"/>
              </a:rPr>
              <a:t>15 to 20 mg.</a:t>
            </a:r>
            <a:endParaRPr lang="en-CA" sz="2800" b="1" dirty="0" smtClean="0">
              <a:solidFill>
                <a:srgbClr val="000000"/>
              </a:solidFill>
              <a:latin typeface="Times New Roman" pitchFamily="18" charset="0"/>
              <a:cs typeface="Times New Roman" pitchFamily="18" charset="0"/>
            </a:endParaRPr>
          </a:p>
          <a:p>
            <a:pPr>
              <a:lnSpc>
                <a:spcPts val="3220"/>
              </a:lnSpc>
            </a:pPr>
            <a:endParaRPr lang="en-CA" sz="2798" dirty="0">
              <a:solidFill>
                <a:srgbClr val="000000"/>
              </a:solidFill>
            </a:endParaRPr>
          </a:p>
        </p:txBody>
      </p:sp>
      <p:sp>
        <p:nvSpPr>
          <p:cNvPr id="10" name="TextBox 6"/>
          <p:cNvSpPr txBox="1"/>
          <p:nvPr/>
        </p:nvSpPr>
        <p:spPr>
          <a:xfrm>
            <a:off x="2123728" y="4106639"/>
            <a:ext cx="1510029" cy="451277"/>
          </a:xfrm>
          <a:prstGeom prst="rect">
            <a:avLst/>
          </a:prstGeom>
          <a:noFill/>
        </p:spPr>
        <p:txBody>
          <a:bodyPr vert="horz" wrap="square" lIns="0" tIns="0" rIns="0" bIns="0" rtlCol="0">
            <a:spAutoFit/>
          </a:bodyPr>
          <a:lstStyle/>
          <a:p>
            <a:pPr>
              <a:lnSpc>
                <a:spcPts val="3680"/>
              </a:lnSpc>
              <a:buFont typeface="Arial" pitchFamily="34" charset="0"/>
              <a:buChar char="•"/>
            </a:pPr>
            <a:r>
              <a:rPr lang="x-none" sz="2800" smtClean="0">
                <a:solidFill>
                  <a:srgbClr val="00000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yeast</a:t>
            </a:r>
            <a:endParaRPr lang="en-CA" sz="28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1478027" y="533400"/>
            <a:ext cx="5373266" cy="589905"/>
          </a:xfrm>
          <a:prstGeom prst="rect">
            <a:avLst/>
          </a:prstGeom>
          <a:noFill/>
        </p:spPr>
        <p:txBody>
          <a:bodyPr vert="horz" wrap="none" lIns="0" tIns="0" rIns="0" bIns="0" rtlCol="0">
            <a:spAutoFit/>
          </a:bodyPr>
          <a:lstStyle/>
          <a:p>
            <a:pPr algn="ctr">
              <a:lnSpc>
                <a:spcPts val="4600"/>
              </a:lnSpc>
            </a:pPr>
            <a:r>
              <a:rPr lang="sr-Latn-RS" sz="3600" dirty="0" smtClean="0">
                <a:solidFill>
                  <a:srgbClr val="C00000"/>
                </a:solidFill>
                <a:latin typeface="Times New Roman" panose="02020603050405020304" pitchFamily="18" charset="0"/>
                <a:cs typeface="Times New Roman" panose="02020603050405020304" pitchFamily="18" charset="0"/>
              </a:rPr>
              <a:t>     </a:t>
            </a:r>
            <a:r>
              <a:rPr lang="en-US" sz="3600" b="1" dirty="0" smtClean="0">
                <a:solidFill>
                  <a:srgbClr val="D06D30"/>
                </a:solidFill>
                <a:latin typeface="Times New Roman" pitchFamily="18" charset="0"/>
                <a:cs typeface="Times New Roman" pitchFamily="18" charset="0"/>
              </a:rPr>
              <a:t>Deficiency nicotinic acid</a:t>
            </a:r>
            <a:endParaRPr lang="x-none" sz="3600" b="1" dirty="0" smtClean="0">
              <a:solidFill>
                <a:srgbClr val="D06D30"/>
              </a:solidFill>
              <a:latin typeface="Times New Roman" pitchFamily="18" charset="0"/>
              <a:cs typeface="Times New Roman" pitchFamily="18" charset="0"/>
            </a:endParaRPr>
          </a:p>
        </p:txBody>
      </p:sp>
      <p:sp>
        <p:nvSpPr>
          <p:cNvPr id="4" name="TextBox 4"/>
          <p:cNvSpPr txBox="1"/>
          <p:nvPr/>
        </p:nvSpPr>
        <p:spPr>
          <a:xfrm>
            <a:off x="546100" y="1943100"/>
            <a:ext cx="5131213"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10" b="1" dirty="0" smtClean="0">
                <a:solidFill>
                  <a:srgbClr val="000000"/>
                </a:solidFill>
                <a:latin typeface="Palatino Linotype Bold"/>
                <a:cs typeface="Palatino Linotype Bold"/>
              </a:rPr>
              <a:t>  </a:t>
            </a:r>
            <a:r>
              <a:rPr lang="en-US" sz="2400" dirty="0" smtClean="0">
                <a:latin typeface="Times New Roman" pitchFamily="18" charset="0"/>
                <a:cs typeface="Times New Roman" pitchFamily="18" charset="0"/>
              </a:rPr>
              <a:t>pellagra, a disease known for centuries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5" name="TextBox 5"/>
          <p:cNvSpPr txBox="1"/>
          <p:nvPr/>
        </p:nvSpPr>
        <p:spPr>
          <a:xfrm>
            <a:off x="546100" y="2362200"/>
            <a:ext cx="8597900" cy="1115690"/>
          </a:xfrm>
          <a:prstGeom prst="rect">
            <a:avLst/>
          </a:prstGeom>
          <a:noFill/>
        </p:spPr>
        <p:txBody>
          <a:bodyPr vert="horz" wrap="square" lIns="0" tIns="0" rIns="0" bIns="0" rtlCol="0">
            <a:spAutoFit/>
          </a:bodyPr>
          <a:lstStyle/>
          <a:p>
            <a:pPr>
              <a:lnSpc>
                <a:spcPts val="2900"/>
              </a:lnSpc>
              <a:tabLst>
                <a:tab pos="3683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it</a:t>
            </a:r>
            <a:r>
              <a:rPr lang="en-US" sz="2400" dirty="0" smtClean="0">
                <a:latin typeface="Times New Roman" pitchFamily="18" charset="0"/>
                <a:cs typeface="Times New Roman" pitchFamily="18" charset="0"/>
              </a:rPr>
              <a:t> occurs in residents who eat cornmeal and consume little animal protein</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
        <p:nvSpPr>
          <p:cNvPr id="6" name="TextBox 6"/>
          <p:cNvSpPr txBox="1"/>
          <p:nvPr/>
        </p:nvSpPr>
        <p:spPr>
          <a:xfrm>
            <a:off x="546101" y="3048000"/>
            <a:ext cx="8597900" cy="1115690"/>
          </a:xfrm>
          <a:prstGeom prst="rect">
            <a:avLst/>
          </a:prstGeom>
          <a:noFill/>
        </p:spPr>
        <p:txBody>
          <a:bodyPr vert="horz" wrap="square" lIns="0" tIns="0" rIns="0" bIns="0" rtlCol="0">
            <a:spAutoFit/>
          </a:bodyPr>
          <a:lstStyle/>
          <a:p>
            <a:pPr>
              <a:lnSpc>
                <a:spcPts val="2900"/>
              </a:lnSpc>
              <a:tabLst>
                <a:tab pos="3683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pellagra is a disease that affects the skin, GI tract, and central nervous system</a:t>
            </a:r>
            <a:r>
              <a:rPr lang="sr-Latn-RS" sz="2400" dirty="0" smtClean="0">
                <a:latin typeface="Times New Roman" pitchFamily="18" charset="0"/>
                <a:cs typeface="Times New Roman" pitchFamily="18" charset="0"/>
              </a:rPr>
              <a:t>.</a:t>
            </a:r>
            <a:endParaRPr lang="en-CA" sz="2402" dirty="0" smtClean="0">
              <a:solidFill>
                <a:srgbClr val="000000"/>
              </a:solidFill>
              <a:latin typeface="Times New Roman" pitchFamily="18" charset="0"/>
              <a:cs typeface="Times New Roman" pitchFamily="18" charset="0"/>
            </a:endParaRPr>
          </a:p>
          <a:p>
            <a:pPr>
              <a:lnSpc>
                <a:spcPts val="2900"/>
              </a:lnSpc>
            </a:pPr>
            <a:endParaRPr lang="en-CA" sz="2402" dirty="0">
              <a:solidFill>
                <a:srgbClr val="000000"/>
              </a:solidFill>
            </a:endParaRPr>
          </a:p>
        </p:txBody>
      </p:sp>
      <p:sp>
        <p:nvSpPr>
          <p:cNvPr id="7" name="TextBox 7"/>
          <p:cNvSpPr txBox="1"/>
          <p:nvPr/>
        </p:nvSpPr>
        <p:spPr>
          <a:xfrm>
            <a:off x="546100" y="3962400"/>
            <a:ext cx="8369300" cy="1077218"/>
          </a:xfrm>
          <a:prstGeom prst="rect">
            <a:avLst/>
          </a:prstGeom>
          <a:noFill/>
        </p:spPr>
        <p:txBody>
          <a:bodyPr vert="horz" wrap="square" lIns="0" tIns="0" rIns="0" bIns="0" rtlCol="0">
            <a:spAutoFit/>
          </a:bodyPr>
          <a:lstStyle/>
          <a:p>
            <a:pPr>
              <a:lnSpc>
                <a:spcPts val="2800"/>
              </a:lnSpc>
              <a:tabLst>
                <a:tab pos="3683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symptoms of pellagra are </a:t>
            </a:r>
            <a:r>
              <a:rPr lang="en-US" sz="2400" b="1" dirty="0" smtClean="0">
                <a:latin typeface="Times New Roman" pitchFamily="18" charset="0"/>
                <a:cs typeface="Times New Roman" pitchFamily="18" charset="0"/>
              </a:rPr>
              <a:t>dermatitis, diarrhea and dementia </a:t>
            </a:r>
            <a:r>
              <a:rPr lang="en-US" sz="2400" dirty="0" smtClean="0">
                <a:latin typeface="Times New Roman" pitchFamily="18" charset="0"/>
                <a:cs typeface="Times New Roman" pitchFamily="18" charset="0"/>
              </a:rPr>
              <a:t>(three D's)</a:t>
            </a:r>
            <a:r>
              <a:rPr lang="sr-Latn-RS" sz="2400" dirty="0" smtClean="0">
                <a:latin typeface="Times New Roman" pitchFamily="18" charset="0"/>
                <a:cs typeface="Times New Roman" pitchFamily="18" charset="0"/>
              </a:rPr>
              <a:t>.</a:t>
            </a:r>
            <a:endParaRPr lang="en-CA" sz="2400" b="1"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8" name="TextBox 8"/>
          <p:cNvSpPr txBox="1"/>
          <p:nvPr/>
        </p:nvSpPr>
        <p:spPr>
          <a:xfrm>
            <a:off x="546101" y="4800600"/>
            <a:ext cx="8445500" cy="1115690"/>
          </a:xfrm>
          <a:prstGeom prst="rect">
            <a:avLst/>
          </a:prstGeom>
          <a:noFill/>
        </p:spPr>
        <p:txBody>
          <a:bodyPr vert="horz" wrap="square" lIns="0" tIns="0" rIns="0" bIns="0" rtlCol="0">
            <a:spAutoFit/>
          </a:bodyPr>
          <a:lstStyle/>
          <a:p>
            <a:pPr>
              <a:lnSpc>
                <a:spcPts val="2900"/>
              </a:lnSpc>
              <a:tabLst>
                <a:tab pos="368300" algn="l"/>
              </a:tabLst>
            </a:pPr>
            <a:r>
              <a:rPr lang="en-CA" sz="2400" dirty="0" smtClean="0">
                <a:solidFill>
                  <a:srgbClr val="000000"/>
                </a:solidFill>
                <a:latin typeface="Arial"/>
                <a:cs typeface="Arial"/>
              </a:rPr>
              <a:t>•</a:t>
            </a:r>
            <a:r>
              <a:rPr lang="sr-Latn-RS" sz="2400" dirty="0" smtClean="0">
                <a:solidFill>
                  <a:srgbClr val="000000"/>
                </a:solidFill>
                <a:latin typeface="Arial"/>
                <a:cs typeface="Arial"/>
              </a:rPr>
              <a:t> </a:t>
            </a:r>
            <a:r>
              <a:rPr lang="en-US" sz="2400" dirty="0" smtClean="0">
                <a:latin typeface="Times New Roman" pitchFamily="18" charset="0"/>
                <a:cs typeface="Times New Roman" pitchFamily="18" charset="0"/>
              </a:rPr>
              <a:t>nicotinic acid deficiency also occurs in chronic alcoholics, diabetics, and patients with malignant diseases</a:t>
            </a:r>
            <a:r>
              <a:rPr lang="sr-Latn-RS" sz="2400" dirty="0" smtClean="0">
                <a:latin typeface="Times New Roman" pitchFamily="18" charset="0"/>
                <a:cs typeface="Times New Roman" pitchFamily="18" charset="0"/>
              </a:rPr>
              <a:t>.</a:t>
            </a:r>
            <a:endParaRPr lang="en-CA" sz="2402" dirty="0" smtClean="0">
              <a:solidFill>
                <a:srgbClr val="000000"/>
              </a:solidFill>
              <a:latin typeface="Times New Roman" pitchFamily="18" charset="0"/>
              <a:cs typeface="Times New Roman" pitchFamily="18" charset="0"/>
            </a:endParaRPr>
          </a:p>
          <a:p>
            <a:pPr>
              <a:lnSpc>
                <a:spcPts val="2900"/>
              </a:lnSpc>
            </a:pPr>
            <a:endParaRPr lang="en-CA" sz="2402" dirty="0">
              <a:solidFill>
                <a:srgbClr val="000000"/>
              </a:solidFill>
            </a:endParaRPr>
          </a:p>
        </p:txBody>
      </p:sp>
      <p:sp>
        <p:nvSpPr>
          <p:cNvPr id="11" name="TextBox 9"/>
          <p:cNvSpPr txBox="1"/>
          <p:nvPr/>
        </p:nvSpPr>
        <p:spPr>
          <a:xfrm>
            <a:off x="914400" y="5537200"/>
            <a:ext cx="65" cy="718145"/>
          </a:xfrm>
          <a:prstGeom prst="rect">
            <a:avLst/>
          </a:prstGeom>
          <a:noFill/>
        </p:spPr>
        <p:txBody>
          <a:bodyPr vert="horz" wrap="none" lIns="0" tIns="0" rIns="0" bIns="0" rtlCol="0">
            <a:spAutoFit/>
          </a:bodyPr>
          <a:lstStyle/>
          <a:p>
            <a:pPr>
              <a:lnSpc>
                <a:spcPts val="2760"/>
              </a:lnSpc>
            </a:pPr>
            <a:endParaRPr lang="en-CA" sz="2400" dirty="0" smtClean="0">
              <a:solidFill>
                <a:srgbClr val="000000"/>
              </a:solidFill>
              <a:latin typeface="Palatino Linotype"/>
              <a:cs typeface="Palatino Linotype"/>
            </a:endParaRPr>
          </a:p>
          <a:p>
            <a:pPr>
              <a:lnSpc>
                <a:spcPts val="276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965200" y="406400"/>
            <a:ext cx="8271367" cy="1154227"/>
          </a:xfrm>
          <a:prstGeom prst="rect">
            <a:avLst/>
          </a:prstGeom>
          <a:noFill/>
        </p:spPr>
        <p:txBody>
          <a:bodyPr vert="horz" wrap="none" lIns="0" tIns="0" rIns="0" bIns="0" rtlCol="0">
            <a:spAutoFit/>
          </a:bodyPr>
          <a:lstStyle/>
          <a:p>
            <a:pPr>
              <a:lnSpc>
                <a:spcPts val="4600"/>
              </a:lnSpc>
            </a:pPr>
            <a:r>
              <a:rPr lang="en-US" sz="4000" b="1" dirty="0" smtClean="0">
                <a:solidFill>
                  <a:srgbClr val="D06D30"/>
                </a:solidFill>
                <a:latin typeface="Times New Roman" pitchFamily="18" charset="0"/>
                <a:cs typeface="Times New Roman" pitchFamily="18" charset="0"/>
              </a:rPr>
              <a:t>PANTOTHENIC ACID (Vitamin B5)</a:t>
            </a:r>
            <a:endParaRPr lang="en-CA" sz="4000" b="1" dirty="0" smtClean="0">
              <a:solidFill>
                <a:srgbClr val="D06D30"/>
              </a:solidFill>
              <a:latin typeface="Times New Roman" pitchFamily="18" charset="0"/>
              <a:cs typeface="Times New Roman" pitchFamily="18" charset="0"/>
            </a:endParaRPr>
          </a:p>
          <a:p>
            <a:pPr>
              <a:lnSpc>
                <a:spcPts val="4600"/>
              </a:lnSpc>
            </a:pPr>
            <a:endParaRPr lang="en-CA" sz="3600" dirty="0">
              <a:solidFill>
                <a:srgbClr val="C00000"/>
              </a:solidFill>
            </a:endParaRPr>
          </a:p>
        </p:txBody>
      </p:sp>
      <p:sp>
        <p:nvSpPr>
          <p:cNvPr id="4" name="TextBox 4"/>
          <p:cNvSpPr txBox="1"/>
          <p:nvPr/>
        </p:nvSpPr>
        <p:spPr>
          <a:xfrm>
            <a:off x="609600" y="2514601"/>
            <a:ext cx="6172200" cy="718145"/>
          </a:xfrm>
          <a:prstGeom prst="rect">
            <a:avLst/>
          </a:prstGeom>
          <a:noFill/>
        </p:spPr>
        <p:txBody>
          <a:bodyPr vert="horz" wrap="square" lIns="0" tIns="0" rIns="0" bIns="0" rtlCol="0">
            <a:spAutoFit/>
          </a:bodyPr>
          <a:lstStyle/>
          <a:p>
            <a:pPr>
              <a:lnSpc>
                <a:spcPts val="2800"/>
              </a:lnSpc>
              <a:tabLst>
                <a:tab pos="368300" algn="l"/>
              </a:tabLst>
            </a:pPr>
            <a:r>
              <a:rPr lang="en-CA" sz="2402" dirty="0" smtClean="0">
                <a:solidFill>
                  <a:srgbClr val="000000"/>
                </a:solidFill>
                <a:latin typeface="Arial"/>
                <a:cs typeface="Arial"/>
              </a:rPr>
              <a:t>•</a:t>
            </a:r>
            <a:r>
              <a:rPr lang="en-CA" sz="2412" b="1" dirty="0" smtClean="0">
                <a:solidFill>
                  <a:srgbClr val="000000"/>
                </a:solidFill>
                <a:latin typeface="Palatino Linotype Bold"/>
                <a:cs typeface="Palatino Linotype Bold"/>
              </a:rPr>
              <a:t> </a:t>
            </a:r>
            <a:r>
              <a:rPr lang="x-none" sz="2412" b="1" dirty="0" smtClean="0">
                <a:solidFill>
                  <a:srgbClr val="000000"/>
                </a:solidFill>
                <a:latin typeface="Palatino Linotype Bold"/>
                <a:cs typeface="Palatino Linotype Bold"/>
              </a:rPr>
              <a:t> </a:t>
            </a:r>
            <a:r>
              <a:rPr lang="en-US" sz="2400" b="1" dirty="0" err="1" smtClean="0">
                <a:latin typeface="Times New Roman" pitchFamily="18" charset="0"/>
                <a:cs typeface="Times New Roman" pitchFamily="18" charset="0"/>
              </a:rPr>
              <a:t>pantothenic</a:t>
            </a:r>
            <a:r>
              <a:rPr lang="en-US" sz="2400" b="1" dirty="0" smtClean="0">
                <a:latin typeface="Times New Roman" pitchFamily="18" charset="0"/>
                <a:cs typeface="Times New Roman" pitchFamily="18" charset="0"/>
              </a:rPr>
              <a:t> acid is part of coenzyme A</a:t>
            </a:r>
            <a:endParaRPr lang="en-CA" sz="2400" b="1" dirty="0" smtClean="0">
              <a:solidFill>
                <a:srgbClr val="00000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5" name="TextBox 5"/>
          <p:cNvSpPr txBox="1"/>
          <p:nvPr/>
        </p:nvSpPr>
        <p:spPr>
          <a:xfrm>
            <a:off x="609600" y="1524000"/>
            <a:ext cx="8305800" cy="738664"/>
          </a:xfrm>
          <a:prstGeom prst="rect">
            <a:avLst/>
          </a:prstGeom>
          <a:noFill/>
        </p:spPr>
        <p:txBody>
          <a:bodyPr vert="horz" wrap="square" lIns="0" tIns="0" rIns="0" bIns="0" rtlCol="0">
            <a:spAutoFit/>
          </a:bodyPr>
          <a:lstStyle/>
          <a:p>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as a coenzyme (participates in metabolism, primarily fats, and then carbohydrates and amino acids)</a:t>
            </a:r>
            <a:r>
              <a:rPr lang="sr-Latn-RS" sz="2400" dirty="0" smtClean="0">
                <a:latin typeface="Times New Roman" pitchFamily="18" charset="0"/>
                <a:cs typeface="Times New Roman" pitchFamily="18" charset="0"/>
              </a:rPr>
              <a:t>.</a:t>
            </a:r>
            <a:endParaRPr lang="x-none" sz="2400" dirty="0" smtClean="0">
              <a:solidFill>
                <a:srgbClr val="000000"/>
              </a:solidFill>
              <a:latin typeface="Palatino Linotype"/>
              <a:cs typeface="Palatino Linotype"/>
            </a:endParaRPr>
          </a:p>
        </p:txBody>
      </p:sp>
      <p:sp>
        <p:nvSpPr>
          <p:cNvPr id="9" name="TextBox 5"/>
          <p:cNvSpPr txBox="1"/>
          <p:nvPr/>
        </p:nvSpPr>
        <p:spPr>
          <a:xfrm>
            <a:off x="609601" y="3048000"/>
            <a:ext cx="8534400" cy="2975173"/>
          </a:xfrm>
          <a:prstGeom prst="rect">
            <a:avLst/>
          </a:prstGeom>
          <a:noFill/>
        </p:spPr>
        <p:txBody>
          <a:bodyPr vert="horz" wrap="square" lIns="0" tIns="0" rIns="0" bIns="0" rtlCol="0">
            <a:spAutoFit/>
          </a:bodyPr>
          <a:lstStyle/>
          <a:p>
            <a:pPr>
              <a:lnSpc>
                <a:spcPts val="2900"/>
              </a:lnSpc>
              <a:tabLst>
                <a:tab pos="368300" algn="l"/>
                <a:tab pos="368300" algn="l"/>
                <a:tab pos="368300" algn="l"/>
              </a:tabLst>
            </a:pPr>
            <a:r>
              <a:rPr lang="en-CA" sz="2400" dirty="0" smtClean="0">
                <a:solidFill>
                  <a:srgbClr val="000000"/>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Coenzyme A is involved in:</a:t>
            </a:r>
            <a:r>
              <a:rPr lang="x-none" sz="2400" b="1" dirty="0" smtClean="0">
                <a:solidFill>
                  <a:srgbClr val="000000"/>
                </a:solidFill>
                <a:latin typeface="Times New Roman" panose="02020603050405020304" pitchFamily="18" charset="0"/>
                <a:cs typeface="Times New Roman" panose="02020603050405020304" pitchFamily="18" charset="0"/>
              </a:rPr>
              <a:t> </a:t>
            </a:r>
            <a:endParaRPr lang="en-GB" sz="2400" b="1" dirty="0" smtClean="0">
              <a:solidFill>
                <a:srgbClr val="000000"/>
              </a:solidFill>
              <a:latin typeface="Times New Roman" panose="02020603050405020304" pitchFamily="18" charset="0"/>
              <a:cs typeface="Times New Roman" panose="02020603050405020304" pitchFamily="18" charset="0"/>
            </a:endParaRPr>
          </a:p>
          <a:p>
            <a:pPr>
              <a:lnSpc>
                <a:spcPts val="2900"/>
              </a:lnSpc>
              <a:tabLst>
                <a:tab pos="368300" algn="l"/>
                <a:tab pos="368300" algn="l"/>
                <a:tab pos="368300" algn="l"/>
              </a:tabLst>
            </a:pPr>
            <a:endParaRPr lang="en-GB" sz="2400" b="1" dirty="0" smtClean="0">
              <a:solidFill>
                <a:srgbClr val="000000"/>
              </a:solidFill>
              <a:latin typeface="Times New Roman" panose="02020603050405020304" pitchFamily="18" charset="0"/>
              <a:cs typeface="Times New Roman" panose="02020603050405020304" pitchFamily="18" charset="0"/>
            </a:endParaRPr>
          </a:p>
          <a:p>
            <a:pPr marL="342900" indent="-342900">
              <a:lnSpc>
                <a:spcPts val="2900"/>
              </a:lnSpc>
              <a:buFont typeface="Wingdings" panose="05000000000000000000" pitchFamily="2" charset="2"/>
              <a:buChar char="ü"/>
              <a:tabLst>
                <a:tab pos="368300" algn="l"/>
                <a:tab pos="368300" algn="l"/>
                <a:tab pos="368300" algn="l"/>
              </a:tabLst>
            </a:pPr>
            <a:r>
              <a:rPr lang="en-US" sz="2400" dirty="0" smtClean="0">
                <a:latin typeface="Times New Roman" panose="02020603050405020304" pitchFamily="18" charset="0"/>
                <a:cs typeface="Times New Roman" panose="02020603050405020304" pitchFamily="18" charset="0"/>
              </a:rPr>
              <a:t>synthesis of fatty acids</a:t>
            </a:r>
            <a:r>
              <a:rPr lang="sr-Latn-RS" sz="2400" dirty="0" smtClean="0">
                <a:latin typeface="Times New Roman" panose="02020603050405020304" pitchFamily="18" charset="0"/>
                <a:cs typeface="Times New Roman" panose="02020603050405020304" pitchFamily="18" charset="0"/>
              </a:rPr>
              <a:t>,</a:t>
            </a:r>
          </a:p>
          <a:p>
            <a:pPr marL="342900" indent="-342900">
              <a:lnSpc>
                <a:spcPts val="2900"/>
              </a:lnSpc>
              <a:buFont typeface="Wingdings" panose="05000000000000000000" pitchFamily="2" charset="2"/>
              <a:buChar char="ü"/>
            </a:pPr>
            <a:r>
              <a:rPr lang="sr-Latn-R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activation and oxidation of fatty acids</a:t>
            </a:r>
            <a:r>
              <a:rPr lang="sr-Latn-RS" sz="2400" dirty="0" smtClean="0">
                <a:latin typeface="Times New Roman" panose="02020603050405020304" pitchFamily="18" charset="0"/>
                <a:cs typeface="Times New Roman" panose="02020603050405020304" pitchFamily="18" charset="0"/>
              </a:rPr>
              <a:t>,</a:t>
            </a:r>
          </a:p>
          <a:p>
            <a:pPr marL="342900" indent="-342900">
              <a:lnSpc>
                <a:spcPts val="29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 synthesis of cholesterol and steroids</a:t>
            </a:r>
            <a:r>
              <a:rPr lang="sr-Latn-RS" sz="2400" dirty="0" smtClean="0">
                <a:latin typeface="Times New Roman" panose="02020603050405020304" pitchFamily="18" charset="0"/>
                <a:cs typeface="Times New Roman" panose="02020603050405020304" pitchFamily="18" charset="0"/>
              </a:rPr>
              <a:t>,</a:t>
            </a:r>
          </a:p>
          <a:p>
            <a:pPr marL="342900" indent="-342900">
              <a:lnSpc>
                <a:spcPts val="2900"/>
              </a:lnSpc>
              <a:buFont typeface="Wingdings" panose="05000000000000000000" pitchFamily="2" charset="2"/>
              <a:buChar char="ü"/>
            </a:pPr>
            <a:r>
              <a:rPr lang="sr-Latn-RS"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synthesis of acetylcholine</a:t>
            </a:r>
            <a:r>
              <a:rPr lang="sr-Latn-RS" sz="2400" dirty="0" smtClean="0">
                <a:latin typeface="Times New Roman" panose="02020603050405020304" pitchFamily="18" charset="0"/>
                <a:cs typeface="Times New Roman" panose="02020603050405020304" pitchFamily="18" charset="0"/>
              </a:rPr>
              <a:t>,</a:t>
            </a:r>
          </a:p>
          <a:p>
            <a:pPr marL="342900" indent="-342900">
              <a:lnSpc>
                <a:spcPts val="2900"/>
              </a:lnSpc>
              <a:buFont typeface="Wingdings" panose="05000000000000000000" pitchFamily="2" charset="2"/>
              <a:buChar char="ü"/>
            </a:pPr>
            <a:r>
              <a:rPr lang="en-US" sz="2400" dirty="0" smtClean="0">
                <a:latin typeface="Times New Roman" panose="02020603050405020304" pitchFamily="18" charset="0"/>
                <a:cs typeface="Times New Roman" panose="02020603050405020304" pitchFamily="18" charset="0"/>
              </a:rPr>
              <a:t> activation of acetic acid</a:t>
            </a:r>
            <a:r>
              <a:rPr lang="sr-Latn-RS"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endParaRPr lang="sr-Latn-RS" sz="2400" dirty="0" smtClean="0">
              <a:latin typeface="Times New Roman" panose="02020603050405020304" pitchFamily="18" charset="0"/>
              <a:cs typeface="Times New Roman" panose="02020603050405020304" pitchFamily="18" charset="0"/>
            </a:endParaRPr>
          </a:p>
          <a:p>
            <a:pPr marL="342900" indent="-342900">
              <a:lnSpc>
                <a:spcPts val="2900"/>
              </a:lnSpc>
              <a:buFont typeface="Wingdings" panose="05000000000000000000" pitchFamily="2" charset="2"/>
              <a:buChar char="ü"/>
            </a:pPr>
            <a:r>
              <a:rPr lang="sr-Latn-RS" sz="2400" dirty="0" smtClean="0">
                <a:latin typeface="Times New Roman" panose="02020603050405020304" pitchFamily="18" charset="0"/>
                <a:cs typeface="Times New Roman" panose="02020603050405020304" pitchFamily="18" charset="0"/>
              </a:rPr>
              <a:t> c</a:t>
            </a:r>
            <a:r>
              <a:rPr lang="en-US" sz="2400" dirty="0" err="1" smtClean="0">
                <a:latin typeface="Times New Roman" panose="02020603050405020304" pitchFamily="18" charset="0"/>
                <a:cs typeface="Times New Roman" panose="02020603050405020304" pitchFamily="18" charset="0"/>
              </a:rPr>
              <a:t>itrate</a:t>
            </a:r>
            <a:r>
              <a:rPr lang="en-US" sz="2400" dirty="0" smtClean="0">
                <a:latin typeface="Times New Roman" panose="02020603050405020304" pitchFamily="18" charset="0"/>
                <a:cs typeface="Times New Roman" panose="02020603050405020304" pitchFamily="18" charset="0"/>
              </a:rPr>
              <a:t> production in the citric cycle</a:t>
            </a:r>
            <a:r>
              <a:rPr lang="sr-Latn-RS" sz="2400" dirty="0" smtClean="0">
                <a:latin typeface="Times New Roman" panose="02020603050405020304" pitchFamily="18" charset="0"/>
                <a:cs typeface="Times New Roman" panose="02020603050405020304" pitchFamily="18" charset="0"/>
              </a:rPr>
              <a:t>.</a:t>
            </a:r>
          </a:p>
        </p:txBody>
      </p:sp>
      <p:sp>
        <p:nvSpPr>
          <p:cNvPr id="7" name="TextBox 3"/>
          <p:cNvSpPr txBox="1"/>
          <p:nvPr/>
        </p:nvSpPr>
        <p:spPr>
          <a:xfrm>
            <a:off x="1403648" y="1016000"/>
            <a:ext cx="6307421" cy="589905"/>
          </a:xfrm>
          <a:prstGeom prst="rect">
            <a:avLst/>
          </a:prstGeom>
          <a:noFill/>
        </p:spPr>
        <p:txBody>
          <a:bodyPr vert="horz" wrap="square" lIns="0" tIns="0" rIns="0" bIns="0" rtlCol="0">
            <a:spAutoFit/>
          </a:bodyPr>
          <a:lstStyle/>
          <a:p>
            <a:pPr>
              <a:lnSpc>
                <a:spcPts val="4600"/>
              </a:lnSpc>
            </a:pPr>
            <a:endParaRPr lang="en-CA" sz="3995" dirty="0">
              <a:solidFill>
                <a:srgbClr val="C00000"/>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2"/>
          <p:cNvSpPr txBox="1"/>
          <p:nvPr/>
        </p:nvSpPr>
        <p:spPr>
          <a:xfrm>
            <a:off x="838200" y="457200"/>
            <a:ext cx="8153400" cy="968450"/>
          </a:xfrm>
          <a:prstGeom prst="rect">
            <a:avLst/>
          </a:prstGeom>
          <a:noFill/>
        </p:spPr>
        <p:txBody>
          <a:bodyPr vert="horz" wrap="square" lIns="0" tIns="0" rIns="0" bIns="0" rtlCol="0">
            <a:spAutoFit/>
          </a:bodyPr>
          <a:lstStyle/>
          <a:p>
            <a:pPr>
              <a:lnSpc>
                <a:spcPts val="3680"/>
              </a:lnSpc>
            </a:pPr>
            <a:r>
              <a:rPr lang="sr-Latn-RS" sz="3200" b="1" dirty="0" smtClean="0">
                <a:solidFill>
                  <a:srgbClr val="C00000"/>
                </a:solidFill>
                <a:latin typeface="Palatino Linotype Bold"/>
              </a:rPr>
              <a:t> </a:t>
            </a:r>
            <a:r>
              <a:rPr lang="en-US" sz="4000" b="1" dirty="0" smtClean="0">
                <a:solidFill>
                  <a:srgbClr val="D06D30"/>
                </a:solidFill>
                <a:latin typeface="Times New Roman" pitchFamily="18" charset="0"/>
                <a:cs typeface="Times New Roman" pitchFamily="18" charset="0"/>
              </a:rPr>
              <a:t>Sources of </a:t>
            </a:r>
            <a:r>
              <a:rPr lang="en-US" sz="4000" b="1" dirty="0" err="1" smtClean="0">
                <a:solidFill>
                  <a:srgbClr val="D06D30"/>
                </a:solidFill>
                <a:latin typeface="Times New Roman" pitchFamily="18" charset="0"/>
                <a:cs typeface="Times New Roman" pitchFamily="18" charset="0"/>
              </a:rPr>
              <a:t>pantothenic</a:t>
            </a:r>
            <a:r>
              <a:rPr lang="en-US" sz="4000" b="1" dirty="0" smtClean="0">
                <a:solidFill>
                  <a:srgbClr val="D06D30"/>
                </a:solidFill>
                <a:latin typeface="Times New Roman" pitchFamily="18" charset="0"/>
                <a:cs typeface="Times New Roman" pitchFamily="18" charset="0"/>
              </a:rPr>
              <a:t> acid in food</a:t>
            </a:r>
            <a:endParaRPr lang="en-CA" sz="4000" b="1" dirty="0" smtClean="0">
              <a:solidFill>
                <a:srgbClr val="D06D30"/>
              </a:solidFill>
              <a:latin typeface="Times New Roman" pitchFamily="18" charset="0"/>
              <a:cs typeface="Times New Roman" pitchFamily="18" charset="0"/>
            </a:endParaRPr>
          </a:p>
          <a:p>
            <a:pPr>
              <a:lnSpc>
                <a:spcPts val="3680"/>
              </a:lnSpc>
            </a:pPr>
            <a:endParaRPr lang="en-CA" sz="3200" dirty="0">
              <a:solidFill>
                <a:srgbClr val="C00000"/>
              </a:solidFill>
            </a:endParaRPr>
          </a:p>
        </p:txBody>
      </p:sp>
      <p:sp>
        <p:nvSpPr>
          <p:cNvPr id="3" name="TextBox 3"/>
          <p:cNvSpPr txBox="1"/>
          <p:nvPr/>
        </p:nvSpPr>
        <p:spPr>
          <a:xfrm>
            <a:off x="1066800" y="1295400"/>
            <a:ext cx="7239000" cy="3795911"/>
          </a:xfrm>
          <a:prstGeom prst="rect">
            <a:avLst/>
          </a:prstGeom>
          <a:noFill/>
        </p:spPr>
        <p:txBody>
          <a:bodyPr vert="horz" wrap="square" lIns="0" tIns="0" rIns="0" bIns="0" rtlCol="0">
            <a:spAutoFit/>
          </a:bodyPr>
          <a:lstStyle/>
          <a:p>
            <a:pPr>
              <a:lnSpc>
                <a:spcPts val="3680"/>
              </a:lnSpc>
            </a:pPr>
            <a:r>
              <a:rPr lang="sr-Latn-RS" sz="3206" dirty="0" smtClean="0">
                <a:solidFill>
                  <a:srgbClr val="000000"/>
                </a:solidFill>
                <a:latin typeface="Arial"/>
                <a:cs typeface="Arial"/>
              </a:rPr>
              <a:t>-</a:t>
            </a:r>
            <a:r>
              <a:rPr lang="en-US" sz="3600" dirty="0" smtClean="0"/>
              <a:t> </a:t>
            </a:r>
            <a:r>
              <a:rPr lang="en-US" sz="2800" dirty="0" smtClean="0">
                <a:latin typeface="Times New Roman" pitchFamily="18" charset="0"/>
                <a:cs typeface="Times New Roman" pitchFamily="18" charset="0"/>
              </a:rPr>
              <a:t>liver,</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meat, </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milk, </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egg yolks, </a:t>
            </a:r>
            <a:endParaRPr lang="sr-Latn-RS" sz="2800" dirty="0" smtClean="0">
              <a:latin typeface="Times New Roman" pitchFamily="18" charset="0"/>
              <a:cs typeface="Times New Roman" pitchFamily="18" charset="0"/>
            </a:endParaRPr>
          </a:p>
          <a:p>
            <a:pPr>
              <a:lnSpc>
                <a:spcPts val="3680"/>
              </a:lnSpc>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peanuts, </a:t>
            </a:r>
            <a:endParaRPr lang="sr-Latn-RS" sz="2800" dirty="0" smtClean="0">
              <a:latin typeface="Times New Roman" pitchFamily="18" charset="0"/>
              <a:cs typeface="Times New Roman" pitchFamily="18" charset="0"/>
            </a:endParaRPr>
          </a:p>
          <a:p>
            <a:pPr>
              <a:lnSpc>
                <a:spcPts val="368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yeast, </a:t>
            </a:r>
            <a:endParaRPr lang="sr-Latn-RS" sz="2800" dirty="0" smtClean="0">
              <a:latin typeface="Times New Roman" pitchFamily="18" charset="0"/>
              <a:cs typeface="Times New Roman" pitchFamily="18" charset="0"/>
            </a:endParaRPr>
          </a:p>
          <a:p>
            <a:pPr>
              <a:lnSpc>
                <a:spcPts val="3680"/>
              </a:lnSpc>
              <a:buFontTx/>
              <a:buChar char="-"/>
            </a:pPr>
            <a:r>
              <a:rPr lang="sr-Latn-RS" sz="2800" dirty="0" smtClean="0">
                <a:latin typeface="Times New Roman" pitchFamily="18" charset="0"/>
                <a:cs typeface="Times New Roman" pitchFamily="18" charset="0"/>
              </a:rPr>
              <a:t> </a:t>
            </a:r>
            <a:r>
              <a:rPr lang="en-US" sz="2800" dirty="0" smtClean="0">
                <a:latin typeface="Times New Roman" pitchFamily="18" charset="0"/>
                <a:cs typeface="Times New Roman" pitchFamily="18" charset="0"/>
              </a:rPr>
              <a:t>spinach, cabbage.</a:t>
            </a:r>
            <a:endParaRPr lang="en-CA" sz="2800" dirty="0" smtClean="0">
              <a:solidFill>
                <a:srgbClr val="000000"/>
              </a:solidFill>
              <a:latin typeface="Times New Roman" pitchFamily="18" charset="0"/>
              <a:cs typeface="Times New Roman" pitchFamily="18" charset="0"/>
            </a:endParaRPr>
          </a:p>
          <a:p>
            <a:pPr>
              <a:lnSpc>
                <a:spcPts val="3680"/>
              </a:lnSpc>
            </a:pPr>
            <a:r>
              <a:rPr lang="sr-Latn-RS" sz="3206" dirty="0" smtClean="0">
                <a:solidFill>
                  <a:srgbClr val="000000"/>
                </a:solidFill>
              </a:rPr>
              <a:t> </a:t>
            </a:r>
            <a:endParaRPr lang="en-CA" sz="3206" dirty="0">
              <a:solidFill>
                <a:srgbClr val="000000"/>
              </a:solidFill>
            </a:endParaRPr>
          </a:p>
        </p:txBody>
      </p:sp>
      <p:sp>
        <p:nvSpPr>
          <p:cNvPr id="7" name="TextBox 7"/>
          <p:cNvSpPr txBox="1"/>
          <p:nvPr/>
        </p:nvSpPr>
        <p:spPr>
          <a:xfrm>
            <a:off x="838200" y="4953000"/>
            <a:ext cx="7010400" cy="1231106"/>
          </a:xfrm>
          <a:prstGeom prst="rect">
            <a:avLst/>
          </a:prstGeom>
          <a:noFill/>
        </p:spPr>
        <p:txBody>
          <a:bodyPr vert="horz" wrap="square" lIns="0" tIns="0" rIns="0" bIns="0" rtlCol="0">
            <a:spAutoFit/>
          </a:bodyPr>
          <a:lstStyle/>
          <a:p>
            <a:pPr>
              <a:lnSpc>
                <a:spcPts val="3220"/>
              </a:lnSpc>
            </a:pPr>
            <a:r>
              <a:rPr lang="sr-Latn-RS" sz="2800" dirty="0" smtClean="0">
                <a:latin typeface="Times New Roman" pitchFamily="18" charset="0"/>
                <a:cs typeface="Times New Roman" pitchFamily="18" charset="0"/>
              </a:rPr>
              <a:t>R</a:t>
            </a:r>
            <a:r>
              <a:rPr lang="en-US" sz="2800" dirty="0" err="1" smtClean="0">
                <a:latin typeface="Times New Roman" pitchFamily="18" charset="0"/>
                <a:cs typeface="Times New Roman" pitchFamily="18" charset="0"/>
              </a:rPr>
              <a:t>ecommended</a:t>
            </a:r>
            <a:r>
              <a:rPr lang="en-US" sz="2800" dirty="0" smtClean="0">
                <a:latin typeface="Times New Roman" pitchFamily="18" charset="0"/>
                <a:cs typeface="Times New Roman" pitchFamily="18" charset="0"/>
              </a:rPr>
              <a:t> daily amount of pantothenic acid. is </a:t>
            </a:r>
            <a:r>
              <a:rPr lang="en-US" sz="2800" b="1" dirty="0" smtClean="0">
                <a:latin typeface="Times New Roman" pitchFamily="18" charset="0"/>
                <a:cs typeface="Times New Roman" pitchFamily="18" charset="0"/>
              </a:rPr>
              <a:t>4</a:t>
            </a:r>
            <a:r>
              <a:rPr lang="en-GB" sz="2800" b="1" dirty="0">
                <a:latin typeface="Times New Roman" pitchFamily="18" charset="0"/>
                <a:cs typeface="Times New Roman" pitchFamily="18" charset="0"/>
              </a:rPr>
              <a:t> </a:t>
            </a:r>
            <a:r>
              <a:rPr lang="en-US" sz="2800" b="1" dirty="0" smtClean="0">
                <a:latin typeface="Times New Roman" pitchFamily="18" charset="0"/>
                <a:cs typeface="Times New Roman" pitchFamily="18" charset="0"/>
              </a:rPr>
              <a:t>to </a:t>
            </a:r>
            <a:r>
              <a:rPr lang="en-US" sz="2800" b="1" dirty="0" err="1" smtClean="0">
                <a:latin typeface="Times New Roman" pitchFamily="18" charset="0"/>
                <a:cs typeface="Times New Roman" pitchFamily="18" charset="0"/>
              </a:rPr>
              <a:t>7mg</a:t>
            </a:r>
            <a:r>
              <a:rPr lang="en-US" sz="3200" dirty="0" smtClean="0"/>
              <a:t>.</a:t>
            </a:r>
            <a:endParaRPr lang="en-CA" sz="2808" b="1" dirty="0" smtClean="0">
              <a:solidFill>
                <a:srgbClr val="000000"/>
              </a:solidFill>
              <a:latin typeface="Palatino Linotype Bold"/>
              <a:cs typeface="Palatino Linotype Bold"/>
            </a:endParaRPr>
          </a:p>
          <a:p>
            <a:pPr>
              <a:lnSpc>
                <a:spcPts val="3220"/>
              </a:lnSpc>
            </a:pPr>
            <a:endParaRPr lang="en-CA" sz="2798" dirty="0">
              <a:solidFill>
                <a:srgbClr val="00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2"/>
          <p:cNvSpPr txBox="1"/>
          <p:nvPr/>
        </p:nvSpPr>
        <p:spPr>
          <a:xfrm>
            <a:off x="838200" y="152400"/>
            <a:ext cx="7391401" cy="1962076"/>
          </a:xfrm>
          <a:prstGeom prst="rect">
            <a:avLst/>
          </a:prstGeom>
          <a:noFill/>
        </p:spPr>
        <p:txBody>
          <a:bodyPr vert="horz" wrap="square" lIns="0" tIns="0" rIns="0" bIns="0" rtlCol="0">
            <a:spAutoFit/>
          </a:bodyPr>
          <a:lstStyle/>
          <a:p>
            <a:pPr>
              <a:lnSpc>
                <a:spcPts val="5060"/>
              </a:lnSpc>
            </a:pPr>
            <a:r>
              <a:rPr lang="en-US" sz="4400" b="1" dirty="0" err="1" smtClean="0">
                <a:solidFill>
                  <a:schemeClr val="accent6">
                    <a:lumMod val="75000"/>
                  </a:schemeClr>
                </a:solidFill>
                <a:latin typeface="Times New Roman" pitchFamily="18" charset="0"/>
                <a:cs typeface="Times New Roman" pitchFamily="18" charset="0"/>
              </a:rPr>
              <a:t>Hypervitaminoses</a:t>
            </a:r>
            <a:r>
              <a:rPr lang="en-US" sz="4400" b="1" dirty="0" smtClean="0">
                <a:solidFill>
                  <a:schemeClr val="accent6">
                    <a:lumMod val="75000"/>
                  </a:schemeClr>
                </a:solidFill>
                <a:latin typeface="Times New Roman" pitchFamily="18" charset="0"/>
                <a:cs typeface="Times New Roman" pitchFamily="18" charset="0"/>
              </a:rPr>
              <a:t> - excessive intake of vitamins</a:t>
            </a:r>
            <a:endParaRPr lang="en-CA" sz="4400" b="1" dirty="0" smtClean="0">
              <a:solidFill>
                <a:schemeClr val="accent6">
                  <a:lumMod val="75000"/>
                </a:schemeClr>
              </a:solidFill>
              <a:latin typeface="Times New Roman" pitchFamily="18" charset="0"/>
              <a:cs typeface="Times New Roman" pitchFamily="18" charset="0"/>
            </a:endParaRPr>
          </a:p>
          <a:p>
            <a:pPr>
              <a:lnSpc>
                <a:spcPts val="5060"/>
              </a:lnSpc>
            </a:pPr>
            <a:endParaRPr lang="en-CA" sz="4400" dirty="0">
              <a:solidFill>
                <a:srgbClr val="DE0000"/>
              </a:solidFill>
            </a:endParaRPr>
          </a:p>
        </p:txBody>
      </p:sp>
      <p:sp>
        <p:nvSpPr>
          <p:cNvPr id="4" name="TextBox 4"/>
          <p:cNvSpPr txBox="1"/>
          <p:nvPr/>
        </p:nvSpPr>
        <p:spPr>
          <a:xfrm>
            <a:off x="698501" y="2438400"/>
            <a:ext cx="7835899" cy="1423467"/>
          </a:xfrm>
          <a:prstGeom prst="rect">
            <a:avLst/>
          </a:prstGeom>
          <a:noFill/>
        </p:spPr>
        <p:txBody>
          <a:bodyPr vert="horz" wrap="square" lIns="0" tIns="0" rIns="0" bIns="0" rtlCol="0">
            <a:spAutoFit/>
          </a:bodyPr>
          <a:lstStyle/>
          <a:p>
            <a:pPr>
              <a:lnSpc>
                <a:spcPts val="3680"/>
              </a:lnSpc>
            </a:pPr>
            <a:r>
              <a:rPr lang="en-CA" sz="3204" dirty="0" smtClean="0">
                <a:solidFill>
                  <a:srgbClr val="000000"/>
                </a:solidFill>
                <a:latin typeface="Arial"/>
                <a:cs typeface="Arial"/>
              </a:rPr>
              <a:t>•</a:t>
            </a:r>
            <a:r>
              <a:rPr lang="en-CA" sz="3214" b="1" dirty="0" smtClean="0">
                <a:solidFill>
                  <a:srgbClr val="000000"/>
                </a:solidFill>
                <a:latin typeface="Palatino Linotype Bold"/>
                <a:cs typeface="Palatino Linotype Bold"/>
              </a:rPr>
              <a:t> </a:t>
            </a:r>
            <a:r>
              <a:rPr lang="en-US" sz="2800" b="1" dirty="0" smtClean="0">
                <a:latin typeface="Times New Roman" pitchFamily="18" charset="0"/>
                <a:cs typeface="Times New Roman" pitchFamily="18" charset="0"/>
              </a:rPr>
              <a:t>Vitamin toxicity</a:t>
            </a:r>
            <a:r>
              <a:rPr lang="en-US" sz="2800" dirty="0" smtClean="0">
                <a:latin typeface="Times New Roman" pitchFamily="18" charset="0"/>
                <a:cs typeface="Times New Roman" pitchFamily="18" charset="0"/>
              </a:rPr>
              <a:t>-</a:t>
            </a:r>
            <a:r>
              <a:rPr lang="sr-Latn-R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hypervitaminoses</a:t>
            </a:r>
            <a:r>
              <a:rPr lang="en-US" sz="2800" dirty="0" smtClean="0">
                <a:latin typeface="Times New Roman" pitchFamily="18" charset="0"/>
                <a:cs typeface="Times New Roman" pitchFamily="18" charset="0"/>
              </a:rPr>
              <a:t> occur when </a:t>
            </a:r>
            <a:r>
              <a:rPr lang="en-US" sz="2800" dirty="0" err="1" smtClean="0">
                <a:latin typeface="Times New Roman" pitchFamily="18" charset="0"/>
                <a:cs typeface="Times New Roman" pitchFamily="18" charset="0"/>
              </a:rPr>
              <a:t>megadoses</a:t>
            </a:r>
            <a:r>
              <a:rPr lang="en-US" sz="2800" dirty="0" smtClean="0">
                <a:latin typeface="Times New Roman" pitchFamily="18" charset="0"/>
                <a:cs typeface="Times New Roman" pitchFamily="18" charset="0"/>
              </a:rPr>
              <a:t> of vitamins </a:t>
            </a:r>
            <a:r>
              <a:rPr lang="en-US" sz="2800" b="1" dirty="0" smtClean="0">
                <a:latin typeface="Times New Roman" pitchFamily="18" charset="0"/>
                <a:cs typeface="Times New Roman" pitchFamily="18" charset="0"/>
              </a:rPr>
              <a:t>A, D, C, B6 </a:t>
            </a:r>
            <a:r>
              <a:rPr lang="en-US" sz="2800" dirty="0" smtClean="0">
                <a:latin typeface="Times New Roman" pitchFamily="18" charset="0"/>
                <a:cs typeface="Times New Roman" pitchFamily="18" charset="0"/>
              </a:rPr>
              <a:t>are ingested</a:t>
            </a:r>
            <a:r>
              <a:rPr lang="en-US" sz="3600" dirty="0" smtClean="0"/>
              <a:t>.</a:t>
            </a:r>
            <a:endParaRPr lang="en-CA" sz="3204" dirty="0" smtClean="0">
              <a:solidFill>
                <a:srgbClr val="000000"/>
              </a:solidFill>
              <a:latin typeface="Palatino Linotype"/>
              <a:cs typeface="Palatino Linotype"/>
            </a:endParaRPr>
          </a:p>
          <a:p>
            <a:pPr>
              <a:lnSpc>
                <a:spcPts val="3680"/>
              </a:lnSpc>
            </a:pPr>
            <a:endParaRPr lang="en-CA" sz="3204" dirty="0">
              <a:solidFill>
                <a:srgbClr val="000000"/>
              </a:solidFill>
            </a:endParaRPr>
          </a:p>
        </p:txBody>
      </p:sp>
      <p:sp>
        <p:nvSpPr>
          <p:cNvPr id="6" name="TextBox 6"/>
          <p:cNvSpPr txBox="1"/>
          <p:nvPr/>
        </p:nvSpPr>
        <p:spPr>
          <a:xfrm>
            <a:off x="698501" y="4191000"/>
            <a:ext cx="7988300" cy="1423467"/>
          </a:xfrm>
          <a:prstGeom prst="rect">
            <a:avLst/>
          </a:prstGeom>
          <a:noFill/>
        </p:spPr>
        <p:txBody>
          <a:bodyPr vert="horz" wrap="square" lIns="0" tIns="0" rIns="0" bIns="0" rtlCol="0">
            <a:spAutoFit/>
          </a:bodyPr>
          <a:lstStyle/>
          <a:p>
            <a:pPr>
              <a:lnSpc>
                <a:spcPts val="3680"/>
              </a:lnSpc>
            </a:pPr>
            <a:r>
              <a:rPr lang="en-CA" sz="3206" dirty="0" smtClean="0">
                <a:solidFill>
                  <a:srgbClr val="000000"/>
                </a:solidFill>
                <a:latin typeface="Arial"/>
                <a:cs typeface="Arial"/>
              </a:rPr>
              <a:t>•</a:t>
            </a:r>
            <a:r>
              <a:rPr lang="en-CA" sz="3216" b="1" dirty="0" smtClean="0">
                <a:solidFill>
                  <a:srgbClr val="000000"/>
                </a:solidFill>
                <a:latin typeface="Palatino Linotype Bold"/>
                <a:cs typeface="Palatino Linotype Bold"/>
              </a:rPr>
              <a:t> </a:t>
            </a:r>
            <a:r>
              <a:rPr lang="en-US" sz="2800" dirty="0" smtClean="0">
                <a:latin typeface="Times New Roman" pitchFamily="18" charset="0"/>
                <a:cs typeface="Times New Roman" pitchFamily="18" charset="0"/>
              </a:rPr>
              <a:t>The recommended daily amount of vitamins meets the needs of 97% to 98% of healthy people.</a:t>
            </a:r>
            <a:endParaRPr lang="en-CA" sz="2800" b="1" dirty="0" smtClean="0">
              <a:solidFill>
                <a:srgbClr val="000000"/>
              </a:solidFill>
              <a:latin typeface="Times New Roman" pitchFamily="18" charset="0"/>
              <a:cs typeface="Times New Roman" pitchFamily="18" charset="0"/>
            </a:endParaRPr>
          </a:p>
          <a:p>
            <a:pPr>
              <a:lnSpc>
                <a:spcPts val="3680"/>
              </a:lnSpc>
            </a:pPr>
            <a:endParaRPr lang="en-CA" sz="3206" dirty="0">
              <a:solidFill>
                <a:srgbClr val="000000"/>
              </a:solidFill>
            </a:endParaRPr>
          </a:p>
        </p:txBody>
      </p:sp>
      <p:sp>
        <p:nvSpPr>
          <p:cNvPr id="9" name="TextBox 3"/>
          <p:cNvSpPr txBox="1"/>
          <p:nvPr/>
        </p:nvSpPr>
        <p:spPr>
          <a:xfrm>
            <a:off x="635000" y="1016000"/>
            <a:ext cx="65" cy="1308050"/>
          </a:xfrm>
          <a:prstGeom prst="rect">
            <a:avLst/>
          </a:prstGeom>
          <a:noFill/>
        </p:spPr>
        <p:txBody>
          <a:bodyPr vert="horz" wrap="none" lIns="0" tIns="0" rIns="0" bIns="0" rtlCol="0">
            <a:spAutoFit/>
          </a:bodyPr>
          <a:lstStyle/>
          <a:p>
            <a:pPr>
              <a:lnSpc>
                <a:spcPts val="5060"/>
              </a:lnSpc>
            </a:pPr>
            <a:endParaRPr lang="en-CA" sz="4414" b="1" dirty="0" smtClean="0">
              <a:solidFill>
                <a:srgbClr val="DE0000"/>
              </a:solidFill>
              <a:latin typeface="Palatino Linotype Bold"/>
              <a:cs typeface="Palatino Linotype Bold"/>
            </a:endParaRPr>
          </a:p>
          <a:p>
            <a:pPr>
              <a:lnSpc>
                <a:spcPts val="5060"/>
              </a:lnSpc>
            </a:pPr>
            <a:endParaRPr lang="en-CA" sz="4400" dirty="0">
              <a:solidFill>
                <a:srgbClr val="DE0000"/>
              </a:solidFill>
            </a:endParaRPr>
          </a:p>
        </p:txBody>
      </p:sp>
      <p:sp>
        <p:nvSpPr>
          <p:cNvPr id="10" name="TextBox 3"/>
          <p:cNvSpPr txBox="1"/>
          <p:nvPr/>
        </p:nvSpPr>
        <p:spPr>
          <a:xfrm>
            <a:off x="787400" y="1168400"/>
            <a:ext cx="65" cy="1308050"/>
          </a:xfrm>
          <a:prstGeom prst="rect">
            <a:avLst/>
          </a:prstGeom>
          <a:noFill/>
        </p:spPr>
        <p:txBody>
          <a:bodyPr vert="horz" wrap="none" lIns="0" tIns="0" rIns="0" bIns="0" rtlCol="0">
            <a:spAutoFit/>
          </a:bodyPr>
          <a:lstStyle/>
          <a:p>
            <a:pPr>
              <a:lnSpc>
                <a:spcPts val="5060"/>
              </a:lnSpc>
            </a:pPr>
            <a:endParaRPr lang="en-CA" sz="4414" b="1" dirty="0" smtClean="0">
              <a:solidFill>
                <a:srgbClr val="DE0000"/>
              </a:solidFill>
              <a:latin typeface="Palatino Linotype Bold"/>
              <a:cs typeface="Palatino Linotype Bold"/>
            </a:endParaRPr>
          </a:p>
          <a:p>
            <a:pPr>
              <a:lnSpc>
                <a:spcPts val="5060"/>
              </a:lnSpc>
            </a:pPr>
            <a:endParaRPr lang="en-CA" sz="4400" dirty="0">
              <a:solidFill>
                <a:srgbClr val="DE0000"/>
              </a:solidFill>
            </a:endParaRPr>
          </a:p>
        </p:txBody>
      </p:sp>
      <p:sp>
        <p:nvSpPr>
          <p:cNvPr id="11" name="TextBox 5"/>
          <p:cNvSpPr txBox="1"/>
          <p:nvPr/>
        </p:nvSpPr>
        <p:spPr>
          <a:xfrm>
            <a:off x="1041400" y="2781300"/>
            <a:ext cx="65" cy="483594"/>
          </a:xfrm>
          <a:prstGeom prst="rect">
            <a:avLst/>
          </a:prstGeom>
          <a:noFill/>
        </p:spPr>
        <p:txBody>
          <a:bodyPr vert="horz" wrap="none" lIns="0" tIns="0" rIns="0" bIns="0" rtlCol="0">
            <a:spAutoFit/>
          </a:bodyPr>
          <a:lstStyle/>
          <a:p>
            <a:pPr>
              <a:lnSpc>
                <a:spcPts val="3900"/>
              </a:lnSpc>
            </a:pPr>
            <a:endParaRPr lang="en-CA" sz="3204" dirty="0">
              <a:solidFill>
                <a:srgbClr val="000000"/>
              </a:solidFill>
            </a:endParaRPr>
          </a:p>
        </p:txBody>
      </p:sp>
      <p:sp>
        <p:nvSpPr>
          <p:cNvPr id="12" name="TextBox 5"/>
          <p:cNvSpPr txBox="1"/>
          <p:nvPr/>
        </p:nvSpPr>
        <p:spPr>
          <a:xfrm>
            <a:off x="1193800" y="2933700"/>
            <a:ext cx="65" cy="483594"/>
          </a:xfrm>
          <a:prstGeom prst="rect">
            <a:avLst/>
          </a:prstGeom>
          <a:noFill/>
        </p:spPr>
        <p:txBody>
          <a:bodyPr vert="horz" wrap="none" lIns="0" tIns="0" rIns="0" bIns="0" rtlCol="0">
            <a:spAutoFit/>
          </a:bodyPr>
          <a:lstStyle/>
          <a:p>
            <a:pPr>
              <a:lnSpc>
                <a:spcPts val="3900"/>
              </a:lnSpc>
            </a:pPr>
            <a:endParaRPr lang="en-CA" sz="3204" dirty="0">
              <a:solidFill>
                <a:srgbClr val="000000"/>
              </a:solidFill>
            </a:endParaRPr>
          </a:p>
        </p:txBody>
      </p:sp>
      <p:sp>
        <p:nvSpPr>
          <p:cNvPr id="13" name="TextBox 7"/>
          <p:cNvSpPr txBox="1"/>
          <p:nvPr/>
        </p:nvSpPr>
        <p:spPr>
          <a:xfrm>
            <a:off x="1041400" y="4746972"/>
            <a:ext cx="65" cy="483594"/>
          </a:xfrm>
          <a:prstGeom prst="rect">
            <a:avLst/>
          </a:prstGeom>
          <a:noFill/>
        </p:spPr>
        <p:txBody>
          <a:bodyPr vert="horz" wrap="none" lIns="0" tIns="0" rIns="0" bIns="0" rtlCol="0">
            <a:spAutoFit/>
          </a:bodyPr>
          <a:lstStyle/>
          <a:p>
            <a:pPr>
              <a:lnSpc>
                <a:spcPts val="3900"/>
              </a:lnSpc>
            </a:pPr>
            <a:endParaRPr lang="en-CA" sz="3204" dirty="0">
              <a:solidFill>
                <a:srgbClr val="000000"/>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395537" y="2209800"/>
            <a:ext cx="8748464" cy="1269578"/>
          </a:xfrm>
          <a:prstGeom prst="rect">
            <a:avLst/>
          </a:prstGeom>
          <a:noFill/>
        </p:spPr>
        <p:txBody>
          <a:bodyPr vert="horz" wrap="square" lIns="0" tIns="0" rIns="0" bIns="0" rtlCol="0">
            <a:spAutoFit/>
          </a:bodyPr>
          <a:lstStyle/>
          <a:p>
            <a:pPr>
              <a:lnSpc>
                <a:spcPts val="330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due to the wide spread of deficiencies of </a:t>
            </a:r>
            <a:r>
              <a:rPr lang="en-US" sz="2800" dirty="0" err="1" smtClean="0">
                <a:latin typeface="Times New Roman" pitchFamily="18" charset="0"/>
                <a:cs typeface="Times New Roman" pitchFamily="18" charset="0"/>
              </a:rPr>
              <a:t>pantothenic</a:t>
            </a:r>
            <a:r>
              <a:rPr lang="en-US" sz="2800" dirty="0" smtClean="0">
                <a:latin typeface="Times New Roman" pitchFamily="18" charset="0"/>
                <a:cs typeface="Times New Roman" pitchFamily="18" charset="0"/>
              </a:rPr>
              <a:t> acid was not recorded</a:t>
            </a:r>
            <a:r>
              <a:rPr lang="sr-Latn-RS" sz="2800" dirty="0" smtClean="0">
                <a:latin typeface="Times New Roman" pitchFamily="18" charset="0"/>
                <a:cs typeface="Times New Roman" pitchFamily="18" charset="0"/>
              </a:rPr>
              <a:t>.</a:t>
            </a:r>
            <a:endParaRPr lang="en-CA" sz="2795" dirty="0" smtClean="0">
              <a:solidFill>
                <a:srgbClr val="000000"/>
              </a:solidFill>
              <a:latin typeface="Times New Roman" pitchFamily="18" charset="0"/>
              <a:cs typeface="Times New Roman" pitchFamily="18" charset="0"/>
            </a:endParaRPr>
          </a:p>
          <a:p>
            <a:pPr>
              <a:lnSpc>
                <a:spcPts val="3300"/>
              </a:lnSpc>
            </a:pPr>
            <a:endParaRPr lang="en-CA" sz="2795" dirty="0">
              <a:solidFill>
                <a:srgbClr val="000000"/>
              </a:solidFill>
            </a:endParaRPr>
          </a:p>
        </p:txBody>
      </p:sp>
      <p:sp>
        <p:nvSpPr>
          <p:cNvPr id="6" name="TextBox 6"/>
          <p:cNvSpPr txBox="1"/>
          <p:nvPr/>
        </p:nvSpPr>
        <p:spPr>
          <a:xfrm>
            <a:off x="395536" y="3657600"/>
            <a:ext cx="8443664" cy="1269578"/>
          </a:xfrm>
          <a:prstGeom prst="rect">
            <a:avLst/>
          </a:prstGeom>
          <a:noFill/>
        </p:spPr>
        <p:txBody>
          <a:bodyPr vert="horz" wrap="square" lIns="0" tIns="0" rIns="0" bIns="0" rtlCol="0">
            <a:spAutoFit/>
          </a:bodyPr>
          <a:lstStyle/>
          <a:p>
            <a:pPr>
              <a:lnSpc>
                <a:spcPts val="3300"/>
              </a:lnSpc>
            </a:pPr>
            <a:r>
              <a:rPr lang="en-CA" sz="2795" dirty="0" smtClean="0">
                <a:solidFill>
                  <a:srgbClr val="000000"/>
                </a:solidFill>
                <a:latin typeface="Arial"/>
                <a:cs typeface="Arial"/>
              </a:rPr>
              <a:t>•</a:t>
            </a:r>
            <a:r>
              <a:rPr lang="en-CA" sz="2795" dirty="0" smtClean="0">
                <a:solidFill>
                  <a:srgbClr val="000000"/>
                </a:solidFill>
                <a:latin typeface="Palatino Linotype"/>
                <a:cs typeface="Palatino Linotype"/>
              </a:rPr>
              <a:t> </a:t>
            </a:r>
            <a:r>
              <a:rPr lang="en-US" sz="2800" dirty="0" smtClean="0">
                <a:latin typeface="Times New Roman" pitchFamily="18" charset="0"/>
                <a:cs typeface="Times New Roman" pitchFamily="18" charset="0"/>
              </a:rPr>
              <a:t>the deficit is observed only experimentally after administration of the antagonist</a:t>
            </a:r>
            <a:r>
              <a:rPr lang="sr-Latn-RS" sz="2800" dirty="0" smtClean="0">
                <a:latin typeface="Times New Roman" pitchFamily="18" charset="0"/>
                <a:cs typeface="Times New Roman" pitchFamily="18" charset="0"/>
              </a:rPr>
              <a:t>.</a:t>
            </a:r>
            <a:endParaRPr lang="en-CA" sz="2798" dirty="0" smtClean="0">
              <a:solidFill>
                <a:srgbClr val="000000"/>
              </a:solidFill>
              <a:latin typeface="Times New Roman" pitchFamily="18" charset="0"/>
              <a:cs typeface="Times New Roman" pitchFamily="18" charset="0"/>
            </a:endParaRPr>
          </a:p>
          <a:p>
            <a:pPr>
              <a:lnSpc>
                <a:spcPts val="3300"/>
              </a:lnSpc>
            </a:pPr>
            <a:endParaRPr lang="en-CA" sz="2798" dirty="0">
              <a:solidFill>
                <a:srgbClr val="000000"/>
              </a:solidFill>
            </a:endParaRPr>
          </a:p>
        </p:txBody>
      </p:sp>
      <p:sp>
        <p:nvSpPr>
          <p:cNvPr id="11" name="TextBox 2"/>
          <p:cNvSpPr txBox="1"/>
          <p:nvPr/>
        </p:nvSpPr>
        <p:spPr>
          <a:xfrm>
            <a:off x="1691680" y="692696"/>
            <a:ext cx="6185989" cy="589905"/>
          </a:xfrm>
          <a:prstGeom prst="rect">
            <a:avLst/>
          </a:prstGeom>
          <a:noFill/>
        </p:spPr>
        <p:txBody>
          <a:bodyPr vert="horz" wrap="none" lIns="0" tIns="0" rIns="0" bIns="0" rtlCol="0">
            <a:spAutoFit/>
          </a:bodyPr>
          <a:lstStyle/>
          <a:p>
            <a:pPr algn="ctr">
              <a:lnSpc>
                <a:spcPts val="4600"/>
              </a:lnSpc>
            </a:pPr>
            <a:r>
              <a:rPr lang="en-US" sz="4000" b="1" dirty="0" smtClean="0">
                <a:solidFill>
                  <a:srgbClr val="D06D30"/>
                </a:solidFill>
                <a:latin typeface="Times New Roman" pitchFamily="18" charset="0"/>
                <a:cs typeface="Times New Roman" pitchFamily="18" charset="0"/>
              </a:rPr>
              <a:t>Deficiency </a:t>
            </a:r>
            <a:r>
              <a:rPr lang="en-US" sz="4000" b="1" dirty="0" err="1" smtClean="0">
                <a:solidFill>
                  <a:srgbClr val="D06D30"/>
                </a:solidFill>
                <a:latin typeface="Times New Roman" pitchFamily="18" charset="0"/>
                <a:cs typeface="Times New Roman" pitchFamily="18" charset="0"/>
              </a:rPr>
              <a:t>pantothenic</a:t>
            </a:r>
            <a:r>
              <a:rPr lang="en-US" sz="4000" b="1" dirty="0" smtClean="0">
                <a:solidFill>
                  <a:srgbClr val="D06D30"/>
                </a:solidFill>
                <a:latin typeface="Times New Roman" pitchFamily="18" charset="0"/>
                <a:cs typeface="Times New Roman" pitchFamily="18" charset="0"/>
              </a:rPr>
              <a:t> acid</a:t>
            </a:r>
            <a:endParaRPr lang="x-none" sz="4000" b="1" dirty="0" smtClean="0">
              <a:solidFill>
                <a:srgbClr val="D06D3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p:nvPr/>
        </p:nvSpPr>
        <p:spPr>
          <a:xfrm>
            <a:off x="609600" y="2743200"/>
            <a:ext cx="7812810" cy="2103140"/>
          </a:xfrm>
          <a:prstGeom prst="rect">
            <a:avLst/>
          </a:prstGeom>
          <a:noFill/>
        </p:spPr>
        <p:txBody>
          <a:bodyPr vert="horz" wrap="square" lIns="0" tIns="0" rIns="0" bIns="0" rtlCol="0">
            <a:spAutoFit/>
          </a:bodyPr>
          <a:lstStyle/>
          <a:p>
            <a:pPr>
              <a:lnSpc>
                <a:spcPts val="4140"/>
              </a:lnSpc>
            </a:pPr>
            <a:r>
              <a:rPr lang="sr-Latn-RS" sz="4000" b="1" dirty="0" smtClean="0">
                <a:solidFill>
                  <a:srgbClr val="D06D30"/>
                </a:solidFill>
                <a:latin typeface="Times New Roman" pitchFamily="18" charset="0"/>
                <a:cs typeface="Times New Roman" pitchFamily="18" charset="0"/>
              </a:rPr>
              <a:t> </a:t>
            </a:r>
            <a:r>
              <a:rPr lang="en-US" sz="4000" b="1" dirty="0" smtClean="0">
                <a:solidFill>
                  <a:srgbClr val="D06D30"/>
                </a:solidFill>
                <a:latin typeface="Times New Roman" pitchFamily="18" charset="0"/>
                <a:cs typeface="Times New Roman" pitchFamily="18" charset="0"/>
              </a:rPr>
              <a:t>Metabolic </a:t>
            </a:r>
            <a:r>
              <a:rPr lang="sr-Latn-RS" sz="4000" b="1" dirty="0" smtClean="0">
                <a:solidFill>
                  <a:srgbClr val="D06D30"/>
                </a:solidFill>
                <a:latin typeface="Times New Roman" pitchFamily="18" charset="0"/>
                <a:cs typeface="Times New Roman" pitchFamily="18" charset="0"/>
              </a:rPr>
              <a:t> </a:t>
            </a:r>
            <a:r>
              <a:rPr lang="en-US" sz="4000" b="1" dirty="0" smtClean="0">
                <a:solidFill>
                  <a:srgbClr val="D06D30"/>
                </a:solidFill>
                <a:latin typeface="Times New Roman" pitchFamily="18" charset="0"/>
                <a:cs typeface="Times New Roman" pitchFamily="18" charset="0"/>
              </a:rPr>
              <a:t>disorders </a:t>
            </a:r>
            <a:r>
              <a:rPr lang="sr-Latn-RS" sz="4000" b="1" dirty="0" smtClean="0">
                <a:solidFill>
                  <a:srgbClr val="D06D30"/>
                </a:solidFill>
                <a:latin typeface="Times New Roman" pitchFamily="18" charset="0"/>
                <a:cs typeface="Times New Roman" pitchFamily="18" charset="0"/>
              </a:rPr>
              <a:t> </a:t>
            </a:r>
            <a:r>
              <a:rPr lang="en-US" sz="4000" b="1" dirty="0" smtClean="0">
                <a:solidFill>
                  <a:srgbClr val="D06D30"/>
                </a:solidFill>
                <a:latin typeface="Times New Roman" pitchFamily="18" charset="0"/>
                <a:cs typeface="Times New Roman" pitchFamily="18" charset="0"/>
              </a:rPr>
              <a:t>o</a:t>
            </a:r>
            <a:r>
              <a:rPr lang="sr-Latn-RS" sz="4000" b="1" dirty="0" smtClean="0">
                <a:solidFill>
                  <a:srgbClr val="D06D30"/>
                </a:solidFill>
                <a:latin typeface="Times New Roman" pitchFamily="18" charset="0"/>
                <a:cs typeface="Times New Roman" pitchFamily="18" charset="0"/>
              </a:rPr>
              <a:t>lig</a:t>
            </a:r>
            <a:r>
              <a:rPr lang="en-US" sz="4000" b="1" dirty="0" err="1" smtClean="0">
                <a:solidFill>
                  <a:srgbClr val="D06D30"/>
                </a:solidFill>
                <a:latin typeface="Times New Roman" pitchFamily="18" charset="0"/>
                <a:cs typeface="Times New Roman" pitchFamily="18" charset="0"/>
              </a:rPr>
              <a:t>oelements</a:t>
            </a:r>
            <a:endParaRPr lang="en-CA" sz="4000" b="1" dirty="0" smtClean="0">
              <a:solidFill>
                <a:srgbClr val="D06D30"/>
              </a:solidFill>
              <a:latin typeface="Times New Roman" pitchFamily="18" charset="0"/>
              <a:cs typeface="Times New Roman" pitchFamily="18" charset="0"/>
            </a:endParaRPr>
          </a:p>
          <a:p>
            <a:pPr>
              <a:lnSpc>
                <a:spcPts val="4140"/>
              </a:lnSpc>
            </a:pPr>
            <a:endParaRPr lang="en-CA" sz="3610" b="1" dirty="0" smtClean="0">
              <a:solidFill>
                <a:srgbClr val="000000"/>
              </a:solidFill>
              <a:latin typeface="Palatino Linotype Bold"/>
              <a:cs typeface="Palatino Linotype Bold"/>
            </a:endParaRPr>
          </a:p>
          <a:p>
            <a:pPr>
              <a:lnSpc>
                <a:spcPts val="4140"/>
              </a:lnSpc>
            </a:pPr>
            <a:endParaRPr lang="en-CA" sz="3610" b="1" dirty="0" smtClean="0">
              <a:solidFill>
                <a:srgbClr val="000000"/>
              </a:solidFill>
              <a:latin typeface="Palatino Linotype Bold"/>
              <a:cs typeface="Palatino Linotype Bold"/>
            </a:endParaRPr>
          </a:p>
          <a:p>
            <a:pPr>
              <a:lnSpc>
                <a:spcPts val="4140"/>
              </a:lnSpc>
            </a:pPr>
            <a:endParaRPr lang="en-CA" sz="3600" dirty="0">
              <a:solidFill>
                <a:srgbClr val="000000"/>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gradFill flip="none" rotWithShape="1">
          <a:gsLst>
            <a:gs pos="15000">
              <a:schemeClr val="accent5">
                <a:lumMod val="75000"/>
              </a:schemeClr>
            </a:gs>
            <a:gs pos="41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7" name="TextBox 2"/>
          <p:cNvSpPr txBox="1"/>
          <p:nvPr/>
        </p:nvSpPr>
        <p:spPr>
          <a:xfrm>
            <a:off x="1778000" y="368300"/>
            <a:ext cx="5483874" cy="1281120"/>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pitchFamily="18" charset="0"/>
              </a:rPr>
              <a:t>       </a:t>
            </a:r>
            <a:r>
              <a:rPr lang="en-US" sz="4000" b="1" dirty="0" smtClean="0">
                <a:solidFill>
                  <a:srgbClr val="D06D30"/>
                </a:solidFill>
                <a:latin typeface="Times New Roman" pitchFamily="18" charset="0"/>
                <a:cs typeface="Times New Roman" pitchFamily="18" charset="0"/>
              </a:rPr>
              <a:t>OLIGOELEMENTS</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latin typeface="Palatino Linotype" pitchFamily="18" charset="0"/>
            </a:endParaRPr>
          </a:p>
        </p:txBody>
      </p:sp>
      <p:sp>
        <p:nvSpPr>
          <p:cNvPr id="3" name="TextBox 3"/>
          <p:cNvSpPr txBox="1"/>
          <p:nvPr/>
        </p:nvSpPr>
        <p:spPr>
          <a:xfrm>
            <a:off x="755576" y="1484784"/>
            <a:ext cx="7334076" cy="2436564"/>
          </a:xfrm>
          <a:prstGeom prst="rect">
            <a:avLst/>
          </a:prstGeom>
          <a:noFill/>
        </p:spPr>
        <p:txBody>
          <a:bodyPr vert="horz" wrap="square" lIns="0" tIns="0" rIns="0" bIns="0" rtlCol="0">
            <a:spAutoFit/>
          </a:bodyPr>
          <a:lstStyle/>
          <a:p>
            <a:pPr>
              <a:lnSpc>
                <a:spcPts val="3800"/>
              </a:lnSpc>
            </a:pPr>
            <a:r>
              <a:rPr lang="en-CA" sz="2600" dirty="0" smtClean="0">
                <a:solidFill>
                  <a:srgbClr val="000000"/>
                </a:solidFill>
                <a:latin typeface="Palatino Linotype" pitchFamily="18" charset="0"/>
                <a:cs typeface="Arial"/>
              </a:rPr>
              <a:t>•</a:t>
            </a:r>
            <a:r>
              <a:rPr lang="en-CA" sz="2600" dirty="0" smtClean="0">
                <a:solidFill>
                  <a:srgbClr val="000000"/>
                </a:solidFill>
                <a:latin typeface="Palatino Linotype" pitchFamily="18" charset="0"/>
                <a:cs typeface="Palatino Linotype"/>
              </a:rPr>
              <a:t> </a:t>
            </a:r>
            <a:r>
              <a:rPr lang="en-US" sz="2800" dirty="0" smtClean="0">
                <a:latin typeface="Times New Roman" pitchFamily="18" charset="0"/>
                <a:cs typeface="Times New Roman" pitchFamily="18" charset="0"/>
              </a:rPr>
              <a:t> </a:t>
            </a:r>
            <a:r>
              <a:rPr lang="sr-Latn-R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race elements, trace elements are components of the organism whose amount in the body does not exceed the order of milligrams</a:t>
            </a:r>
            <a:r>
              <a:rPr lang="sr-Latn-RS" sz="2800" dirty="0" smtClean="0"/>
              <a:t>.</a:t>
            </a:r>
            <a:endParaRPr lang="en-CA" sz="2600" dirty="0" smtClean="0">
              <a:solidFill>
                <a:srgbClr val="000000"/>
              </a:solidFill>
              <a:latin typeface="Palatino Linotype" pitchFamily="18" charset="0"/>
              <a:cs typeface="Palatino Linotype"/>
            </a:endParaRPr>
          </a:p>
          <a:p>
            <a:pPr>
              <a:lnSpc>
                <a:spcPts val="3800"/>
              </a:lnSpc>
            </a:pPr>
            <a:endParaRPr lang="en-CA" sz="2600" dirty="0" smtClean="0">
              <a:solidFill>
                <a:srgbClr val="000000"/>
              </a:solidFill>
              <a:latin typeface="Palatino Linotype" pitchFamily="18" charset="0"/>
              <a:cs typeface="Palatino Linotype"/>
            </a:endParaRPr>
          </a:p>
          <a:p>
            <a:pPr>
              <a:lnSpc>
                <a:spcPts val="3800"/>
              </a:lnSpc>
            </a:pPr>
            <a:endParaRPr lang="en-CA" sz="2600" dirty="0">
              <a:solidFill>
                <a:srgbClr val="000000"/>
              </a:solidFill>
              <a:latin typeface="Palatino Linotype" pitchFamily="18" charset="0"/>
            </a:endParaRPr>
          </a:p>
        </p:txBody>
      </p:sp>
      <p:sp>
        <p:nvSpPr>
          <p:cNvPr id="5" name="TextBox 5"/>
          <p:cNvSpPr txBox="1"/>
          <p:nvPr/>
        </p:nvSpPr>
        <p:spPr>
          <a:xfrm>
            <a:off x="683568" y="3284984"/>
            <a:ext cx="7776864" cy="1500411"/>
          </a:xfrm>
          <a:prstGeom prst="rect">
            <a:avLst/>
          </a:prstGeom>
          <a:noFill/>
        </p:spPr>
        <p:txBody>
          <a:bodyPr vert="horz" wrap="square" lIns="0" tIns="0" rIns="0" bIns="0" rtlCol="0">
            <a:spAutoFit/>
          </a:bodyPr>
          <a:lstStyle/>
          <a:p>
            <a:pPr>
              <a:lnSpc>
                <a:spcPts val="3900"/>
              </a:lnSpc>
            </a:pPr>
            <a:r>
              <a:rPr lang="en-CA" sz="2600" dirty="0" smtClean="0">
                <a:solidFill>
                  <a:srgbClr val="000000"/>
                </a:solidFill>
                <a:latin typeface="Palatino Linotype" pitchFamily="18" charset="0"/>
                <a:cs typeface="Arial"/>
              </a:rPr>
              <a:t>•</a:t>
            </a:r>
            <a:r>
              <a:rPr lang="en-CA" sz="2600" dirty="0" smtClean="0">
                <a:solidFill>
                  <a:srgbClr val="000000"/>
                </a:solidFill>
                <a:latin typeface="Palatino Linotype" pitchFamily="18" charset="0"/>
                <a:cs typeface="Palatino Linotype"/>
              </a:rPr>
              <a:t> </a:t>
            </a:r>
            <a:r>
              <a:rPr lang="en-US" sz="2800" dirty="0" smtClean="0"/>
              <a:t> </a:t>
            </a:r>
            <a:r>
              <a:rPr lang="en-US" sz="2800" dirty="0" smtClean="0">
                <a:latin typeface="Times New Roman" pitchFamily="18" charset="0"/>
                <a:cs typeface="Times New Roman" pitchFamily="18" charset="0"/>
              </a:rPr>
              <a:t>11 (13) </a:t>
            </a:r>
            <a:r>
              <a:rPr lang="en-US" sz="2800" dirty="0" err="1" smtClean="0">
                <a:latin typeface="Times New Roman" pitchFamily="18" charset="0"/>
                <a:cs typeface="Times New Roman" pitchFamily="18" charset="0"/>
              </a:rPr>
              <a:t>oligoelements</a:t>
            </a:r>
            <a:r>
              <a:rPr lang="en-US" sz="2800" dirty="0" smtClean="0">
                <a:latin typeface="Times New Roman" pitchFamily="18" charset="0"/>
                <a:cs typeface="Times New Roman" pitchFamily="18" charset="0"/>
              </a:rPr>
              <a:t> are necessary for the proper functioning of the organism</a:t>
            </a:r>
            <a:r>
              <a:rPr lang="sr-Latn-RS" sz="2800" dirty="0" smtClean="0">
                <a:latin typeface="Times New Roman" pitchFamily="18" charset="0"/>
                <a:cs typeface="Times New Roman" pitchFamily="18" charset="0"/>
              </a:rPr>
              <a:t>.</a:t>
            </a:r>
            <a:endParaRPr lang="en-CA" sz="2600" dirty="0" smtClean="0">
              <a:solidFill>
                <a:srgbClr val="000000"/>
              </a:solidFill>
              <a:latin typeface="Times New Roman" pitchFamily="18" charset="0"/>
              <a:cs typeface="Times New Roman" pitchFamily="18" charset="0"/>
            </a:endParaRPr>
          </a:p>
          <a:p>
            <a:pPr>
              <a:lnSpc>
                <a:spcPts val="3900"/>
              </a:lnSpc>
            </a:pPr>
            <a:endParaRPr lang="en-CA" sz="2600" dirty="0">
              <a:solidFill>
                <a:srgbClr val="000000"/>
              </a:solidFill>
              <a:latin typeface="Palatino Linotype" pitchFamily="18" charset="0"/>
            </a:endParaRPr>
          </a:p>
        </p:txBody>
      </p:sp>
      <p:sp>
        <p:nvSpPr>
          <p:cNvPr id="6" name="TextBox 6"/>
          <p:cNvSpPr txBox="1"/>
          <p:nvPr/>
        </p:nvSpPr>
        <p:spPr>
          <a:xfrm>
            <a:off x="611560" y="4509120"/>
            <a:ext cx="8064896" cy="1949252"/>
          </a:xfrm>
          <a:prstGeom prst="rect">
            <a:avLst/>
          </a:prstGeom>
          <a:noFill/>
        </p:spPr>
        <p:txBody>
          <a:bodyPr vert="horz" wrap="square" lIns="0" tIns="0" rIns="0" bIns="0" rtlCol="0">
            <a:spAutoFit/>
          </a:bodyPr>
          <a:lstStyle/>
          <a:p>
            <a:pPr>
              <a:lnSpc>
                <a:spcPts val="3800"/>
              </a:lnSpc>
            </a:pPr>
            <a:r>
              <a:rPr lang="en-CA" sz="2600" dirty="0" smtClean="0">
                <a:solidFill>
                  <a:srgbClr val="000000"/>
                </a:solidFill>
                <a:latin typeface="Palatino Linotype" pitchFamily="18" charset="0"/>
                <a:cs typeface="Arial"/>
              </a:rPr>
              <a:t>•</a:t>
            </a:r>
            <a:r>
              <a:rPr lang="en-CA" sz="2600" dirty="0" smtClean="0">
                <a:solidFill>
                  <a:srgbClr val="000000"/>
                </a:solidFill>
                <a:latin typeface="Palatino Linotype" pitchFamily="18" charset="0"/>
                <a:cs typeface="Palatino Linotype"/>
              </a:rPr>
              <a:t> </a:t>
            </a:r>
            <a:r>
              <a:rPr lang="en-US" sz="2800" dirty="0" smtClean="0">
                <a:latin typeface="Times New Roman" pitchFamily="18" charset="0"/>
                <a:cs typeface="Times New Roman" pitchFamily="18" charset="0"/>
              </a:rPr>
              <a:t>iron, zinc, copper, iodine, chromium, fluorine, manganese, molybdenum, selenium, cobalt, strontium, (nickel and vanadium)</a:t>
            </a:r>
            <a:r>
              <a:rPr lang="sr-Latn-RS" sz="2800" dirty="0" smtClean="0">
                <a:latin typeface="Times New Roman" pitchFamily="18" charset="0"/>
                <a:cs typeface="Times New Roman" pitchFamily="18" charset="0"/>
              </a:rPr>
              <a:t>.</a:t>
            </a:r>
            <a:endParaRPr lang="en-CA" sz="2600" dirty="0" smtClean="0">
              <a:solidFill>
                <a:srgbClr val="000000"/>
              </a:solidFill>
              <a:latin typeface="Times New Roman" pitchFamily="18" charset="0"/>
              <a:cs typeface="Times New Roman" pitchFamily="18" charset="0"/>
            </a:endParaRPr>
          </a:p>
          <a:p>
            <a:pPr>
              <a:lnSpc>
                <a:spcPts val="3800"/>
              </a:lnSpc>
            </a:pPr>
            <a:endParaRPr lang="en-CA" sz="26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17" name="TextBox 2"/>
          <p:cNvSpPr txBox="1"/>
          <p:nvPr/>
        </p:nvSpPr>
        <p:spPr>
          <a:xfrm>
            <a:off x="3059832" y="260648"/>
            <a:ext cx="1972015" cy="1179810"/>
          </a:xfrm>
          <a:prstGeom prst="rect">
            <a:avLst/>
          </a:prstGeom>
          <a:noFill/>
        </p:spPr>
        <p:txBody>
          <a:bodyPr vert="horz" wrap="none" lIns="0" tIns="0" rIns="0" bIns="0" rtlCol="0">
            <a:spAutoFit/>
          </a:bodyPr>
          <a:lstStyle/>
          <a:p>
            <a:pPr>
              <a:lnSpc>
                <a:spcPts val="4600"/>
              </a:lnSpc>
            </a:pPr>
            <a:r>
              <a:rPr lang="sr-Latn-RS" sz="4000" b="1" dirty="0" smtClean="0">
                <a:solidFill>
                  <a:srgbClr val="D06D30"/>
                </a:solidFill>
                <a:latin typeface="Times New Roman" pitchFamily="18" charset="0"/>
                <a:cs typeface="Times New Roman" pitchFamily="18" charset="0"/>
              </a:rPr>
              <a:t>I</a:t>
            </a:r>
            <a:r>
              <a:rPr lang="en-US" sz="4000" b="1" dirty="0" err="1" smtClean="0">
                <a:solidFill>
                  <a:srgbClr val="D06D30"/>
                </a:solidFill>
                <a:latin typeface="Times New Roman" pitchFamily="18" charset="0"/>
                <a:cs typeface="Times New Roman" pitchFamily="18" charset="0"/>
              </a:rPr>
              <a:t>ron</a:t>
            </a:r>
            <a:r>
              <a:rPr lang="en-US" sz="4000" b="1" dirty="0" smtClean="0">
                <a:solidFill>
                  <a:srgbClr val="D06D30"/>
                </a:solidFill>
                <a:latin typeface="Times New Roman" pitchFamily="18" charset="0"/>
                <a:cs typeface="Times New Roman" pitchFamily="18" charset="0"/>
              </a:rPr>
              <a:t> (Fe)</a:t>
            </a:r>
            <a:endParaRPr lang="en-CA" sz="4000" b="1" dirty="0" smtClean="0">
              <a:solidFill>
                <a:srgbClr val="D06D30"/>
              </a:solidFill>
              <a:latin typeface="Times New Roman" pitchFamily="18" charset="0"/>
              <a:cs typeface="Times New Roman" pitchFamily="18" charset="0"/>
            </a:endParaRPr>
          </a:p>
          <a:p>
            <a:pPr>
              <a:lnSpc>
                <a:spcPts val="4600"/>
              </a:lnSpc>
            </a:pPr>
            <a:endParaRPr lang="en-CA" sz="4000" dirty="0">
              <a:solidFill>
                <a:srgbClr val="D06D30"/>
              </a:solidFill>
            </a:endParaRPr>
          </a:p>
        </p:txBody>
      </p:sp>
      <p:sp>
        <p:nvSpPr>
          <p:cNvPr id="3" name="TextBox 3"/>
          <p:cNvSpPr txBox="1"/>
          <p:nvPr/>
        </p:nvSpPr>
        <p:spPr>
          <a:xfrm>
            <a:off x="395536" y="1196752"/>
            <a:ext cx="8748464" cy="283796"/>
          </a:xfrm>
          <a:prstGeom prst="rect">
            <a:avLst/>
          </a:prstGeom>
          <a:noFill/>
        </p:spPr>
        <p:txBody>
          <a:bodyPr vert="horz" wrap="square" lIns="0" tIns="0" rIns="0" bIns="0" rtlCol="0">
            <a:spAutoFit/>
          </a:bodyPr>
          <a:lstStyle/>
          <a:p>
            <a:pPr>
              <a:lnSpc>
                <a:spcPts val="2070"/>
              </a:lnSpc>
            </a:pPr>
            <a:r>
              <a:rPr lang="en-US" sz="2400" dirty="0" smtClean="0">
                <a:latin typeface="Times New Roman" pitchFamily="18" charset="0"/>
                <a:cs typeface="Times New Roman" pitchFamily="18" charset="0"/>
              </a:rPr>
              <a:t>Iron is part of </a:t>
            </a:r>
            <a:r>
              <a:rPr lang="en-US" sz="2400" b="1" i="1" u="sng" dirty="0" smtClean="0">
                <a:solidFill>
                  <a:srgbClr val="D06D30"/>
                </a:solidFill>
                <a:latin typeface="Times New Roman" pitchFamily="18" charset="0"/>
                <a:cs typeface="Times New Roman" pitchFamily="18" charset="0"/>
              </a:rPr>
              <a:t>hemoglobin, </a:t>
            </a:r>
            <a:r>
              <a:rPr lang="en-US" sz="2400" b="1" i="1" u="sng" dirty="0" err="1" smtClean="0">
                <a:solidFill>
                  <a:srgbClr val="D06D30"/>
                </a:solidFill>
                <a:latin typeface="Times New Roman" pitchFamily="18" charset="0"/>
                <a:cs typeface="Times New Roman" pitchFamily="18" charset="0"/>
              </a:rPr>
              <a:t>myoglobin</a:t>
            </a:r>
            <a:r>
              <a:rPr lang="en-US" sz="2400" b="1" i="1" u="sng" dirty="0" smtClean="0">
                <a:solidFill>
                  <a:srgbClr val="D06D30"/>
                </a:solidFill>
                <a:latin typeface="Times New Roman" pitchFamily="18" charset="0"/>
                <a:cs typeface="Times New Roman" pitchFamily="18" charset="0"/>
              </a:rPr>
              <a:t> and many enzymes</a:t>
            </a:r>
            <a:r>
              <a:rPr lang="sr-Latn-RS" sz="2400" dirty="0" smtClean="0">
                <a:latin typeface="Times New Roman" pitchFamily="18" charset="0"/>
                <a:cs typeface="Times New Roman" pitchFamily="18" charset="0"/>
              </a:rPr>
              <a:t>.</a:t>
            </a:r>
            <a:endParaRPr lang="en-CA" sz="2400" dirty="0">
              <a:solidFill>
                <a:srgbClr val="000000"/>
              </a:solidFill>
              <a:latin typeface="Times New Roman" pitchFamily="18" charset="0"/>
              <a:cs typeface="Times New Roman" pitchFamily="18" charset="0"/>
            </a:endParaRPr>
          </a:p>
        </p:txBody>
      </p:sp>
      <p:sp>
        <p:nvSpPr>
          <p:cNvPr id="4" name="TextBox 4"/>
          <p:cNvSpPr txBox="1"/>
          <p:nvPr/>
        </p:nvSpPr>
        <p:spPr>
          <a:xfrm>
            <a:off x="323528" y="2204864"/>
            <a:ext cx="8748464" cy="3385542"/>
          </a:xfrm>
          <a:prstGeom prst="rect">
            <a:avLst/>
          </a:prstGeom>
          <a:noFill/>
        </p:spPr>
        <p:txBody>
          <a:bodyPr vert="horz" wrap="square" lIns="0" tIns="0" rIns="0" bIns="0" rtlCol="0">
            <a:spAutoFit/>
          </a:bodyPr>
          <a:lstStyle/>
          <a:p>
            <a:pPr>
              <a:lnSpc>
                <a:spcPts val="2150"/>
              </a:lnSpc>
              <a:tabLst>
                <a:tab pos="342900" algn="l"/>
                <a:tab pos="342900" algn="l"/>
              </a:tabLst>
            </a:pPr>
            <a:r>
              <a:rPr lang="en-CA" sz="2000" dirty="0" smtClean="0">
                <a:solidFill>
                  <a:srgbClr val="000000"/>
                </a:solidFill>
                <a:latin typeface="Palatino Linotype" pitchFamily="18" charset="0"/>
                <a:cs typeface="Arial"/>
              </a:rPr>
              <a:t>•</a:t>
            </a:r>
            <a:r>
              <a:rPr lang="en-CA" sz="2000" dirty="0" smtClean="0">
                <a:solidFill>
                  <a:srgbClr val="000000"/>
                </a:solidFill>
                <a:latin typeface="Palatino Linotype" pitchFamily="18" charset="0"/>
                <a:cs typeface="Palatino Linotype"/>
              </a:rPr>
              <a:t>  </a:t>
            </a:r>
            <a:r>
              <a:rPr lang="x-none" sz="2000" spc="-10" smtClean="0">
                <a:solidFill>
                  <a:prstClr val="black"/>
                </a:solidFill>
                <a:latin typeface="Palatino Linotype" pitchFamily="18" charset="0"/>
                <a:cs typeface="Calibri"/>
              </a:rPr>
              <a:t> </a:t>
            </a:r>
            <a:r>
              <a:rPr lang="en-US" sz="2400" dirty="0" smtClean="0">
                <a:latin typeface="Times New Roman" pitchFamily="18" charset="0"/>
                <a:cs typeface="Times New Roman" pitchFamily="18" charset="0"/>
              </a:rPr>
              <a:t>Iron homeostasis is achieved by regulating the amount of iron that is absorbed in the digestive organs (</a:t>
            </a:r>
            <a:r>
              <a:rPr lang="en-US" sz="2400" i="1" dirty="0" smtClean="0">
                <a:solidFill>
                  <a:srgbClr val="D06D30"/>
                </a:solidFill>
                <a:latin typeface="Times New Roman" pitchFamily="18" charset="0"/>
                <a:cs typeface="Times New Roman" pitchFamily="18" charset="0"/>
              </a:rPr>
              <a:t>duodenum and proximal jejunum</a:t>
            </a:r>
            <a:r>
              <a:rPr lang="en-US" sz="2400" dirty="0" smtClean="0">
                <a:latin typeface="Times New Roman" pitchFamily="18" charset="0"/>
                <a:cs typeface="Times New Roman" pitchFamily="18" charset="0"/>
              </a:rPr>
              <a:t>)</a:t>
            </a:r>
            <a:r>
              <a:rPr lang="sr-Latn-RS" sz="2400" dirty="0" smtClean="0">
                <a:latin typeface="Times New Roman" pitchFamily="18" charset="0"/>
                <a:cs typeface="Times New Roman" pitchFamily="18" charset="0"/>
              </a:rPr>
              <a:t>.</a:t>
            </a:r>
            <a:endParaRPr lang="x-none" sz="2400" spc="-5" dirty="0" smtClean="0">
              <a:solidFill>
                <a:prstClr val="black"/>
              </a:solidFill>
              <a:latin typeface="Times New Roman" pitchFamily="18" charset="0"/>
              <a:cs typeface="Times New Roman" pitchFamily="18" charset="0"/>
            </a:endParaRPr>
          </a:p>
          <a:p>
            <a:pPr>
              <a:lnSpc>
                <a:spcPts val="2150"/>
              </a:lnSpc>
              <a:tabLst>
                <a:tab pos="342900" algn="l"/>
                <a:tab pos="342900" algn="l"/>
              </a:tabLst>
            </a:pPr>
            <a:endParaRPr lang="sr-Cyrl-CS" sz="2000" spc="-5" dirty="0" smtClean="0">
              <a:solidFill>
                <a:prstClr val="black"/>
              </a:solidFill>
              <a:latin typeface="Palatino Linotype" pitchFamily="18" charset="0"/>
              <a:cs typeface="Calibri"/>
            </a:endParaRPr>
          </a:p>
          <a:p>
            <a:pPr>
              <a:lnSpc>
                <a:spcPts val="2150"/>
              </a:lnSpc>
              <a:tabLst>
                <a:tab pos="342900" algn="l"/>
                <a:tab pos="342900" algn="l"/>
              </a:tabLst>
            </a:pPr>
            <a:endParaRPr lang="x-none" sz="2000" spc="-5" dirty="0" smtClean="0">
              <a:solidFill>
                <a:prstClr val="black"/>
              </a:solidFill>
              <a:latin typeface="Palatino Linotype" pitchFamily="18" charset="0"/>
              <a:cs typeface="Calibri"/>
            </a:endParaRPr>
          </a:p>
          <a:p>
            <a:pPr>
              <a:lnSpc>
                <a:spcPts val="2150"/>
              </a:lnSpc>
              <a:buFont typeface="Wingdings 2" pitchFamily="18" charset="2"/>
              <a:buChar char=""/>
              <a:tabLst>
                <a:tab pos="342900" algn="l"/>
                <a:tab pos="342900" algn="l"/>
              </a:tabLst>
            </a:pPr>
            <a:r>
              <a:rPr lang="x-none" sz="2000" smtClean="0">
                <a:solidFill>
                  <a:srgbClr val="000000"/>
                </a:solidFill>
                <a:latin typeface="Palatino Linotype" pitchFamily="18" charset="0"/>
                <a:cs typeface="Palatino Linotype"/>
              </a:rPr>
              <a:t>  </a:t>
            </a:r>
            <a:r>
              <a:rPr lang="en-US" sz="2400" dirty="0" err="1" smtClean="0">
                <a:latin typeface="Times New Roman" pitchFamily="18" charset="0"/>
                <a:cs typeface="Times New Roman" pitchFamily="18" charset="0"/>
              </a:rPr>
              <a:t>Heme</a:t>
            </a:r>
            <a:r>
              <a:rPr lang="en-US" sz="2400" dirty="0" smtClean="0">
                <a:latin typeface="Times New Roman" pitchFamily="18" charset="0"/>
                <a:cs typeface="Times New Roman" pitchFamily="18" charset="0"/>
              </a:rPr>
              <a:t> iron (</a:t>
            </a:r>
            <a:r>
              <a:rPr lang="en-US" sz="2400" b="1" dirty="0" smtClean="0">
                <a:latin typeface="Times New Roman" pitchFamily="18" charset="0"/>
                <a:cs typeface="Times New Roman" pitchFamily="18" charset="0"/>
              </a:rPr>
              <a:t>ferrous</a:t>
            </a:r>
            <a:r>
              <a:rPr lang="en-US" sz="2400" dirty="0" smtClean="0">
                <a:latin typeface="Times New Roman" pitchFamily="18" charset="0"/>
                <a:cs typeface="Times New Roman" pitchFamily="18" charset="0"/>
              </a:rPr>
              <a:t>) from foods of animal origin is </a:t>
            </a:r>
            <a:r>
              <a:rPr lang="en-US" sz="2400" b="1" i="1" u="sng" dirty="0" smtClean="0">
                <a:solidFill>
                  <a:srgbClr val="D06D30"/>
                </a:solidFill>
                <a:latin typeface="Times New Roman" pitchFamily="18" charset="0"/>
                <a:cs typeface="Times New Roman" pitchFamily="18" charset="0"/>
              </a:rPr>
              <a:t>absorbed much better than </a:t>
            </a:r>
            <a:r>
              <a:rPr lang="en-US" sz="2400" b="1" i="1" u="sng" dirty="0" err="1" smtClean="0">
                <a:solidFill>
                  <a:srgbClr val="D06D30"/>
                </a:solidFill>
                <a:latin typeface="Times New Roman" pitchFamily="18" charset="0"/>
                <a:cs typeface="Times New Roman" pitchFamily="18" charset="0"/>
              </a:rPr>
              <a:t>nonheme</a:t>
            </a:r>
            <a:r>
              <a:rPr lang="en-US" sz="2400" b="1" i="1" u="sng" dirty="0" smtClean="0">
                <a:solidFill>
                  <a:srgbClr val="D06D30"/>
                </a:solidFill>
                <a:latin typeface="Times New Roman" pitchFamily="18" charset="0"/>
                <a:cs typeface="Times New Roman" pitchFamily="18" charset="0"/>
              </a:rPr>
              <a:t> iron </a:t>
            </a:r>
            <a:r>
              <a:rPr lang="en-US" sz="2400" dirty="0" smtClean="0">
                <a:latin typeface="Times New Roman" pitchFamily="18" charset="0"/>
                <a:cs typeface="Times New Roman" pitchFamily="18" charset="0"/>
              </a:rPr>
              <a:t>(</a:t>
            </a:r>
            <a:r>
              <a:rPr lang="en-US" sz="2400" b="1" dirty="0" smtClean="0">
                <a:latin typeface="Times New Roman" pitchFamily="18" charset="0"/>
                <a:cs typeface="Times New Roman" pitchFamily="18" charset="0"/>
              </a:rPr>
              <a:t>ferric</a:t>
            </a:r>
            <a:r>
              <a:rPr lang="en-US" sz="2400" dirty="0" smtClean="0">
                <a:latin typeface="Times New Roman" pitchFamily="18" charset="0"/>
                <a:cs typeface="Times New Roman" pitchFamily="18" charset="0"/>
              </a:rPr>
              <a:t>) from plant-based foods, whose absorption is increased in the presence of vitamin C (</a:t>
            </a:r>
            <a:r>
              <a:rPr lang="en-US" sz="2400" dirty="0" smtClean="0">
                <a:solidFill>
                  <a:srgbClr val="D06D30"/>
                </a:solidFill>
                <a:latin typeface="Times New Roman" pitchFamily="18" charset="0"/>
                <a:cs typeface="Times New Roman" pitchFamily="18" charset="0"/>
              </a:rPr>
              <a:t>translates </a:t>
            </a:r>
            <a:r>
              <a:rPr lang="en-US" sz="2400" dirty="0" err="1" smtClean="0">
                <a:solidFill>
                  <a:srgbClr val="D06D30"/>
                </a:solidFill>
                <a:latin typeface="Times New Roman" pitchFamily="18" charset="0"/>
                <a:cs typeface="Times New Roman" pitchFamily="18" charset="0"/>
              </a:rPr>
              <a:t>ferri</a:t>
            </a:r>
            <a:r>
              <a:rPr lang="en-US" sz="2400" dirty="0" smtClean="0">
                <a:solidFill>
                  <a:srgbClr val="D06D30"/>
                </a:solidFill>
                <a:latin typeface="Times New Roman" pitchFamily="18" charset="0"/>
                <a:cs typeface="Times New Roman" pitchFamily="18" charset="0"/>
              </a:rPr>
              <a:t> to </a:t>
            </a:r>
            <a:r>
              <a:rPr lang="en-US" sz="2400" dirty="0" err="1" smtClean="0">
                <a:solidFill>
                  <a:srgbClr val="D06D30"/>
                </a:solidFill>
                <a:latin typeface="Times New Roman" pitchFamily="18" charset="0"/>
                <a:cs typeface="Times New Roman" pitchFamily="18" charset="0"/>
              </a:rPr>
              <a:t>ferro</a:t>
            </a:r>
            <a:r>
              <a:rPr lang="en-US" sz="2400" dirty="0" smtClean="0">
                <a:solidFill>
                  <a:srgbClr val="D06D30"/>
                </a:solidFill>
                <a:latin typeface="Times New Roman" pitchFamily="18" charset="0"/>
                <a:cs typeface="Times New Roman" pitchFamily="18" charset="0"/>
              </a:rPr>
              <a:t> form).</a:t>
            </a:r>
            <a:endParaRPr lang="x-none" sz="2400" dirty="0" smtClean="0">
              <a:solidFill>
                <a:srgbClr val="D06D30"/>
              </a:solidFill>
              <a:latin typeface="Times New Roman" pitchFamily="18" charset="0"/>
              <a:cs typeface="Times New Roman" pitchFamily="18" charset="0"/>
            </a:endParaRPr>
          </a:p>
          <a:p>
            <a:pPr>
              <a:lnSpc>
                <a:spcPts val="2150"/>
              </a:lnSpc>
              <a:tabLst>
                <a:tab pos="342900" algn="l"/>
                <a:tab pos="342900" algn="l"/>
              </a:tabLst>
            </a:pPr>
            <a:endParaRPr lang="sr-Cyrl-CS" sz="2000" b="1" spc="-10" dirty="0" smtClean="0">
              <a:solidFill>
                <a:srgbClr val="000000"/>
              </a:solidFill>
              <a:latin typeface="Palatino Linotype" pitchFamily="18" charset="0"/>
              <a:cs typeface="Calibri"/>
            </a:endParaRPr>
          </a:p>
          <a:p>
            <a:pPr>
              <a:lnSpc>
                <a:spcPts val="2150"/>
              </a:lnSpc>
              <a:tabLst>
                <a:tab pos="342900" algn="l"/>
                <a:tab pos="342900" algn="l"/>
              </a:tabLst>
            </a:pPr>
            <a:endParaRPr lang="x-none" sz="2000" b="1" i="1" u="sng" spc="-10" dirty="0" smtClean="0">
              <a:solidFill>
                <a:srgbClr val="D06D30"/>
              </a:solidFill>
              <a:latin typeface="Palatino Linotype" pitchFamily="18" charset="0"/>
              <a:cs typeface="Calibri"/>
            </a:endParaRPr>
          </a:p>
          <a:p>
            <a:pPr>
              <a:lnSpc>
                <a:spcPts val="2150"/>
              </a:lnSpc>
              <a:tabLst>
                <a:tab pos="342900" algn="l"/>
                <a:tab pos="342900" algn="l"/>
              </a:tabLst>
            </a:pPr>
            <a:r>
              <a:rPr lang="en-US" sz="2400" b="1" i="1" u="sng" dirty="0" smtClean="0">
                <a:solidFill>
                  <a:srgbClr val="D06D30"/>
                </a:solidFill>
                <a:latin typeface="Times New Roman" pitchFamily="18" charset="0"/>
                <a:cs typeface="Times New Roman" pitchFamily="18" charset="0"/>
              </a:rPr>
              <a:t>Oxalates and phosphates </a:t>
            </a:r>
            <a:r>
              <a:rPr lang="en-US" sz="2400" dirty="0" smtClean="0">
                <a:latin typeface="Times New Roman" pitchFamily="18" charset="0"/>
                <a:cs typeface="Times New Roman" pitchFamily="18" charset="0"/>
              </a:rPr>
              <a:t>reduce its absorption because they form insoluble compounds with iron</a:t>
            </a:r>
            <a:r>
              <a:rPr lang="sr-Latn-RS" sz="2400" dirty="0" smtClean="0">
                <a:latin typeface="Times New Roman" pitchFamily="18" charset="0"/>
                <a:cs typeface="Times New Roman" pitchFamily="18" charset="0"/>
              </a:rPr>
              <a:t>.</a:t>
            </a:r>
            <a:endParaRPr lang="en-CA" sz="2400" dirty="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108520" y="1412776"/>
            <a:ext cx="9144000" cy="5112568"/>
          </a:xfrm>
        </p:spPr>
        <p:txBody>
          <a:bodyPr>
            <a:normAutofit/>
          </a:bodyPr>
          <a:lstStyle/>
          <a:p>
            <a:pPr>
              <a:buFont typeface="Wingdings" pitchFamily="2" charset="2"/>
              <a:buChar char="ü"/>
            </a:pPr>
            <a:r>
              <a:rPr lang="en-US" sz="2000" dirty="0" smtClean="0">
                <a:latin typeface="Times New Roman" pitchFamily="18" charset="0"/>
                <a:cs typeface="Times New Roman" pitchFamily="18" charset="0"/>
              </a:rPr>
              <a:t>After the absorption of </a:t>
            </a:r>
            <a:r>
              <a:rPr lang="en-US" sz="2000" dirty="0" err="1" smtClean="0">
                <a:latin typeface="Times New Roman" pitchFamily="18" charset="0"/>
                <a:cs typeface="Times New Roman" pitchFamily="18" charset="0"/>
              </a:rPr>
              <a:t>heme</a:t>
            </a:r>
            <a:r>
              <a:rPr lang="en-US" sz="2000" dirty="0" smtClean="0">
                <a:latin typeface="Times New Roman" pitchFamily="18" charset="0"/>
                <a:cs typeface="Times New Roman" pitchFamily="18" charset="0"/>
              </a:rPr>
              <a:t> in the </a:t>
            </a:r>
            <a:r>
              <a:rPr lang="en-US" sz="2000" dirty="0" err="1" smtClean="0">
                <a:latin typeface="Times New Roman" pitchFamily="18" charset="0"/>
                <a:cs typeface="Times New Roman" pitchFamily="18" charset="0"/>
              </a:rPr>
              <a:t>enterocytes</a:t>
            </a:r>
            <a:r>
              <a:rPr lang="en-US" sz="2000" dirty="0" smtClean="0">
                <a:latin typeface="Times New Roman" pitchFamily="18" charset="0"/>
                <a:cs typeface="Times New Roman" pitchFamily="18" charset="0"/>
              </a:rPr>
              <a:t>, the ferrous form (Fe2+) is released from it, free iron is absorbed in the ferrous form by means of receptors</a:t>
            </a:r>
            <a:r>
              <a:rPr lang="en-US" sz="2000" dirty="0" smtClean="0"/>
              <a:t>.</a:t>
            </a:r>
            <a:endParaRPr lang="x-none" sz="2000" dirty="0" smtClean="0">
              <a:solidFill>
                <a:srgbClr val="C00000"/>
              </a:solidFill>
              <a:latin typeface="Palatino Linotype" pitchFamily="18" charset="0"/>
            </a:endParaRPr>
          </a:p>
          <a:p>
            <a:endParaRPr lang="x-none" sz="2800" dirty="0" smtClean="0">
              <a:latin typeface="Palatino Linotype" pitchFamily="18" charset="0"/>
            </a:endParaRPr>
          </a:p>
          <a:p>
            <a:pPr>
              <a:buFont typeface="Wingdings" pitchFamily="2" charset="2"/>
              <a:buChar char="ü"/>
            </a:pPr>
            <a:r>
              <a:rPr lang="en-US" sz="2000" dirty="0" smtClean="0"/>
              <a:t> </a:t>
            </a:r>
            <a:r>
              <a:rPr lang="en-US" sz="2000" dirty="0" smtClean="0">
                <a:latin typeface="Times New Roman" pitchFamily="18" charset="0"/>
                <a:cs typeface="Times New Roman" pitchFamily="18" charset="0"/>
              </a:rPr>
              <a:t>In </a:t>
            </a:r>
            <a:r>
              <a:rPr lang="en-US" sz="2000" dirty="0" err="1" smtClean="0">
                <a:latin typeface="Times New Roman" pitchFamily="18" charset="0"/>
                <a:cs typeface="Times New Roman" pitchFamily="18" charset="0"/>
              </a:rPr>
              <a:t>enterocytes</a:t>
            </a: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Fe2+ changes to Fe3+ (ferric form) </a:t>
            </a:r>
            <a:r>
              <a:rPr lang="en-US" sz="2000" dirty="0" smtClean="0">
                <a:latin typeface="Times New Roman" pitchFamily="18" charset="0"/>
                <a:cs typeface="Times New Roman" pitchFamily="18" charset="0"/>
              </a:rPr>
              <a:t>to bind to intracellular carrier.</a:t>
            </a:r>
            <a:r>
              <a:rPr lang="x-none" sz="2000" smtClean="0">
                <a:latin typeface="Times New Roman" pitchFamily="18" charset="0"/>
                <a:cs typeface="Times New Roman" pitchFamily="18" charset="0"/>
              </a:rPr>
              <a:t> </a:t>
            </a:r>
            <a:r>
              <a:rPr lang="x-none" sz="2000" baseline="30000" smtClean="0">
                <a:latin typeface="Times New Roman" pitchFamily="18" charset="0"/>
                <a:cs typeface="Times New Roman" pitchFamily="18" charset="0"/>
              </a:rPr>
              <a:t> </a:t>
            </a:r>
            <a:endParaRPr lang="x-none" sz="2000" dirty="0" smtClean="0">
              <a:solidFill>
                <a:srgbClr val="C00000"/>
              </a:solidFill>
              <a:latin typeface="Times New Roman" pitchFamily="18" charset="0"/>
              <a:cs typeface="Times New Roman" pitchFamily="18" charset="0"/>
            </a:endParaRPr>
          </a:p>
          <a:p>
            <a:endParaRPr lang="x-none" sz="2800" dirty="0" smtClean="0">
              <a:latin typeface="Palatino Linotype" pitchFamily="18" charset="0"/>
            </a:endParaRPr>
          </a:p>
          <a:p>
            <a:pPr>
              <a:buFont typeface="Wingdings" pitchFamily="2" charset="2"/>
              <a:buChar char="ü"/>
            </a:pPr>
            <a:r>
              <a:rPr lang="en-US" sz="2000" dirty="0" smtClean="0"/>
              <a:t>Tr</a:t>
            </a:r>
            <a:r>
              <a:rPr lang="en-US" sz="2000" dirty="0" smtClean="0">
                <a:latin typeface="Times New Roman" pitchFamily="18" charset="0"/>
                <a:cs typeface="Times New Roman" pitchFamily="18" charset="0"/>
              </a:rPr>
              <a:t>ansport through the serous side of </a:t>
            </a:r>
            <a:r>
              <a:rPr lang="en-US" sz="2000" dirty="0" err="1" smtClean="0">
                <a:latin typeface="Times New Roman" pitchFamily="18" charset="0"/>
                <a:cs typeface="Times New Roman" pitchFamily="18" charset="0"/>
              </a:rPr>
              <a:t>enterocytes</a:t>
            </a:r>
            <a:r>
              <a:rPr lang="en-US" sz="2000" dirty="0" smtClean="0">
                <a:latin typeface="Times New Roman" pitchFamily="18" charset="0"/>
                <a:cs typeface="Times New Roman" pitchFamily="18" charset="0"/>
              </a:rPr>
              <a:t> requires </a:t>
            </a:r>
            <a:r>
              <a:rPr lang="en-US" sz="2000" b="1" dirty="0" smtClean="0">
                <a:latin typeface="Times New Roman" pitchFamily="18" charset="0"/>
                <a:cs typeface="Times New Roman" pitchFamily="18" charset="0"/>
              </a:rPr>
              <a:t>reduction to the ferrous form (Fe2+).</a:t>
            </a:r>
            <a:endParaRPr lang="x-none" sz="2000" b="1" dirty="0" smtClean="0">
              <a:solidFill>
                <a:srgbClr val="C00000"/>
              </a:solidFill>
              <a:latin typeface="Times New Roman" pitchFamily="18" charset="0"/>
              <a:cs typeface="Times New Roman" pitchFamily="18" charset="0"/>
            </a:endParaRPr>
          </a:p>
          <a:p>
            <a:endParaRPr lang="x-none" sz="2800" dirty="0" smtClean="0">
              <a:latin typeface="Palatino Linotype" pitchFamily="18" charset="0"/>
            </a:endParaRPr>
          </a:p>
          <a:p>
            <a:pPr>
              <a:buFont typeface="Wingdings" pitchFamily="2" charset="2"/>
              <a:buChar char="ü"/>
            </a:pPr>
            <a:r>
              <a:rPr lang="en-US" sz="2000" dirty="0" smtClean="0">
                <a:latin typeface="Times New Roman" pitchFamily="18" charset="0"/>
                <a:cs typeface="Times New Roman" pitchFamily="18" charset="0"/>
              </a:rPr>
              <a:t>Binding to plasma </a:t>
            </a:r>
            <a:r>
              <a:rPr lang="en-US" sz="2000" dirty="0" err="1" smtClean="0">
                <a:latin typeface="Times New Roman" pitchFamily="18" charset="0"/>
                <a:cs typeface="Times New Roman" pitchFamily="18" charset="0"/>
              </a:rPr>
              <a:t>apotransferrin</a:t>
            </a:r>
            <a:r>
              <a:rPr lang="en-US" sz="2000" dirty="0" smtClean="0">
                <a:latin typeface="Times New Roman" pitchFamily="18" charset="0"/>
                <a:cs typeface="Times New Roman" pitchFamily="18" charset="0"/>
              </a:rPr>
              <a:t> requires oxidation to the ferric form of Fe3+ (</a:t>
            </a:r>
            <a:r>
              <a:rPr lang="en-US" sz="2000" i="1" dirty="0" smtClean="0">
                <a:solidFill>
                  <a:srgbClr val="D06D30"/>
                </a:solidFill>
                <a:latin typeface="Times New Roman" pitchFamily="18" charset="0"/>
                <a:cs typeface="Times New Roman" pitchFamily="18" charset="0"/>
              </a:rPr>
              <a:t>oxidation is performed by </a:t>
            </a:r>
            <a:r>
              <a:rPr lang="en-US" sz="2000" i="1" dirty="0" err="1" smtClean="0">
                <a:solidFill>
                  <a:srgbClr val="D06D30"/>
                </a:solidFill>
                <a:latin typeface="Times New Roman" pitchFamily="18" charset="0"/>
                <a:cs typeface="Times New Roman" pitchFamily="18" charset="0"/>
              </a:rPr>
              <a:t>ceruloplasmin</a:t>
            </a:r>
            <a:r>
              <a:rPr lang="en-US" sz="2000" i="1" dirty="0" smtClean="0">
                <a:solidFill>
                  <a:srgbClr val="D06D30"/>
                </a:solidFill>
                <a:latin typeface="Times New Roman" pitchFamily="18" charset="0"/>
                <a:cs typeface="Times New Roman" pitchFamily="18" charset="0"/>
              </a:rPr>
              <a:t>, a copper-binding protein</a:t>
            </a:r>
            <a:r>
              <a:rPr lang="en-US" sz="2000" dirty="0" smtClean="0">
                <a:latin typeface="Times New Roman" pitchFamily="18" charset="0"/>
                <a:cs typeface="Times New Roman" pitchFamily="18" charset="0"/>
              </a:rPr>
              <a:t>)</a:t>
            </a:r>
            <a:r>
              <a:rPr lang="sr-Latn-RS" sz="2000" dirty="0" smtClean="0"/>
              <a:t>.</a:t>
            </a:r>
            <a:r>
              <a:rPr lang="en-US" sz="2000" dirty="0" smtClean="0"/>
              <a:t/>
            </a:r>
            <a:br>
              <a:rPr lang="en-US" sz="2000" dirty="0" smtClean="0"/>
            </a:br>
            <a:endParaRPr lang="x-none" sz="2000" baseline="30000" dirty="0" smtClean="0">
              <a:latin typeface="Palatino Linotype" pitchFamily="18" charset="0"/>
            </a:endParaRPr>
          </a:p>
          <a:p>
            <a:endParaRPr lang="x-none" sz="2800" baseline="30000" dirty="0" smtClean="0">
              <a:latin typeface="Palatino Linotype" pitchFamily="18" charset="0"/>
            </a:endParaRPr>
          </a:p>
          <a:p>
            <a:pPr>
              <a:buFont typeface="Wingdings" pitchFamily="2" charset="2"/>
              <a:buChar char="ü"/>
            </a:pPr>
            <a:r>
              <a:rPr lang="en-US" sz="2000" dirty="0" smtClean="0"/>
              <a:t> </a:t>
            </a:r>
            <a:r>
              <a:rPr lang="en-US" sz="2000" b="1" i="1" dirty="0" err="1" smtClean="0">
                <a:solidFill>
                  <a:srgbClr val="D06D30"/>
                </a:solidFill>
                <a:latin typeface="Times New Roman" pitchFamily="18" charset="0"/>
                <a:cs typeface="Times New Roman" pitchFamily="18" charset="0"/>
              </a:rPr>
              <a:t>Hepcidin</a:t>
            </a:r>
            <a:r>
              <a:rPr lang="en-US" sz="2000" b="1" i="1" dirty="0" smtClean="0">
                <a:solidFill>
                  <a:srgbClr val="D06D30"/>
                </a:solidFill>
                <a:latin typeface="Times New Roman" pitchFamily="18" charset="0"/>
                <a:cs typeface="Times New Roman" pitchFamily="18" charset="0"/>
              </a:rPr>
              <a:t> (synthesized in the liver) </a:t>
            </a:r>
            <a:r>
              <a:rPr lang="en-US" sz="2000" dirty="0" smtClean="0">
                <a:latin typeface="Times New Roman" pitchFamily="18" charset="0"/>
                <a:cs typeface="Times New Roman" pitchFamily="18" charset="0"/>
              </a:rPr>
              <a:t>is a key regulator of iron entry into the circulation, as it reduces iron absorption and release</a:t>
            </a:r>
            <a:r>
              <a:rPr lang="sr-Latn-RS" sz="2000" dirty="0" smtClean="0"/>
              <a:t>.</a:t>
            </a:r>
            <a:endParaRPr lang="x-none" sz="2000" dirty="0" smtClean="0">
              <a:latin typeface="Palatino Linotype" pitchFamily="18" charset="0"/>
              <a:cs typeface="Calibri"/>
            </a:endParaRPr>
          </a:p>
          <a:p>
            <a:pPr>
              <a:lnSpc>
                <a:spcPts val="2150"/>
              </a:lnSpc>
              <a:buNone/>
              <a:tabLst>
                <a:tab pos="342900" algn="l"/>
                <a:tab pos="342900" algn="l"/>
              </a:tabLst>
            </a:pPr>
            <a:endParaRPr lang="x-none" sz="2000" smtClean="0">
              <a:solidFill>
                <a:srgbClr val="000000"/>
              </a:solidFill>
              <a:latin typeface="Palatino Linotype" pitchFamily="18" charset="0"/>
              <a:cs typeface="Palatino Linotype"/>
            </a:endParaRPr>
          </a:p>
          <a:p>
            <a:pPr>
              <a:buClr>
                <a:srgbClr val="C00000"/>
              </a:buClr>
            </a:pPr>
            <a:endParaRPr lang="x-none" sz="2000" dirty="0" smtClean="0">
              <a:latin typeface="Palatino Linotype" pitchFamily="18" charset="0"/>
            </a:endParaRPr>
          </a:p>
        </p:txBody>
      </p:sp>
      <p:sp>
        <p:nvSpPr>
          <p:cNvPr id="14" name="Title 28"/>
          <p:cNvSpPr>
            <a:spLocks noGrp="1"/>
          </p:cNvSpPr>
          <p:nvPr>
            <p:ph type="title"/>
          </p:nvPr>
        </p:nvSpPr>
        <p:spPr>
          <a:xfrm>
            <a:off x="395536" y="188640"/>
            <a:ext cx="8229600" cy="692696"/>
          </a:xfrm>
        </p:spPr>
        <p:txBody>
          <a:bodyPr>
            <a:normAutofit/>
          </a:bodyPr>
          <a:lstStyle/>
          <a:p>
            <a:pPr algn="ctr"/>
            <a:r>
              <a:rPr lang="en-US" sz="4000" b="1" dirty="0" smtClean="0">
                <a:solidFill>
                  <a:srgbClr val="D06D30"/>
                </a:solidFill>
                <a:latin typeface="Times New Roman" pitchFamily="18" charset="0"/>
                <a:cs typeface="Times New Roman" pitchFamily="18" charset="0"/>
              </a:rPr>
              <a:t>Iron metabolism</a:t>
            </a:r>
            <a:endParaRPr lang="en-US" sz="4000" b="1" dirty="0">
              <a:solidFill>
                <a:srgbClr val="D06D3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547664" y="1094932"/>
            <a:ext cx="5791200" cy="3429000"/>
          </a:xfrm>
          <a:custGeom>
            <a:avLst/>
            <a:gdLst/>
            <a:ahLst/>
            <a:cxnLst/>
            <a:rect l="l" t="t" r="r" b="b"/>
            <a:pathLst>
              <a:path w="5791200" h="3429000">
                <a:moveTo>
                  <a:pt x="0" y="3428999"/>
                </a:moveTo>
                <a:lnTo>
                  <a:pt x="5791199" y="3428999"/>
                </a:lnTo>
                <a:lnTo>
                  <a:pt x="5791199" y="0"/>
                </a:lnTo>
                <a:lnTo>
                  <a:pt x="0" y="0"/>
                </a:lnTo>
                <a:lnTo>
                  <a:pt x="0" y="3428999"/>
                </a:lnTo>
                <a:close/>
              </a:path>
            </a:pathLst>
          </a:custGeom>
          <a:ln w="28574">
            <a:solidFill>
              <a:srgbClr val="000000"/>
            </a:solidFill>
          </a:ln>
        </p:spPr>
        <p:txBody>
          <a:bodyPr wrap="square" lIns="0" tIns="0" rIns="0" bIns="0" rtlCol="0"/>
          <a:lstStyle/>
          <a:p>
            <a:endParaRPr/>
          </a:p>
        </p:txBody>
      </p:sp>
      <p:sp>
        <p:nvSpPr>
          <p:cNvPr id="4" name="object 4"/>
          <p:cNvSpPr/>
          <p:nvPr/>
        </p:nvSpPr>
        <p:spPr>
          <a:xfrm>
            <a:off x="1547664" y="1094999"/>
            <a:ext cx="5791200" cy="605155"/>
          </a:xfrm>
          <a:custGeom>
            <a:avLst/>
            <a:gdLst/>
            <a:ahLst/>
            <a:cxnLst/>
            <a:rect l="l" t="t" r="r" b="b"/>
            <a:pathLst>
              <a:path w="5791200" h="605155">
                <a:moveTo>
                  <a:pt x="0" y="604839"/>
                </a:moveTo>
                <a:lnTo>
                  <a:pt x="5791199" y="604839"/>
                </a:lnTo>
                <a:lnTo>
                  <a:pt x="5791199" y="0"/>
                </a:lnTo>
                <a:lnTo>
                  <a:pt x="0" y="0"/>
                </a:lnTo>
                <a:lnTo>
                  <a:pt x="0" y="604839"/>
                </a:lnTo>
                <a:close/>
              </a:path>
            </a:pathLst>
          </a:custGeom>
          <a:ln w="28574">
            <a:solidFill>
              <a:srgbClr val="000000"/>
            </a:solidFill>
          </a:ln>
        </p:spPr>
        <p:txBody>
          <a:bodyPr wrap="square" lIns="0" tIns="0" rIns="0" bIns="0" rtlCol="0"/>
          <a:lstStyle/>
          <a:p>
            <a:endParaRPr/>
          </a:p>
        </p:txBody>
      </p:sp>
      <p:sp>
        <p:nvSpPr>
          <p:cNvPr id="5" name="object 5"/>
          <p:cNvSpPr/>
          <p:nvPr/>
        </p:nvSpPr>
        <p:spPr>
          <a:xfrm>
            <a:off x="4900464" y="1699768"/>
            <a:ext cx="2438400" cy="767080"/>
          </a:xfrm>
          <a:custGeom>
            <a:avLst/>
            <a:gdLst/>
            <a:ahLst/>
            <a:cxnLst/>
            <a:rect l="l" t="t" r="r" b="b"/>
            <a:pathLst>
              <a:path w="2438400" h="767079">
                <a:moveTo>
                  <a:pt x="0" y="766764"/>
                </a:moveTo>
                <a:lnTo>
                  <a:pt x="2438399" y="766764"/>
                </a:lnTo>
                <a:lnTo>
                  <a:pt x="2438399" y="0"/>
                </a:lnTo>
                <a:lnTo>
                  <a:pt x="0" y="0"/>
                </a:lnTo>
                <a:lnTo>
                  <a:pt x="0" y="766764"/>
                </a:lnTo>
                <a:close/>
              </a:path>
            </a:pathLst>
          </a:custGeom>
          <a:ln w="28574">
            <a:solidFill>
              <a:srgbClr val="000000"/>
            </a:solidFill>
          </a:ln>
        </p:spPr>
        <p:txBody>
          <a:bodyPr wrap="square" lIns="0" tIns="0" rIns="0" bIns="0" rtlCol="0"/>
          <a:lstStyle/>
          <a:p>
            <a:endParaRPr/>
          </a:p>
        </p:txBody>
      </p:sp>
      <p:sp>
        <p:nvSpPr>
          <p:cNvPr id="6" name="object 6"/>
          <p:cNvSpPr/>
          <p:nvPr/>
        </p:nvSpPr>
        <p:spPr>
          <a:xfrm>
            <a:off x="4138464" y="3761932"/>
            <a:ext cx="0" cy="762000"/>
          </a:xfrm>
          <a:custGeom>
            <a:avLst/>
            <a:gdLst/>
            <a:ahLst/>
            <a:cxnLst/>
            <a:rect l="l" t="t" r="r" b="b"/>
            <a:pathLst>
              <a:path h="762000">
                <a:moveTo>
                  <a:pt x="0" y="0"/>
                </a:moveTo>
                <a:lnTo>
                  <a:pt x="0" y="761999"/>
                </a:lnTo>
              </a:path>
            </a:pathLst>
          </a:custGeom>
          <a:ln w="28574">
            <a:solidFill>
              <a:srgbClr val="000000"/>
            </a:solidFill>
          </a:ln>
        </p:spPr>
        <p:txBody>
          <a:bodyPr wrap="square" lIns="0" tIns="0" rIns="0" bIns="0" rtlCol="0"/>
          <a:lstStyle/>
          <a:p>
            <a:endParaRPr/>
          </a:p>
        </p:txBody>
      </p:sp>
      <p:sp>
        <p:nvSpPr>
          <p:cNvPr id="7" name="object 7"/>
          <p:cNvSpPr/>
          <p:nvPr/>
        </p:nvSpPr>
        <p:spPr>
          <a:xfrm>
            <a:off x="6195864" y="3838132"/>
            <a:ext cx="0" cy="685800"/>
          </a:xfrm>
          <a:custGeom>
            <a:avLst/>
            <a:gdLst/>
            <a:ahLst/>
            <a:cxnLst/>
            <a:rect l="l" t="t" r="r" b="b"/>
            <a:pathLst>
              <a:path h="685800">
                <a:moveTo>
                  <a:pt x="0" y="0"/>
                </a:moveTo>
                <a:lnTo>
                  <a:pt x="0" y="685799"/>
                </a:lnTo>
              </a:path>
            </a:pathLst>
          </a:custGeom>
          <a:ln w="28574">
            <a:solidFill>
              <a:srgbClr val="000000"/>
            </a:solidFill>
            <a:prstDash val="lgDash"/>
          </a:ln>
        </p:spPr>
        <p:txBody>
          <a:bodyPr wrap="square" lIns="0" tIns="0" rIns="0" bIns="0" rtlCol="0"/>
          <a:lstStyle/>
          <a:p>
            <a:endParaRPr/>
          </a:p>
        </p:txBody>
      </p:sp>
      <p:sp>
        <p:nvSpPr>
          <p:cNvPr id="8" name="object 8"/>
          <p:cNvSpPr txBox="1"/>
          <p:nvPr/>
        </p:nvSpPr>
        <p:spPr>
          <a:xfrm>
            <a:off x="1770584" y="3321874"/>
            <a:ext cx="1986280" cy="935513"/>
          </a:xfrm>
          <a:prstGeom prst="rect">
            <a:avLst/>
          </a:prstGeom>
        </p:spPr>
        <p:txBody>
          <a:bodyPr vert="horz" wrap="square" lIns="0" tIns="12065" rIns="0" bIns="0" rtlCol="0">
            <a:spAutoFit/>
          </a:bodyPr>
          <a:lstStyle/>
          <a:p>
            <a:pPr algn="ctr">
              <a:lnSpc>
                <a:spcPct val="100000"/>
              </a:lnSpc>
              <a:spcBef>
                <a:spcPts val="95"/>
              </a:spcBef>
            </a:pPr>
            <a:r>
              <a:rPr lang="en-US" sz="2000" b="1" dirty="0" smtClean="0">
                <a:solidFill>
                  <a:srgbClr val="D06D30"/>
                </a:solidFill>
                <a:latin typeface="Times New Roman" pitchFamily="18" charset="0"/>
                <a:cs typeface="Times New Roman" pitchFamily="18" charset="0"/>
              </a:rPr>
              <a:t>Hemoglobin (~2500mg 80% functional iron)</a:t>
            </a:r>
            <a:endParaRPr sz="2000" b="1" dirty="0">
              <a:solidFill>
                <a:srgbClr val="D06D30"/>
              </a:solidFill>
              <a:latin typeface="Times New Roman" pitchFamily="18" charset="0"/>
              <a:cs typeface="Times New Roman" pitchFamily="18" charset="0"/>
            </a:endParaRPr>
          </a:p>
        </p:txBody>
      </p:sp>
      <p:sp>
        <p:nvSpPr>
          <p:cNvPr id="9" name="object 9"/>
          <p:cNvSpPr txBox="1"/>
          <p:nvPr/>
        </p:nvSpPr>
        <p:spPr>
          <a:xfrm>
            <a:off x="5208706" y="3794696"/>
            <a:ext cx="1659889" cy="330835"/>
          </a:xfrm>
          <a:prstGeom prst="rect">
            <a:avLst/>
          </a:prstGeom>
        </p:spPr>
        <p:txBody>
          <a:bodyPr vert="horz" wrap="square" lIns="0" tIns="13335" rIns="0" bIns="0" rtlCol="0">
            <a:spAutoFit/>
          </a:bodyPr>
          <a:lstStyle/>
          <a:p>
            <a:pPr marL="12700">
              <a:lnSpc>
                <a:spcPct val="100000"/>
              </a:lnSpc>
              <a:spcBef>
                <a:spcPts val="105"/>
              </a:spcBef>
            </a:pPr>
            <a:r>
              <a:rPr lang="sr-Latn-RS" sz="2000" spc="-5" dirty="0" smtClean="0">
                <a:latin typeface="Tahoma"/>
                <a:cs typeface="Tahoma"/>
              </a:rPr>
              <a:t>      </a:t>
            </a:r>
            <a:r>
              <a:rPr lang="en-US" sz="2000" dirty="0" smtClean="0"/>
              <a:t>Storage</a:t>
            </a:r>
            <a:endParaRPr sz="2000">
              <a:latin typeface="Tahoma"/>
              <a:cs typeface="Tahoma"/>
            </a:endParaRPr>
          </a:p>
        </p:txBody>
      </p:sp>
      <p:sp>
        <p:nvSpPr>
          <p:cNvPr id="10" name="object 10"/>
          <p:cNvSpPr txBox="1"/>
          <p:nvPr/>
        </p:nvSpPr>
        <p:spPr>
          <a:xfrm>
            <a:off x="5208706" y="4085780"/>
            <a:ext cx="917575" cy="299720"/>
          </a:xfrm>
          <a:prstGeom prst="rect">
            <a:avLst/>
          </a:prstGeom>
        </p:spPr>
        <p:txBody>
          <a:bodyPr vert="horz" wrap="square" lIns="0" tIns="12700" rIns="0" bIns="0" rtlCol="0">
            <a:spAutoFit/>
          </a:bodyPr>
          <a:lstStyle/>
          <a:p>
            <a:pPr marL="12700">
              <a:lnSpc>
                <a:spcPct val="100000"/>
              </a:lnSpc>
              <a:spcBef>
                <a:spcPts val="100"/>
              </a:spcBef>
            </a:pPr>
            <a:r>
              <a:rPr sz="1800" spc="-5" dirty="0">
                <a:latin typeface="Calibri"/>
                <a:cs typeface="Calibri"/>
              </a:rPr>
              <a:t>(</a:t>
            </a:r>
            <a:r>
              <a:rPr sz="1800" spc="-5" dirty="0" smtClean="0">
                <a:solidFill>
                  <a:srgbClr val="C00000"/>
                </a:solidFill>
                <a:latin typeface="Calibri"/>
                <a:cs typeface="Calibri"/>
              </a:rPr>
              <a:t>1</a:t>
            </a:r>
            <a:r>
              <a:rPr lang="en-US" sz="1800" spc="-5" dirty="0" smtClean="0">
                <a:solidFill>
                  <a:srgbClr val="C00000"/>
                </a:solidFill>
                <a:latin typeface="Calibri"/>
                <a:cs typeface="Calibri"/>
              </a:rPr>
              <a:t>0</a:t>
            </a:r>
            <a:r>
              <a:rPr sz="1800" spc="-5" dirty="0" smtClean="0">
                <a:solidFill>
                  <a:srgbClr val="C00000"/>
                </a:solidFill>
                <a:latin typeface="Calibri"/>
                <a:cs typeface="Calibri"/>
              </a:rPr>
              <a:t>00mg</a:t>
            </a:r>
            <a:r>
              <a:rPr sz="1800" spc="-5" dirty="0">
                <a:solidFill>
                  <a:srgbClr val="C00000"/>
                </a:solidFill>
                <a:latin typeface="Calibri"/>
                <a:cs typeface="Calibri"/>
              </a:rPr>
              <a:t>)</a:t>
            </a:r>
            <a:endParaRPr sz="1800" dirty="0">
              <a:solidFill>
                <a:srgbClr val="C00000"/>
              </a:solidFill>
              <a:latin typeface="Calibri"/>
              <a:cs typeface="Calibri"/>
            </a:endParaRPr>
          </a:p>
        </p:txBody>
      </p:sp>
      <p:sp>
        <p:nvSpPr>
          <p:cNvPr id="11" name="object 11"/>
          <p:cNvSpPr txBox="1"/>
          <p:nvPr/>
        </p:nvSpPr>
        <p:spPr>
          <a:xfrm>
            <a:off x="2733724" y="44624"/>
            <a:ext cx="4500880" cy="2233304"/>
          </a:xfrm>
          <a:prstGeom prst="rect">
            <a:avLst/>
          </a:prstGeom>
        </p:spPr>
        <p:txBody>
          <a:bodyPr vert="horz" wrap="square" lIns="0" tIns="12065" rIns="0" bIns="0" rtlCol="0">
            <a:spAutoFit/>
          </a:bodyPr>
          <a:lstStyle/>
          <a:p>
            <a:pPr marR="1036319" algn="ctr">
              <a:lnSpc>
                <a:spcPct val="100000"/>
              </a:lnSpc>
              <a:spcBef>
                <a:spcPts val="95"/>
              </a:spcBef>
            </a:pPr>
            <a:r>
              <a:rPr lang="en-US" sz="2000" b="1" dirty="0" smtClean="0">
                <a:latin typeface="Times New Roman" pitchFamily="18" charset="0"/>
                <a:cs typeface="Times New Roman" pitchFamily="18" charset="0"/>
              </a:rPr>
              <a:t>Iron intake: 10-20 mg</a:t>
            </a:r>
            <a:endParaRPr sz="2000" b="1" dirty="0">
              <a:solidFill>
                <a:srgbClr val="C00000"/>
              </a:solidFill>
              <a:latin typeface="Times New Roman" pitchFamily="18" charset="0"/>
              <a:cs typeface="Times New Roman" pitchFamily="18" charset="0"/>
            </a:endParaRPr>
          </a:p>
          <a:p>
            <a:pPr marR="1037590" algn="ctr">
              <a:lnSpc>
                <a:spcPct val="100000"/>
              </a:lnSpc>
            </a:pPr>
            <a:r>
              <a:rPr lang="en-US" sz="2000" b="1" dirty="0" smtClean="0">
                <a:latin typeface="Times New Roman" pitchFamily="18" charset="0"/>
                <a:cs typeface="Times New Roman" pitchFamily="18" charset="0"/>
              </a:rPr>
              <a:t>Iron absorption: 0.5-2mg</a:t>
            </a:r>
            <a:endParaRPr sz="2000" b="1" dirty="0">
              <a:solidFill>
                <a:srgbClr val="C00000"/>
              </a:solidFill>
              <a:latin typeface="Times New Roman" pitchFamily="18" charset="0"/>
              <a:cs typeface="Times New Roman" pitchFamily="18" charset="0"/>
            </a:endParaRPr>
          </a:p>
          <a:p>
            <a:pPr>
              <a:lnSpc>
                <a:spcPct val="100000"/>
              </a:lnSpc>
              <a:spcBef>
                <a:spcPts val="25"/>
              </a:spcBef>
            </a:pPr>
            <a:endParaRPr sz="2700" dirty="0">
              <a:latin typeface="Times New Roman"/>
              <a:cs typeface="Times New Roman"/>
            </a:endParaRPr>
          </a:p>
          <a:p>
            <a:pPr marL="277495">
              <a:lnSpc>
                <a:spcPct val="100000"/>
              </a:lnSpc>
            </a:pPr>
            <a:r>
              <a:rPr lang="en-US" sz="2000" i="1" dirty="0" smtClean="0">
                <a:solidFill>
                  <a:srgbClr val="D06D30"/>
                </a:solidFill>
              </a:rPr>
              <a:t>Iron in the blood (</a:t>
            </a:r>
            <a:r>
              <a:rPr lang="en-US" sz="2000" i="1" dirty="0" err="1" smtClean="0">
                <a:solidFill>
                  <a:srgbClr val="D06D30"/>
                </a:solidFill>
              </a:rPr>
              <a:t>transferrin</a:t>
            </a:r>
            <a:r>
              <a:rPr lang="en-US" sz="2000" i="1" dirty="0" smtClean="0">
                <a:solidFill>
                  <a:srgbClr val="D06D30"/>
                </a:solidFill>
              </a:rPr>
              <a:t>)</a:t>
            </a:r>
            <a:endParaRPr sz="2000" i="1" dirty="0">
              <a:solidFill>
                <a:srgbClr val="D06D30"/>
              </a:solidFill>
              <a:latin typeface="Calibri"/>
              <a:cs typeface="Calibri"/>
            </a:endParaRPr>
          </a:p>
          <a:p>
            <a:pPr>
              <a:lnSpc>
                <a:spcPct val="100000"/>
              </a:lnSpc>
              <a:spcBef>
                <a:spcPts val="50"/>
              </a:spcBef>
            </a:pPr>
            <a:endParaRPr sz="2050" dirty="0">
              <a:latin typeface="Times New Roman"/>
              <a:cs typeface="Times New Roman"/>
            </a:endParaRPr>
          </a:p>
          <a:p>
            <a:pPr marL="2258695">
              <a:lnSpc>
                <a:spcPct val="100000"/>
              </a:lnSpc>
            </a:pPr>
            <a:r>
              <a:rPr lang="en-US" dirty="0" err="1" smtClean="0">
                <a:solidFill>
                  <a:srgbClr val="D06D30"/>
                </a:solidFill>
                <a:latin typeface="Times New Roman" pitchFamily="18" charset="0"/>
                <a:cs typeface="Times New Roman" pitchFamily="18" charset="0"/>
              </a:rPr>
              <a:t>Myoglobin</a:t>
            </a:r>
            <a:r>
              <a:rPr lang="en-US" dirty="0" smtClean="0">
                <a:solidFill>
                  <a:srgbClr val="D06D30"/>
                </a:solidFill>
                <a:latin typeface="Times New Roman" pitchFamily="18" charset="0"/>
                <a:cs typeface="Times New Roman" pitchFamily="18" charset="0"/>
              </a:rPr>
              <a:t> (200mg) Enzymatic Iron (5mg)</a:t>
            </a:r>
            <a:endParaRPr sz="1800" dirty="0">
              <a:solidFill>
                <a:srgbClr val="D06D30"/>
              </a:solidFill>
              <a:latin typeface="Times New Roman" pitchFamily="18" charset="0"/>
              <a:cs typeface="Times New Roman" pitchFamily="18" charset="0"/>
            </a:endParaRPr>
          </a:p>
        </p:txBody>
      </p:sp>
      <p:sp>
        <p:nvSpPr>
          <p:cNvPr id="12" name="object 12"/>
          <p:cNvSpPr txBox="1"/>
          <p:nvPr/>
        </p:nvSpPr>
        <p:spPr>
          <a:xfrm>
            <a:off x="2915816" y="5157192"/>
            <a:ext cx="2461895" cy="321242"/>
          </a:xfrm>
          <a:prstGeom prst="rect">
            <a:avLst/>
          </a:prstGeom>
        </p:spPr>
        <p:txBody>
          <a:bodyPr vert="horz" wrap="square" lIns="0" tIns="13335" rIns="0" bIns="0" rtlCol="0">
            <a:spAutoFit/>
          </a:bodyPr>
          <a:lstStyle/>
          <a:p>
            <a:pPr marL="12700">
              <a:lnSpc>
                <a:spcPct val="100000"/>
              </a:lnSpc>
              <a:spcBef>
                <a:spcPts val="105"/>
              </a:spcBef>
            </a:pPr>
            <a:r>
              <a:rPr lang="sr-Latn-RS" sz="2000" spc="-20" dirty="0" smtClean="0">
                <a:latin typeface="Calibri"/>
                <a:cs typeface="Calibri"/>
              </a:rPr>
              <a:t>      </a:t>
            </a:r>
            <a:r>
              <a:rPr lang="en-US" b="1" dirty="0" smtClean="0">
                <a:latin typeface="Times New Roman" pitchFamily="18" charset="0"/>
                <a:cs typeface="Times New Roman" pitchFamily="18" charset="0"/>
              </a:rPr>
              <a:t>Iron loss (1-2mg)</a:t>
            </a:r>
            <a:endParaRPr sz="1800" b="1" dirty="0">
              <a:latin typeface="Times New Roman" pitchFamily="18" charset="0"/>
              <a:cs typeface="Times New Roman" pitchFamily="18" charset="0"/>
            </a:endParaRPr>
          </a:p>
        </p:txBody>
      </p:sp>
      <p:sp>
        <p:nvSpPr>
          <p:cNvPr id="13" name="object 13"/>
          <p:cNvSpPr/>
          <p:nvPr/>
        </p:nvSpPr>
        <p:spPr>
          <a:xfrm>
            <a:off x="4138464" y="1699838"/>
            <a:ext cx="0" cy="990600"/>
          </a:xfrm>
          <a:custGeom>
            <a:avLst/>
            <a:gdLst/>
            <a:ahLst/>
            <a:cxnLst/>
            <a:rect l="l" t="t" r="r" b="b"/>
            <a:pathLst>
              <a:path h="990600">
                <a:moveTo>
                  <a:pt x="0" y="0"/>
                </a:moveTo>
                <a:lnTo>
                  <a:pt x="0" y="990599"/>
                </a:lnTo>
              </a:path>
            </a:pathLst>
          </a:custGeom>
          <a:ln w="28574">
            <a:solidFill>
              <a:srgbClr val="000000"/>
            </a:solidFill>
          </a:ln>
        </p:spPr>
        <p:txBody>
          <a:bodyPr wrap="square" lIns="0" tIns="0" rIns="0" bIns="0" rtlCol="0"/>
          <a:lstStyle/>
          <a:p>
            <a:endParaRPr/>
          </a:p>
        </p:txBody>
      </p:sp>
      <p:sp>
        <p:nvSpPr>
          <p:cNvPr id="14" name="object 14"/>
          <p:cNvSpPr/>
          <p:nvPr/>
        </p:nvSpPr>
        <p:spPr>
          <a:xfrm>
            <a:off x="6195864" y="2466532"/>
            <a:ext cx="0" cy="914400"/>
          </a:xfrm>
          <a:custGeom>
            <a:avLst/>
            <a:gdLst/>
            <a:ahLst/>
            <a:cxnLst/>
            <a:rect l="l" t="t" r="r" b="b"/>
            <a:pathLst>
              <a:path h="914400">
                <a:moveTo>
                  <a:pt x="0" y="0"/>
                </a:moveTo>
                <a:lnTo>
                  <a:pt x="0" y="914399"/>
                </a:lnTo>
              </a:path>
            </a:pathLst>
          </a:custGeom>
          <a:ln w="28574">
            <a:solidFill>
              <a:srgbClr val="000000"/>
            </a:solidFill>
            <a:prstDash val="lgDash"/>
          </a:ln>
        </p:spPr>
        <p:txBody>
          <a:bodyPr wrap="square" lIns="0" tIns="0" rIns="0" bIns="0" rtlCol="0"/>
          <a:lstStyle/>
          <a:p>
            <a:endParaRPr/>
          </a:p>
        </p:txBody>
      </p:sp>
      <p:sp>
        <p:nvSpPr>
          <p:cNvPr id="15" name="object 15"/>
          <p:cNvSpPr/>
          <p:nvPr/>
        </p:nvSpPr>
        <p:spPr>
          <a:xfrm>
            <a:off x="4367064" y="713931"/>
            <a:ext cx="76200" cy="381000"/>
          </a:xfrm>
          <a:custGeom>
            <a:avLst/>
            <a:gdLst/>
            <a:ahLst/>
            <a:cxnLst/>
            <a:rect l="l" t="t" r="r" b="b"/>
            <a:pathLst>
              <a:path w="76200" h="381000">
                <a:moveTo>
                  <a:pt x="76200" y="285750"/>
                </a:moveTo>
                <a:lnTo>
                  <a:pt x="0" y="285750"/>
                </a:lnTo>
                <a:lnTo>
                  <a:pt x="38100" y="381000"/>
                </a:lnTo>
                <a:lnTo>
                  <a:pt x="76200" y="285750"/>
                </a:lnTo>
                <a:close/>
              </a:path>
              <a:path w="76200" h="381000">
                <a:moveTo>
                  <a:pt x="57150" y="0"/>
                </a:moveTo>
                <a:lnTo>
                  <a:pt x="19050" y="0"/>
                </a:lnTo>
                <a:lnTo>
                  <a:pt x="19050" y="285750"/>
                </a:lnTo>
                <a:lnTo>
                  <a:pt x="57150" y="285750"/>
                </a:lnTo>
                <a:lnTo>
                  <a:pt x="57150" y="0"/>
                </a:lnTo>
                <a:close/>
              </a:path>
            </a:pathLst>
          </a:custGeom>
          <a:solidFill>
            <a:srgbClr val="000000"/>
          </a:solidFill>
        </p:spPr>
        <p:txBody>
          <a:bodyPr wrap="square" lIns="0" tIns="0" rIns="0" bIns="0" rtlCol="0"/>
          <a:lstStyle/>
          <a:p>
            <a:endParaRPr/>
          </a:p>
        </p:txBody>
      </p:sp>
      <p:sp>
        <p:nvSpPr>
          <p:cNvPr id="16" name="object 16"/>
          <p:cNvSpPr/>
          <p:nvPr/>
        </p:nvSpPr>
        <p:spPr>
          <a:xfrm>
            <a:off x="4367064" y="713932"/>
            <a:ext cx="76200" cy="381000"/>
          </a:xfrm>
          <a:custGeom>
            <a:avLst/>
            <a:gdLst/>
            <a:ahLst/>
            <a:cxnLst/>
            <a:rect l="l" t="t" r="r" b="b"/>
            <a:pathLst>
              <a:path w="76200" h="381000">
                <a:moveTo>
                  <a:pt x="76199" y="285749"/>
                </a:moveTo>
                <a:lnTo>
                  <a:pt x="57149" y="285749"/>
                </a:lnTo>
                <a:lnTo>
                  <a:pt x="57149" y="0"/>
                </a:lnTo>
                <a:lnTo>
                  <a:pt x="19049" y="0"/>
                </a:lnTo>
                <a:lnTo>
                  <a:pt x="19049" y="285749"/>
                </a:lnTo>
                <a:lnTo>
                  <a:pt x="0" y="285749"/>
                </a:lnTo>
                <a:lnTo>
                  <a:pt x="38099" y="380999"/>
                </a:lnTo>
                <a:lnTo>
                  <a:pt x="76199" y="285749"/>
                </a:lnTo>
                <a:close/>
              </a:path>
            </a:pathLst>
          </a:custGeom>
          <a:ln w="9524">
            <a:solidFill>
              <a:srgbClr val="000000"/>
            </a:solidFill>
          </a:ln>
        </p:spPr>
        <p:txBody>
          <a:bodyPr wrap="square" lIns="0" tIns="0" rIns="0" bIns="0" rtlCol="0"/>
          <a:lstStyle/>
          <a:p>
            <a:endParaRPr/>
          </a:p>
        </p:txBody>
      </p:sp>
      <p:sp>
        <p:nvSpPr>
          <p:cNvPr id="17" name="object 17"/>
          <p:cNvSpPr/>
          <p:nvPr/>
        </p:nvSpPr>
        <p:spPr>
          <a:xfrm>
            <a:off x="3395514" y="1547316"/>
            <a:ext cx="114300" cy="457200"/>
          </a:xfrm>
          <a:custGeom>
            <a:avLst/>
            <a:gdLst/>
            <a:ahLst/>
            <a:cxnLst/>
            <a:rect l="l" t="t" r="r" b="b"/>
            <a:pathLst>
              <a:path w="114300" h="457200">
                <a:moveTo>
                  <a:pt x="38100" y="342900"/>
                </a:moveTo>
                <a:lnTo>
                  <a:pt x="0" y="342900"/>
                </a:lnTo>
                <a:lnTo>
                  <a:pt x="57150" y="457200"/>
                </a:lnTo>
                <a:lnTo>
                  <a:pt x="104775" y="361950"/>
                </a:lnTo>
                <a:lnTo>
                  <a:pt x="38100" y="361950"/>
                </a:lnTo>
                <a:lnTo>
                  <a:pt x="38100" y="342900"/>
                </a:lnTo>
                <a:close/>
              </a:path>
              <a:path w="114300" h="457200">
                <a:moveTo>
                  <a:pt x="76200" y="0"/>
                </a:moveTo>
                <a:lnTo>
                  <a:pt x="38100" y="0"/>
                </a:lnTo>
                <a:lnTo>
                  <a:pt x="38100" y="361950"/>
                </a:lnTo>
                <a:lnTo>
                  <a:pt x="76200" y="361950"/>
                </a:lnTo>
                <a:lnTo>
                  <a:pt x="76200" y="0"/>
                </a:lnTo>
                <a:close/>
              </a:path>
              <a:path w="114300" h="457200">
                <a:moveTo>
                  <a:pt x="114300" y="342900"/>
                </a:moveTo>
                <a:lnTo>
                  <a:pt x="76200" y="342900"/>
                </a:lnTo>
                <a:lnTo>
                  <a:pt x="76200" y="361950"/>
                </a:lnTo>
                <a:lnTo>
                  <a:pt x="104775" y="361950"/>
                </a:lnTo>
                <a:lnTo>
                  <a:pt x="114300" y="342900"/>
                </a:lnTo>
                <a:close/>
              </a:path>
            </a:pathLst>
          </a:custGeom>
          <a:solidFill>
            <a:srgbClr val="000000"/>
          </a:solidFill>
        </p:spPr>
        <p:txBody>
          <a:bodyPr wrap="square" lIns="0" tIns="0" rIns="0" bIns="0" rtlCol="0"/>
          <a:lstStyle/>
          <a:p>
            <a:endParaRPr/>
          </a:p>
        </p:txBody>
      </p:sp>
      <p:sp>
        <p:nvSpPr>
          <p:cNvPr id="18" name="object 18"/>
          <p:cNvSpPr/>
          <p:nvPr/>
        </p:nvSpPr>
        <p:spPr>
          <a:xfrm>
            <a:off x="4309914" y="1547316"/>
            <a:ext cx="114300" cy="457200"/>
          </a:xfrm>
          <a:custGeom>
            <a:avLst/>
            <a:gdLst/>
            <a:ahLst/>
            <a:cxnLst/>
            <a:rect l="l" t="t" r="r" b="b"/>
            <a:pathLst>
              <a:path w="114300" h="457200">
                <a:moveTo>
                  <a:pt x="38100" y="342900"/>
                </a:moveTo>
                <a:lnTo>
                  <a:pt x="0" y="342900"/>
                </a:lnTo>
                <a:lnTo>
                  <a:pt x="57150" y="457200"/>
                </a:lnTo>
                <a:lnTo>
                  <a:pt x="104775" y="361950"/>
                </a:lnTo>
                <a:lnTo>
                  <a:pt x="38100" y="361950"/>
                </a:lnTo>
                <a:lnTo>
                  <a:pt x="38100" y="342900"/>
                </a:lnTo>
                <a:close/>
              </a:path>
              <a:path w="114300" h="457200">
                <a:moveTo>
                  <a:pt x="76200" y="0"/>
                </a:moveTo>
                <a:lnTo>
                  <a:pt x="38100" y="0"/>
                </a:lnTo>
                <a:lnTo>
                  <a:pt x="38100" y="361950"/>
                </a:lnTo>
                <a:lnTo>
                  <a:pt x="76200" y="361950"/>
                </a:lnTo>
                <a:lnTo>
                  <a:pt x="76200" y="0"/>
                </a:lnTo>
                <a:close/>
              </a:path>
              <a:path w="114300" h="457200">
                <a:moveTo>
                  <a:pt x="114300" y="342900"/>
                </a:moveTo>
                <a:lnTo>
                  <a:pt x="76200" y="342900"/>
                </a:lnTo>
                <a:lnTo>
                  <a:pt x="76200" y="361950"/>
                </a:lnTo>
                <a:lnTo>
                  <a:pt x="104775" y="361950"/>
                </a:lnTo>
                <a:lnTo>
                  <a:pt x="114300" y="342900"/>
                </a:lnTo>
                <a:close/>
              </a:path>
            </a:pathLst>
          </a:custGeom>
          <a:solidFill>
            <a:srgbClr val="000000"/>
          </a:solidFill>
        </p:spPr>
        <p:txBody>
          <a:bodyPr wrap="square" lIns="0" tIns="0" rIns="0" bIns="0" rtlCol="0"/>
          <a:lstStyle/>
          <a:p>
            <a:endParaRPr/>
          </a:p>
        </p:txBody>
      </p:sp>
      <p:sp>
        <p:nvSpPr>
          <p:cNvPr id="19" name="object 19"/>
          <p:cNvSpPr/>
          <p:nvPr/>
        </p:nvSpPr>
        <p:spPr>
          <a:xfrm>
            <a:off x="4538514" y="1547437"/>
            <a:ext cx="114300" cy="457200"/>
          </a:xfrm>
          <a:custGeom>
            <a:avLst/>
            <a:gdLst/>
            <a:ahLst/>
            <a:cxnLst/>
            <a:rect l="l" t="t" r="r" b="b"/>
            <a:pathLst>
              <a:path w="114300" h="457200">
                <a:moveTo>
                  <a:pt x="76200" y="95250"/>
                </a:moveTo>
                <a:lnTo>
                  <a:pt x="38100" y="95250"/>
                </a:lnTo>
                <a:lnTo>
                  <a:pt x="38100" y="457200"/>
                </a:lnTo>
                <a:lnTo>
                  <a:pt x="76200" y="457200"/>
                </a:lnTo>
                <a:lnTo>
                  <a:pt x="76200" y="95250"/>
                </a:lnTo>
                <a:close/>
              </a:path>
              <a:path w="114300" h="457200">
                <a:moveTo>
                  <a:pt x="57150" y="0"/>
                </a:moveTo>
                <a:lnTo>
                  <a:pt x="0" y="114300"/>
                </a:lnTo>
                <a:lnTo>
                  <a:pt x="38100" y="114300"/>
                </a:lnTo>
                <a:lnTo>
                  <a:pt x="38100" y="95250"/>
                </a:lnTo>
                <a:lnTo>
                  <a:pt x="104775" y="95250"/>
                </a:lnTo>
                <a:lnTo>
                  <a:pt x="57150" y="0"/>
                </a:lnTo>
                <a:close/>
              </a:path>
              <a:path w="114300" h="457200">
                <a:moveTo>
                  <a:pt x="104775" y="95250"/>
                </a:moveTo>
                <a:lnTo>
                  <a:pt x="76200" y="95250"/>
                </a:lnTo>
                <a:lnTo>
                  <a:pt x="76200" y="114300"/>
                </a:lnTo>
                <a:lnTo>
                  <a:pt x="114300" y="114300"/>
                </a:lnTo>
                <a:lnTo>
                  <a:pt x="104775" y="95250"/>
                </a:lnTo>
                <a:close/>
              </a:path>
            </a:pathLst>
          </a:custGeom>
          <a:solidFill>
            <a:srgbClr val="000000"/>
          </a:solidFill>
        </p:spPr>
        <p:txBody>
          <a:bodyPr wrap="square" lIns="0" tIns="0" rIns="0" bIns="0" rtlCol="0"/>
          <a:lstStyle/>
          <a:p>
            <a:endParaRPr/>
          </a:p>
        </p:txBody>
      </p:sp>
      <p:sp>
        <p:nvSpPr>
          <p:cNvPr id="20" name="object 20"/>
          <p:cNvSpPr/>
          <p:nvPr/>
        </p:nvSpPr>
        <p:spPr>
          <a:xfrm>
            <a:off x="5910114" y="1547316"/>
            <a:ext cx="114300" cy="304800"/>
          </a:xfrm>
          <a:custGeom>
            <a:avLst/>
            <a:gdLst/>
            <a:ahLst/>
            <a:cxnLst/>
            <a:rect l="l" t="t" r="r" b="b"/>
            <a:pathLst>
              <a:path w="114300" h="304800">
                <a:moveTo>
                  <a:pt x="38100" y="190500"/>
                </a:moveTo>
                <a:lnTo>
                  <a:pt x="0" y="190500"/>
                </a:lnTo>
                <a:lnTo>
                  <a:pt x="57150" y="304800"/>
                </a:lnTo>
                <a:lnTo>
                  <a:pt x="104775" y="209550"/>
                </a:lnTo>
                <a:lnTo>
                  <a:pt x="38100" y="209550"/>
                </a:lnTo>
                <a:lnTo>
                  <a:pt x="38100" y="190500"/>
                </a:lnTo>
                <a:close/>
              </a:path>
              <a:path w="114300" h="304800">
                <a:moveTo>
                  <a:pt x="76200" y="0"/>
                </a:moveTo>
                <a:lnTo>
                  <a:pt x="38100" y="0"/>
                </a:lnTo>
                <a:lnTo>
                  <a:pt x="38100" y="209550"/>
                </a:lnTo>
                <a:lnTo>
                  <a:pt x="76200" y="209550"/>
                </a:lnTo>
                <a:lnTo>
                  <a:pt x="76200" y="0"/>
                </a:lnTo>
                <a:close/>
              </a:path>
              <a:path w="114300" h="304800">
                <a:moveTo>
                  <a:pt x="114300" y="190500"/>
                </a:moveTo>
                <a:lnTo>
                  <a:pt x="76200" y="190500"/>
                </a:lnTo>
                <a:lnTo>
                  <a:pt x="76200" y="209550"/>
                </a:lnTo>
                <a:lnTo>
                  <a:pt x="104775" y="209550"/>
                </a:lnTo>
                <a:lnTo>
                  <a:pt x="114300" y="190500"/>
                </a:lnTo>
                <a:close/>
              </a:path>
            </a:pathLst>
          </a:custGeom>
          <a:solidFill>
            <a:srgbClr val="000000"/>
          </a:solidFill>
        </p:spPr>
        <p:txBody>
          <a:bodyPr wrap="square" lIns="0" tIns="0" rIns="0" bIns="0" rtlCol="0"/>
          <a:lstStyle/>
          <a:p>
            <a:endParaRPr/>
          </a:p>
        </p:txBody>
      </p:sp>
      <p:sp>
        <p:nvSpPr>
          <p:cNvPr id="21" name="object 21"/>
          <p:cNvSpPr/>
          <p:nvPr/>
        </p:nvSpPr>
        <p:spPr>
          <a:xfrm>
            <a:off x="3570784" y="3476182"/>
            <a:ext cx="822325" cy="114300"/>
          </a:xfrm>
          <a:custGeom>
            <a:avLst/>
            <a:gdLst/>
            <a:ahLst/>
            <a:cxnLst/>
            <a:rect l="l" t="t" r="r" b="b"/>
            <a:pathLst>
              <a:path w="822325" h="114300">
                <a:moveTo>
                  <a:pt x="708019" y="0"/>
                </a:moveTo>
                <a:lnTo>
                  <a:pt x="708019" y="114300"/>
                </a:lnTo>
                <a:lnTo>
                  <a:pt x="784219" y="76200"/>
                </a:lnTo>
                <a:lnTo>
                  <a:pt x="727079" y="76200"/>
                </a:lnTo>
                <a:lnTo>
                  <a:pt x="727079" y="38100"/>
                </a:lnTo>
                <a:lnTo>
                  <a:pt x="784219" y="38100"/>
                </a:lnTo>
                <a:lnTo>
                  <a:pt x="708019" y="0"/>
                </a:lnTo>
                <a:close/>
              </a:path>
              <a:path w="822325" h="114300">
                <a:moveTo>
                  <a:pt x="708019" y="38100"/>
                </a:moveTo>
                <a:lnTo>
                  <a:pt x="0" y="38100"/>
                </a:lnTo>
                <a:lnTo>
                  <a:pt x="0" y="76200"/>
                </a:lnTo>
                <a:lnTo>
                  <a:pt x="708019" y="76200"/>
                </a:lnTo>
                <a:lnTo>
                  <a:pt x="708019" y="38100"/>
                </a:lnTo>
                <a:close/>
              </a:path>
              <a:path w="822325" h="114300">
                <a:moveTo>
                  <a:pt x="784219" y="38100"/>
                </a:moveTo>
                <a:lnTo>
                  <a:pt x="727079" y="38100"/>
                </a:lnTo>
                <a:lnTo>
                  <a:pt x="727079" y="76200"/>
                </a:lnTo>
                <a:lnTo>
                  <a:pt x="784219" y="76200"/>
                </a:lnTo>
                <a:lnTo>
                  <a:pt x="822319" y="57150"/>
                </a:lnTo>
                <a:lnTo>
                  <a:pt x="784219" y="38100"/>
                </a:lnTo>
                <a:close/>
              </a:path>
            </a:pathLst>
          </a:custGeom>
          <a:solidFill>
            <a:srgbClr val="000000"/>
          </a:solidFill>
        </p:spPr>
        <p:txBody>
          <a:bodyPr wrap="square" lIns="0" tIns="0" rIns="0" bIns="0" rtlCol="0"/>
          <a:lstStyle/>
          <a:p>
            <a:endParaRPr/>
          </a:p>
        </p:txBody>
      </p:sp>
      <p:sp>
        <p:nvSpPr>
          <p:cNvPr id="22" name="object 22"/>
          <p:cNvSpPr/>
          <p:nvPr/>
        </p:nvSpPr>
        <p:spPr>
          <a:xfrm>
            <a:off x="5738664" y="3399982"/>
            <a:ext cx="365125" cy="114300"/>
          </a:xfrm>
          <a:custGeom>
            <a:avLst/>
            <a:gdLst/>
            <a:ahLst/>
            <a:cxnLst/>
            <a:rect l="l" t="t" r="r" b="b"/>
            <a:pathLst>
              <a:path w="365125" h="114300">
                <a:moveTo>
                  <a:pt x="250819" y="0"/>
                </a:moveTo>
                <a:lnTo>
                  <a:pt x="250819" y="114300"/>
                </a:lnTo>
                <a:lnTo>
                  <a:pt x="327019" y="76200"/>
                </a:lnTo>
                <a:lnTo>
                  <a:pt x="269879" y="76200"/>
                </a:lnTo>
                <a:lnTo>
                  <a:pt x="269879" y="38100"/>
                </a:lnTo>
                <a:lnTo>
                  <a:pt x="327019" y="38100"/>
                </a:lnTo>
                <a:lnTo>
                  <a:pt x="250819" y="0"/>
                </a:lnTo>
                <a:close/>
              </a:path>
              <a:path w="365125" h="114300">
                <a:moveTo>
                  <a:pt x="250819" y="38100"/>
                </a:moveTo>
                <a:lnTo>
                  <a:pt x="0" y="38100"/>
                </a:lnTo>
                <a:lnTo>
                  <a:pt x="0" y="76200"/>
                </a:lnTo>
                <a:lnTo>
                  <a:pt x="250819" y="76200"/>
                </a:lnTo>
                <a:lnTo>
                  <a:pt x="250819" y="38100"/>
                </a:lnTo>
                <a:close/>
              </a:path>
              <a:path w="365125" h="114300">
                <a:moveTo>
                  <a:pt x="327019" y="38100"/>
                </a:moveTo>
                <a:lnTo>
                  <a:pt x="269879" y="38100"/>
                </a:lnTo>
                <a:lnTo>
                  <a:pt x="269879" y="76200"/>
                </a:lnTo>
                <a:lnTo>
                  <a:pt x="327019" y="76200"/>
                </a:lnTo>
                <a:lnTo>
                  <a:pt x="365119" y="57150"/>
                </a:lnTo>
                <a:lnTo>
                  <a:pt x="327019" y="38100"/>
                </a:lnTo>
                <a:close/>
              </a:path>
            </a:pathLst>
          </a:custGeom>
          <a:solidFill>
            <a:srgbClr val="000000"/>
          </a:solidFill>
        </p:spPr>
        <p:txBody>
          <a:bodyPr wrap="square" lIns="0" tIns="0" rIns="0" bIns="0" rtlCol="0"/>
          <a:lstStyle/>
          <a:p>
            <a:endParaRPr/>
          </a:p>
        </p:txBody>
      </p:sp>
      <p:sp>
        <p:nvSpPr>
          <p:cNvPr id="23" name="object 23"/>
          <p:cNvSpPr/>
          <p:nvPr/>
        </p:nvSpPr>
        <p:spPr>
          <a:xfrm>
            <a:off x="5738664" y="3552382"/>
            <a:ext cx="365125" cy="114300"/>
          </a:xfrm>
          <a:custGeom>
            <a:avLst/>
            <a:gdLst/>
            <a:ahLst/>
            <a:cxnLst/>
            <a:rect l="l" t="t" r="r" b="b"/>
            <a:pathLst>
              <a:path w="365125" h="114300">
                <a:moveTo>
                  <a:pt x="114300" y="0"/>
                </a:moveTo>
                <a:lnTo>
                  <a:pt x="0" y="57150"/>
                </a:lnTo>
                <a:lnTo>
                  <a:pt x="114300" y="114300"/>
                </a:lnTo>
                <a:lnTo>
                  <a:pt x="114300" y="76200"/>
                </a:lnTo>
                <a:lnTo>
                  <a:pt x="95240" y="76200"/>
                </a:lnTo>
                <a:lnTo>
                  <a:pt x="95240" y="38100"/>
                </a:lnTo>
                <a:lnTo>
                  <a:pt x="114300" y="38100"/>
                </a:lnTo>
                <a:lnTo>
                  <a:pt x="114300" y="0"/>
                </a:lnTo>
                <a:close/>
              </a:path>
              <a:path w="365125" h="114300">
                <a:moveTo>
                  <a:pt x="114300" y="38100"/>
                </a:moveTo>
                <a:lnTo>
                  <a:pt x="95240" y="38100"/>
                </a:lnTo>
                <a:lnTo>
                  <a:pt x="95240" y="76200"/>
                </a:lnTo>
                <a:lnTo>
                  <a:pt x="114300" y="76200"/>
                </a:lnTo>
                <a:lnTo>
                  <a:pt x="114300" y="38100"/>
                </a:lnTo>
                <a:close/>
              </a:path>
              <a:path w="365125" h="114300">
                <a:moveTo>
                  <a:pt x="365119" y="38100"/>
                </a:moveTo>
                <a:lnTo>
                  <a:pt x="114300" y="38100"/>
                </a:lnTo>
                <a:lnTo>
                  <a:pt x="114300" y="76200"/>
                </a:lnTo>
                <a:lnTo>
                  <a:pt x="365119" y="76200"/>
                </a:lnTo>
                <a:lnTo>
                  <a:pt x="365119" y="38100"/>
                </a:lnTo>
                <a:close/>
              </a:path>
            </a:pathLst>
          </a:custGeom>
          <a:solidFill>
            <a:srgbClr val="000000"/>
          </a:solidFill>
        </p:spPr>
        <p:txBody>
          <a:bodyPr wrap="square" lIns="0" tIns="0" rIns="0" bIns="0" rtlCol="0"/>
          <a:lstStyle/>
          <a:p>
            <a:endParaRPr/>
          </a:p>
        </p:txBody>
      </p:sp>
      <p:sp>
        <p:nvSpPr>
          <p:cNvPr id="24" name="object 24"/>
          <p:cNvSpPr/>
          <p:nvPr/>
        </p:nvSpPr>
        <p:spPr>
          <a:xfrm>
            <a:off x="4519464" y="4446208"/>
            <a:ext cx="871855" cy="733425"/>
          </a:xfrm>
          <a:custGeom>
            <a:avLst/>
            <a:gdLst/>
            <a:ahLst/>
            <a:cxnLst/>
            <a:rect l="l" t="t" r="r" b="b"/>
            <a:pathLst>
              <a:path w="871854" h="733425">
                <a:moveTo>
                  <a:pt x="49286" y="615503"/>
                </a:moveTo>
                <a:lnTo>
                  <a:pt x="0" y="733425"/>
                </a:lnTo>
                <a:lnTo>
                  <a:pt x="123840" y="702064"/>
                </a:lnTo>
                <a:lnTo>
                  <a:pt x="110036" y="686037"/>
                </a:lnTo>
                <a:lnTo>
                  <a:pt x="84063" y="686037"/>
                </a:lnTo>
                <a:lnTo>
                  <a:pt x="60198" y="656414"/>
                </a:lnTo>
                <a:lnTo>
                  <a:pt x="74578" y="644869"/>
                </a:lnTo>
                <a:lnTo>
                  <a:pt x="49286" y="615503"/>
                </a:lnTo>
                <a:close/>
              </a:path>
              <a:path w="871854" h="733425">
                <a:moveTo>
                  <a:pt x="74578" y="644869"/>
                </a:moveTo>
                <a:lnTo>
                  <a:pt x="60198" y="656414"/>
                </a:lnTo>
                <a:lnTo>
                  <a:pt x="84063" y="686037"/>
                </a:lnTo>
                <a:lnTo>
                  <a:pt x="99303" y="673576"/>
                </a:lnTo>
                <a:lnTo>
                  <a:pt x="74578" y="644869"/>
                </a:lnTo>
                <a:close/>
              </a:path>
              <a:path w="871854" h="733425">
                <a:moveTo>
                  <a:pt x="99303" y="673576"/>
                </a:moveTo>
                <a:lnTo>
                  <a:pt x="84063" y="686037"/>
                </a:lnTo>
                <a:lnTo>
                  <a:pt x="110036" y="686037"/>
                </a:lnTo>
                <a:lnTo>
                  <a:pt x="99303" y="673576"/>
                </a:lnTo>
                <a:close/>
              </a:path>
              <a:path w="871854" h="733425">
                <a:moveTo>
                  <a:pt x="305043" y="575879"/>
                </a:moveTo>
                <a:lnTo>
                  <a:pt x="262768" y="577047"/>
                </a:lnTo>
                <a:lnTo>
                  <a:pt x="203697" y="586322"/>
                </a:lnTo>
                <a:lnTo>
                  <a:pt x="163951" y="598051"/>
                </a:lnTo>
                <a:lnTo>
                  <a:pt x="112532" y="620588"/>
                </a:lnTo>
                <a:lnTo>
                  <a:pt x="74578" y="644869"/>
                </a:lnTo>
                <a:lnTo>
                  <a:pt x="99303" y="673576"/>
                </a:lnTo>
                <a:lnTo>
                  <a:pt x="102991" y="670560"/>
                </a:lnTo>
                <a:lnTo>
                  <a:pt x="115945" y="662366"/>
                </a:lnTo>
                <a:lnTo>
                  <a:pt x="159501" y="640543"/>
                </a:lnTo>
                <a:lnTo>
                  <a:pt x="211957" y="623529"/>
                </a:lnTo>
                <a:lnTo>
                  <a:pt x="252862" y="616016"/>
                </a:lnTo>
                <a:lnTo>
                  <a:pt x="304038" y="613970"/>
                </a:lnTo>
                <a:lnTo>
                  <a:pt x="703954" y="613970"/>
                </a:lnTo>
                <a:lnTo>
                  <a:pt x="711708" y="611099"/>
                </a:lnTo>
                <a:lnTo>
                  <a:pt x="729630" y="603062"/>
                </a:lnTo>
                <a:lnTo>
                  <a:pt x="745998" y="594049"/>
                </a:lnTo>
                <a:lnTo>
                  <a:pt x="748789" y="592180"/>
                </a:lnTo>
                <a:lnTo>
                  <a:pt x="587380" y="592180"/>
                </a:lnTo>
                <a:lnTo>
                  <a:pt x="558180" y="591610"/>
                </a:lnTo>
                <a:lnTo>
                  <a:pt x="527547" y="590098"/>
                </a:lnTo>
                <a:lnTo>
                  <a:pt x="495940" y="588026"/>
                </a:lnTo>
                <a:lnTo>
                  <a:pt x="366156" y="578202"/>
                </a:lnTo>
                <a:lnTo>
                  <a:pt x="334914" y="576666"/>
                </a:lnTo>
                <a:lnTo>
                  <a:pt x="305043" y="575879"/>
                </a:lnTo>
                <a:close/>
              </a:path>
              <a:path w="871854" h="733425">
                <a:moveTo>
                  <a:pt x="703954" y="613970"/>
                </a:moveTo>
                <a:lnTo>
                  <a:pt x="304038" y="613970"/>
                </a:lnTo>
                <a:lnTo>
                  <a:pt x="332994" y="614720"/>
                </a:lnTo>
                <a:lnTo>
                  <a:pt x="363474" y="616220"/>
                </a:lnTo>
                <a:lnTo>
                  <a:pt x="493410" y="626031"/>
                </a:lnTo>
                <a:lnTo>
                  <a:pt x="525658" y="628150"/>
                </a:lnTo>
                <a:lnTo>
                  <a:pt x="557418" y="629686"/>
                </a:lnTo>
                <a:lnTo>
                  <a:pt x="587898" y="630256"/>
                </a:lnTo>
                <a:lnTo>
                  <a:pt x="616854" y="629853"/>
                </a:lnTo>
                <a:lnTo>
                  <a:pt x="656965" y="626293"/>
                </a:lnTo>
                <a:lnTo>
                  <a:pt x="692414" y="618244"/>
                </a:lnTo>
                <a:lnTo>
                  <a:pt x="703954" y="613970"/>
                </a:lnTo>
                <a:close/>
              </a:path>
              <a:path w="871854" h="733425">
                <a:moveTo>
                  <a:pt x="857128" y="0"/>
                </a:moveTo>
                <a:lnTo>
                  <a:pt x="819271" y="3048"/>
                </a:lnTo>
                <a:lnTo>
                  <a:pt x="823843" y="59055"/>
                </a:lnTo>
                <a:lnTo>
                  <a:pt x="828172" y="114549"/>
                </a:lnTo>
                <a:lnTo>
                  <a:pt x="831463" y="168533"/>
                </a:lnTo>
                <a:lnTo>
                  <a:pt x="832744" y="194691"/>
                </a:lnTo>
                <a:lnTo>
                  <a:pt x="833506" y="220349"/>
                </a:lnTo>
                <a:lnTo>
                  <a:pt x="833864" y="244983"/>
                </a:lnTo>
                <a:lnTo>
                  <a:pt x="833745" y="270104"/>
                </a:lnTo>
                <a:lnTo>
                  <a:pt x="831585" y="316278"/>
                </a:lnTo>
                <a:lnTo>
                  <a:pt x="827166" y="358664"/>
                </a:lnTo>
                <a:lnTo>
                  <a:pt x="819668" y="396572"/>
                </a:lnTo>
                <a:lnTo>
                  <a:pt x="805190" y="447806"/>
                </a:lnTo>
                <a:lnTo>
                  <a:pt x="788304" y="491240"/>
                </a:lnTo>
                <a:lnTo>
                  <a:pt x="766450" y="526410"/>
                </a:lnTo>
                <a:lnTo>
                  <a:pt x="736975" y="554415"/>
                </a:lnTo>
                <a:lnTo>
                  <a:pt x="696224" y="576285"/>
                </a:lnTo>
                <a:lnTo>
                  <a:pt x="650626" y="588705"/>
                </a:lnTo>
                <a:lnTo>
                  <a:pt x="587380" y="592180"/>
                </a:lnTo>
                <a:lnTo>
                  <a:pt x="748789" y="592180"/>
                </a:lnTo>
                <a:lnTo>
                  <a:pt x="786384" y="561392"/>
                </a:lnTo>
                <a:lnTo>
                  <a:pt x="815340" y="521482"/>
                </a:lnTo>
                <a:lnTo>
                  <a:pt x="836035" y="475512"/>
                </a:lnTo>
                <a:lnTo>
                  <a:pt x="851916" y="423803"/>
                </a:lnTo>
                <a:lnTo>
                  <a:pt x="861303" y="384727"/>
                </a:lnTo>
                <a:lnTo>
                  <a:pt x="867796" y="341293"/>
                </a:lnTo>
                <a:lnTo>
                  <a:pt x="871087" y="294726"/>
                </a:lnTo>
                <a:lnTo>
                  <a:pt x="871849" y="270104"/>
                </a:lnTo>
                <a:lnTo>
                  <a:pt x="871849" y="244983"/>
                </a:lnTo>
                <a:lnTo>
                  <a:pt x="870722" y="192917"/>
                </a:lnTo>
                <a:lnTo>
                  <a:pt x="866150" y="111633"/>
                </a:lnTo>
                <a:lnTo>
                  <a:pt x="861822" y="56007"/>
                </a:lnTo>
                <a:lnTo>
                  <a:pt x="857128" y="0"/>
                </a:lnTo>
                <a:close/>
              </a:path>
            </a:pathLst>
          </a:custGeom>
          <a:solidFill>
            <a:srgbClr val="000000"/>
          </a:solidFill>
        </p:spPr>
        <p:txBody>
          <a:bodyPr wrap="square" lIns="0" tIns="0" rIns="0" bIns="0" rtlCol="0"/>
          <a:lstStyle/>
          <a:p>
            <a:endParaRPr/>
          </a:p>
        </p:txBody>
      </p:sp>
      <p:sp>
        <p:nvSpPr>
          <p:cNvPr id="25" name="object 25"/>
          <p:cNvSpPr/>
          <p:nvPr/>
        </p:nvSpPr>
        <p:spPr>
          <a:xfrm>
            <a:off x="5281464" y="4523932"/>
            <a:ext cx="978535" cy="457200"/>
          </a:xfrm>
          <a:custGeom>
            <a:avLst/>
            <a:gdLst/>
            <a:ahLst/>
            <a:cxnLst/>
            <a:rect l="l" t="t" r="r" b="b"/>
            <a:pathLst>
              <a:path w="978534" h="457200">
                <a:moveTo>
                  <a:pt x="961522" y="0"/>
                </a:moveTo>
                <a:lnTo>
                  <a:pt x="969873" y="55845"/>
                </a:lnTo>
                <a:lnTo>
                  <a:pt x="976150" y="110207"/>
                </a:lnTo>
                <a:lnTo>
                  <a:pt x="978253" y="161585"/>
                </a:lnTo>
                <a:lnTo>
                  <a:pt x="974077" y="208475"/>
                </a:lnTo>
                <a:lnTo>
                  <a:pt x="961522" y="249375"/>
                </a:lnTo>
                <a:lnTo>
                  <a:pt x="943312" y="284289"/>
                </a:lnTo>
                <a:lnTo>
                  <a:pt x="890146" y="339159"/>
                </a:lnTo>
                <a:lnTo>
                  <a:pt x="846782" y="359114"/>
                </a:lnTo>
                <a:lnTo>
                  <a:pt x="786627" y="374081"/>
                </a:lnTo>
                <a:lnTo>
                  <a:pt x="747153" y="378756"/>
                </a:lnTo>
                <a:lnTo>
                  <a:pt x="699905" y="380729"/>
                </a:lnTo>
                <a:lnTo>
                  <a:pt x="646718" y="380625"/>
                </a:lnTo>
                <a:lnTo>
                  <a:pt x="589428" y="379066"/>
                </a:lnTo>
                <a:lnTo>
                  <a:pt x="529868" y="376676"/>
                </a:lnTo>
                <a:lnTo>
                  <a:pt x="469873" y="374079"/>
                </a:lnTo>
                <a:lnTo>
                  <a:pt x="411280" y="371897"/>
                </a:lnTo>
                <a:lnTo>
                  <a:pt x="355921" y="370754"/>
                </a:lnTo>
                <a:lnTo>
                  <a:pt x="305633" y="371274"/>
                </a:lnTo>
                <a:lnTo>
                  <a:pt x="262249" y="374081"/>
                </a:lnTo>
                <a:lnTo>
                  <a:pt x="201824" y="382637"/>
                </a:lnTo>
                <a:lnTo>
                  <a:pt x="150517" y="394084"/>
                </a:lnTo>
                <a:lnTo>
                  <a:pt x="106504" y="407841"/>
                </a:lnTo>
                <a:lnTo>
                  <a:pt x="67963" y="423332"/>
                </a:lnTo>
                <a:lnTo>
                  <a:pt x="33069" y="439978"/>
                </a:lnTo>
                <a:lnTo>
                  <a:pt x="0" y="457199"/>
                </a:lnTo>
              </a:path>
            </a:pathLst>
          </a:custGeom>
          <a:ln w="38099">
            <a:solidFill>
              <a:srgbClr val="000000"/>
            </a:solidFill>
          </a:ln>
        </p:spPr>
        <p:txBody>
          <a:bodyPr wrap="square" lIns="0" tIns="0" rIns="0" bIns="0" rtlCol="0"/>
          <a:lstStyle/>
          <a:p>
            <a:endParaRPr/>
          </a:p>
        </p:txBody>
      </p:sp>
      <p:sp>
        <p:nvSpPr>
          <p:cNvPr id="26" name="object 26"/>
          <p:cNvSpPr/>
          <p:nvPr/>
        </p:nvSpPr>
        <p:spPr>
          <a:xfrm>
            <a:off x="2759244" y="4522027"/>
            <a:ext cx="922019" cy="641985"/>
          </a:xfrm>
          <a:custGeom>
            <a:avLst/>
            <a:gdLst/>
            <a:ahLst/>
            <a:cxnLst/>
            <a:rect l="l" t="t" r="r" b="b"/>
            <a:pathLst>
              <a:path w="922020" h="641985">
                <a:moveTo>
                  <a:pt x="817591" y="591368"/>
                </a:moveTo>
                <a:lnTo>
                  <a:pt x="795771" y="622160"/>
                </a:lnTo>
                <a:lnTo>
                  <a:pt x="922020" y="641686"/>
                </a:lnTo>
                <a:lnTo>
                  <a:pt x="901022" y="602361"/>
                </a:lnTo>
                <a:lnTo>
                  <a:pt x="833628" y="602361"/>
                </a:lnTo>
                <a:lnTo>
                  <a:pt x="817591" y="591368"/>
                </a:lnTo>
                <a:close/>
              </a:path>
              <a:path w="922020" h="641985">
                <a:moveTo>
                  <a:pt x="839519" y="560421"/>
                </a:moveTo>
                <a:lnTo>
                  <a:pt x="817591" y="591368"/>
                </a:lnTo>
                <a:lnTo>
                  <a:pt x="833628" y="602361"/>
                </a:lnTo>
                <a:lnTo>
                  <a:pt x="854964" y="570786"/>
                </a:lnTo>
                <a:lnTo>
                  <a:pt x="839519" y="560421"/>
                </a:lnTo>
                <a:close/>
              </a:path>
              <a:path w="922020" h="641985">
                <a:moveTo>
                  <a:pt x="861822" y="528946"/>
                </a:moveTo>
                <a:lnTo>
                  <a:pt x="839519" y="560421"/>
                </a:lnTo>
                <a:lnTo>
                  <a:pt x="854964" y="570786"/>
                </a:lnTo>
                <a:lnTo>
                  <a:pt x="833628" y="602361"/>
                </a:lnTo>
                <a:lnTo>
                  <a:pt x="901022" y="602361"/>
                </a:lnTo>
                <a:lnTo>
                  <a:pt x="861822" y="528946"/>
                </a:lnTo>
                <a:close/>
              </a:path>
              <a:path w="922020" h="641985">
                <a:moveTo>
                  <a:pt x="799701" y="539684"/>
                </a:moveTo>
                <a:lnTo>
                  <a:pt x="599937" y="539684"/>
                </a:lnTo>
                <a:lnTo>
                  <a:pt x="614293" y="539770"/>
                </a:lnTo>
                <a:lnTo>
                  <a:pt x="628528" y="540065"/>
                </a:lnTo>
                <a:lnTo>
                  <a:pt x="677418" y="544269"/>
                </a:lnTo>
                <a:lnTo>
                  <a:pt x="718566" y="552568"/>
                </a:lnTo>
                <a:lnTo>
                  <a:pt x="771144" y="569107"/>
                </a:lnTo>
                <a:lnTo>
                  <a:pt x="814974" y="589574"/>
                </a:lnTo>
                <a:lnTo>
                  <a:pt x="817591" y="591368"/>
                </a:lnTo>
                <a:lnTo>
                  <a:pt x="839519" y="560421"/>
                </a:lnTo>
                <a:lnTo>
                  <a:pt x="832500" y="555711"/>
                </a:lnTo>
                <a:lnTo>
                  <a:pt x="817260" y="547890"/>
                </a:lnTo>
                <a:lnTo>
                  <a:pt x="801105" y="540258"/>
                </a:lnTo>
                <a:lnTo>
                  <a:pt x="799701" y="539684"/>
                </a:lnTo>
                <a:close/>
              </a:path>
              <a:path w="922020" h="641985">
                <a:moveTo>
                  <a:pt x="15636" y="0"/>
                </a:moveTo>
                <a:lnTo>
                  <a:pt x="10668" y="48899"/>
                </a:lnTo>
                <a:lnTo>
                  <a:pt x="6227" y="97536"/>
                </a:lnTo>
                <a:lnTo>
                  <a:pt x="2535" y="145410"/>
                </a:lnTo>
                <a:lnTo>
                  <a:pt x="381" y="191917"/>
                </a:lnTo>
                <a:lnTo>
                  <a:pt x="0" y="214658"/>
                </a:lnTo>
                <a:lnTo>
                  <a:pt x="131" y="236683"/>
                </a:lnTo>
                <a:lnTo>
                  <a:pt x="2286" y="279273"/>
                </a:lnTo>
                <a:lnTo>
                  <a:pt x="7488" y="319098"/>
                </a:lnTo>
                <a:lnTo>
                  <a:pt x="21457" y="372630"/>
                </a:lnTo>
                <a:lnTo>
                  <a:pt x="38343" y="418206"/>
                </a:lnTo>
                <a:lnTo>
                  <a:pt x="60441" y="458903"/>
                </a:lnTo>
                <a:lnTo>
                  <a:pt x="91561" y="494217"/>
                </a:lnTo>
                <a:lnTo>
                  <a:pt x="134355" y="522683"/>
                </a:lnTo>
                <a:lnTo>
                  <a:pt x="170047" y="537435"/>
                </a:lnTo>
                <a:lnTo>
                  <a:pt x="214243" y="548700"/>
                </a:lnTo>
                <a:lnTo>
                  <a:pt x="254751" y="552879"/>
                </a:lnTo>
                <a:lnTo>
                  <a:pt x="299709" y="553974"/>
                </a:lnTo>
                <a:lnTo>
                  <a:pt x="331866" y="553400"/>
                </a:lnTo>
                <a:lnTo>
                  <a:pt x="365241" y="552056"/>
                </a:lnTo>
                <a:lnTo>
                  <a:pt x="536844" y="541650"/>
                </a:lnTo>
                <a:lnTo>
                  <a:pt x="569214" y="540328"/>
                </a:lnTo>
                <a:lnTo>
                  <a:pt x="599937" y="539684"/>
                </a:lnTo>
                <a:lnTo>
                  <a:pt x="799701" y="539684"/>
                </a:lnTo>
                <a:lnTo>
                  <a:pt x="784098" y="533317"/>
                </a:lnTo>
                <a:lnTo>
                  <a:pt x="766206" y="526767"/>
                </a:lnTo>
                <a:lnTo>
                  <a:pt x="747003" y="520695"/>
                </a:lnTo>
                <a:lnTo>
                  <a:pt x="728763" y="515874"/>
                </a:lnTo>
                <a:lnTo>
                  <a:pt x="300228" y="515874"/>
                </a:lnTo>
                <a:lnTo>
                  <a:pt x="271028" y="515517"/>
                </a:lnTo>
                <a:lnTo>
                  <a:pt x="232531" y="512826"/>
                </a:lnTo>
                <a:lnTo>
                  <a:pt x="183276" y="501728"/>
                </a:lnTo>
                <a:lnTo>
                  <a:pt x="139689" y="482309"/>
                </a:lnTo>
                <a:lnTo>
                  <a:pt x="108600" y="457925"/>
                </a:lnTo>
                <a:lnTo>
                  <a:pt x="79491" y="416076"/>
                </a:lnTo>
                <a:lnTo>
                  <a:pt x="62880" y="376178"/>
                </a:lnTo>
                <a:lnTo>
                  <a:pt x="48646" y="330147"/>
                </a:lnTo>
                <a:lnTo>
                  <a:pt x="40386" y="276606"/>
                </a:lnTo>
                <a:lnTo>
                  <a:pt x="38221" y="236518"/>
                </a:lnTo>
                <a:lnTo>
                  <a:pt x="38111" y="214658"/>
                </a:lnTo>
                <a:lnTo>
                  <a:pt x="38496" y="193654"/>
                </a:lnTo>
                <a:lnTo>
                  <a:pt x="40507" y="148340"/>
                </a:lnTo>
                <a:lnTo>
                  <a:pt x="44074" y="101096"/>
                </a:lnTo>
                <a:lnTo>
                  <a:pt x="48524" y="52827"/>
                </a:lnTo>
                <a:lnTo>
                  <a:pt x="53461" y="3810"/>
                </a:lnTo>
                <a:lnTo>
                  <a:pt x="15636" y="0"/>
                </a:lnTo>
                <a:close/>
              </a:path>
              <a:path w="922020" h="641985">
                <a:moveTo>
                  <a:pt x="599175" y="501584"/>
                </a:moveTo>
                <a:lnTo>
                  <a:pt x="567690" y="502276"/>
                </a:lnTo>
                <a:lnTo>
                  <a:pt x="534680" y="503621"/>
                </a:lnTo>
                <a:lnTo>
                  <a:pt x="397398" y="512195"/>
                </a:lnTo>
                <a:lnTo>
                  <a:pt x="363595" y="513981"/>
                </a:lnTo>
                <a:lnTo>
                  <a:pt x="331104" y="515300"/>
                </a:lnTo>
                <a:lnTo>
                  <a:pt x="300228" y="515874"/>
                </a:lnTo>
                <a:lnTo>
                  <a:pt x="728763" y="515874"/>
                </a:lnTo>
                <a:lnTo>
                  <a:pt x="682630" y="506528"/>
                </a:lnTo>
                <a:lnTo>
                  <a:pt x="643371" y="502551"/>
                </a:lnTo>
                <a:lnTo>
                  <a:pt x="614568" y="501670"/>
                </a:lnTo>
                <a:lnTo>
                  <a:pt x="599175" y="501584"/>
                </a:lnTo>
                <a:close/>
              </a:path>
            </a:pathLst>
          </a:custGeom>
          <a:solidFill>
            <a:srgbClr val="000000"/>
          </a:solidFill>
        </p:spPr>
        <p:txBody>
          <a:bodyPr wrap="square" lIns="0" tIns="0" rIns="0" bIns="0" rtlCol="0"/>
          <a:lstStyle/>
          <a:p>
            <a:endParaRPr/>
          </a:p>
        </p:txBody>
      </p:sp>
      <p:sp>
        <p:nvSpPr>
          <p:cNvPr id="27" name="object 27"/>
          <p:cNvSpPr txBox="1"/>
          <p:nvPr/>
        </p:nvSpPr>
        <p:spPr>
          <a:xfrm>
            <a:off x="4213473" y="2712274"/>
            <a:ext cx="3533775" cy="1004762"/>
          </a:xfrm>
          <a:prstGeom prst="rect">
            <a:avLst/>
          </a:prstGeom>
        </p:spPr>
        <p:txBody>
          <a:bodyPr vert="horz" wrap="square" lIns="0" tIns="12065" rIns="0" bIns="0" rtlCol="0">
            <a:spAutoFit/>
          </a:bodyPr>
          <a:lstStyle/>
          <a:p>
            <a:pPr marL="12700">
              <a:lnSpc>
                <a:spcPct val="100000"/>
              </a:lnSpc>
              <a:spcBef>
                <a:spcPts val="95"/>
              </a:spcBef>
            </a:pPr>
            <a:r>
              <a:rPr sz="2200" spc="-10" smtClean="0">
                <a:solidFill>
                  <a:srgbClr val="C00000"/>
                </a:solidFill>
                <a:latin typeface="Calibri"/>
                <a:cs typeface="Calibri"/>
              </a:rPr>
              <a:t> </a:t>
            </a:r>
            <a:r>
              <a:rPr lang="en-US" sz="2000" b="1" dirty="0" smtClean="0">
                <a:solidFill>
                  <a:srgbClr val="D06D30"/>
                </a:solidFill>
                <a:latin typeface="Times New Roman" pitchFamily="18" charset="0"/>
                <a:cs typeface="Times New Roman" pitchFamily="18" charset="0"/>
              </a:rPr>
              <a:t>Liver, spleen, bone marrow</a:t>
            </a:r>
            <a:endParaRPr sz="2000" b="1" dirty="0">
              <a:solidFill>
                <a:srgbClr val="D06D30"/>
              </a:solidFill>
              <a:latin typeface="Times New Roman" pitchFamily="18" charset="0"/>
              <a:cs typeface="Times New Roman" pitchFamily="18" charset="0"/>
            </a:endParaRPr>
          </a:p>
          <a:p>
            <a:pPr>
              <a:lnSpc>
                <a:spcPct val="100000"/>
              </a:lnSpc>
              <a:spcBef>
                <a:spcPts val="30"/>
              </a:spcBef>
            </a:pPr>
            <a:endParaRPr sz="1850" dirty="0">
              <a:solidFill>
                <a:srgbClr val="C00000"/>
              </a:solidFill>
              <a:latin typeface="Times New Roman"/>
              <a:cs typeface="Times New Roman"/>
            </a:endParaRPr>
          </a:p>
          <a:p>
            <a:pPr marL="301625">
              <a:lnSpc>
                <a:spcPct val="100000"/>
              </a:lnSpc>
              <a:tabLst>
                <a:tab pos="1901825" algn="l"/>
              </a:tabLst>
            </a:pPr>
            <a:r>
              <a:rPr lang="en-US" sz="2400" dirty="0" smtClean="0"/>
              <a:t> </a:t>
            </a:r>
            <a:r>
              <a:rPr lang="en-US" sz="2000" dirty="0" err="1" smtClean="0">
                <a:solidFill>
                  <a:srgbClr val="D06D30"/>
                </a:solidFill>
              </a:rPr>
              <a:t>Ferritin</a:t>
            </a:r>
            <a:r>
              <a:rPr lang="en-US" sz="2400" dirty="0" smtClean="0"/>
              <a:t> </a:t>
            </a:r>
            <a:r>
              <a:rPr lang="sr-Latn-RS" sz="2400" dirty="0" smtClean="0"/>
              <a:t>         </a:t>
            </a:r>
            <a:r>
              <a:rPr lang="en-US" sz="2400" dirty="0" smtClean="0"/>
              <a:t> </a:t>
            </a:r>
            <a:r>
              <a:rPr lang="sr-Latn-RS" sz="2400" dirty="0" smtClean="0"/>
              <a:t> </a:t>
            </a:r>
            <a:r>
              <a:rPr lang="en-US" dirty="0" err="1" smtClean="0">
                <a:solidFill>
                  <a:srgbClr val="D06D30"/>
                </a:solidFill>
                <a:latin typeface="Times New Roman" pitchFamily="18" charset="0"/>
                <a:cs typeface="Times New Roman" pitchFamily="18" charset="0"/>
              </a:rPr>
              <a:t>Hemosiderin</a:t>
            </a:r>
            <a:endParaRPr dirty="0">
              <a:solidFill>
                <a:srgbClr val="D06D30"/>
              </a:solidFill>
              <a:latin typeface="Times New Roman" pitchFamily="18" charset="0"/>
              <a:cs typeface="Times New Roman" pitchFamily="18" charset="0"/>
            </a:endParaRPr>
          </a:p>
        </p:txBody>
      </p:sp>
      <p:sp>
        <p:nvSpPr>
          <p:cNvPr id="28" name="object 28"/>
          <p:cNvSpPr txBox="1"/>
          <p:nvPr/>
        </p:nvSpPr>
        <p:spPr>
          <a:xfrm>
            <a:off x="1931459" y="2712274"/>
            <a:ext cx="1639325" cy="319959"/>
          </a:xfrm>
          <a:prstGeom prst="rect">
            <a:avLst/>
          </a:prstGeom>
        </p:spPr>
        <p:txBody>
          <a:bodyPr vert="horz" wrap="square" lIns="0" tIns="12065" rIns="0" bIns="0" rtlCol="0">
            <a:spAutoFit/>
          </a:bodyPr>
          <a:lstStyle/>
          <a:p>
            <a:pPr marL="12700">
              <a:lnSpc>
                <a:spcPct val="100000"/>
              </a:lnSpc>
              <a:spcBef>
                <a:spcPts val="95"/>
              </a:spcBef>
            </a:pPr>
            <a:r>
              <a:rPr lang="en-US" sz="2000" b="1" dirty="0" smtClean="0">
                <a:solidFill>
                  <a:srgbClr val="D06D30"/>
                </a:solidFill>
                <a:latin typeface="Times New Roman" pitchFamily="18" charset="0"/>
                <a:cs typeface="Times New Roman" pitchFamily="18" charset="0"/>
              </a:rPr>
              <a:t>Erythrocytes</a:t>
            </a:r>
            <a:endParaRPr sz="2000" b="1" dirty="0">
              <a:solidFill>
                <a:srgbClr val="D06D30"/>
              </a:solidFill>
              <a:latin typeface="Times New Roman" pitchFamily="18" charset="0"/>
              <a:cs typeface="Times New Roman" pitchFamily="18" charset="0"/>
            </a:endParaRPr>
          </a:p>
        </p:txBody>
      </p:sp>
      <p:sp>
        <p:nvSpPr>
          <p:cNvPr id="33" name="Content Placeholder 2"/>
          <p:cNvSpPr>
            <a:spLocks noGrp="1"/>
          </p:cNvSpPr>
          <p:nvPr>
            <p:ph sz="half" idx="1"/>
          </p:nvPr>
        </p:nvSpPr>
        <p:spPr>
          <a:xfrm>
            <a:off x="0" y="5617439"/>
            <a:ext cx="8610600" cy="980728"/>
          </a:xfrm>
        </p:spPr>
        <p:txBody>
          <a:bodyPr>
            <a:normAutofit/>
          </a:bodyPr>
          <a:lstStyle/>
          <a:p>
            <a:pPr>
              <a:buClr>
                <a:srgbClr val="C00000"/>
              </a:buClr>
              <a:buFont typeface="Wingdings 2" pitchFamily="18" charset="2"/>
              <a:buChar char=""/>
            </a:pPr>
            <a:r>
              <a:rPr lang="en-US" sz="1600" dirty="0" smtClean="0"/>
              <a:t>The total amount of iron in the body is 3.5–4g </a:t>
            </a:r>
            <a:endParaRPr lang="sr-Latn-RS" sz="1600" dirty="0" smtClean="0"/>
          </a:p>
          <a:p>
            <a:pPr>
              <a:buClr>
                <a:srgbClr val="C00000"/>
              </a:buClr>
              <a:buFont typeface="Wingdings 2" pitchFamily="18" charset="2"/>
              <a:buChar char=""/>
            </a:pPr>
            <a:r>
              <a:rPr lang="en-US" sz="1600" dirty="0" smtClean="0"/>
              <a:t>Iron concentration in the blood: 10-30 µmol/L</a:t>
            </a:r>
            <a:endParaRPr lang="x-none" sz="1600" dirty="0" smtClean="0">
              <a:solidFill>
                <a:srgbClr val="C00000"/>
              </a:solidFill>
              <a:latin typeface="Palatino Linotype" pitchFamily="18" charset="0"/>
            </a:endParaRPr>
          </a:p>
          <a:p>
            <a:pPr>
              <a:buClr>
                <a:srgbClr val="C00000"/>
              </a:buClr>
            </a:pPr>
            <a:r>
              <a:rPr lang="sr-Latn-RS" sz="1600" dirty="0" smtClean="0"/>
              <a:t>           </a:t>
            </a:r>
            <a:r>
              <a:rPr lang="en-US" sz="1600" dirty="0" smtClean="0">
                <a:latin typeface="Times New Roman" pitchFamily="18" charset="0"/>
                <a:cs typeface="Times New Roman" pitchFamily="18" charset="0"/>
              </a:rPr>
              <a:t>Daily requirements: 10mg for adults and 10-20mg for developing children and pregnant women</a:t>
            </a:r>
            <a:endParaRPr lang="en-US" sz="1600" dirty="0" smtClean="0">
              <a:solidFill>
                <a:srgbClr val="C00000"/>
              </a:solidFill>
              <a:latin typeface="Times New Roman" pitchFamily="18" charset="0"/>
              <a:cs typeface="Times New Roman" pitchFamily="18" charset="0"/>
            </a:endParaRPr>
          </a:p>
          <a:p>
            <a:endParaRPr lang="en-US" sz="1600" dirty="0">
              <a:latin typeface="Palatino Linotype" pitchFamily="18" charset="0"/>
            </a:endParaRPr>
          </a:p>
        </p:txBody>
      </p:sp>
      <p:sp>
        <p:nvSpPr>
          <p:cNvPr id="34" name="Rectangle 33"/>
          <p:cNvSpPr/>
          <p:nvPr/>
        </p:nvSpPr>
        <p:spPr>
          <a:xfrm>
            <a:off x="4788024" y="5589240"/>
            <a:ext cx="4572000" cy="584775"/>
          </a:xfrm>
          <a:prstGeom prst="rect">
            <a:avLst/>
          </a:prstGeom>
        </p:spPr>
        <p:txBody>
          <a:bodyPr>
            <a:spAutoFit/>
          </a:bodyPr>
          <a:lstStyle/>
          <a:p>
            <a:pPr marL="274320" lvl="0" indent="-274320">
              <a:spcBef>
                <a:spcPct val="20000"/>
              </a:spcBef>
              <a:buClr>
                <a:srgbClr val="C00000"/>
              </a:buClr>
              <a:buSzPct val="95000"/>
              <a:buFont typeface="Wingdings 2" pitchFamily="18" charset="2"/>
              <a:buChar char=""/>
            </a:pPr>
            <a:r>
              <a:rPr lang="en-US" sz="1600" dirty="0" smtClean="0">
                <a:latin typeface="Times New Roman" pitchFamily="18" charset="0"/>
                <a:cs typeface="Times New Roman" pitchFamily="18" charset="0"/>
              </a:rPr>
              <a:t>2.5g in hemoglobin 1g in depots (spleen, liver, bone marrow)</a:t>
            </a:r>
            <a:r>
              <a:rPr lang="x-none" sz="1600" smtClean="0">
                <a:solidFill>
                  <a:prstClr val="black"/>
                </a:solidFill>
                <a:latin typeface="Times New Roman" pitchFamily="18" charset="0"/>
                <a:cs typeface="Times New Roman" pitchFamily="18" charset="0"/>
              </a:rPr>
              <a:t> </a:t>
            </a:r>
            <a:endParaRPr lang="en-US" sz="1600" dirty="0" smtClean="0">
              <a:solidFill>
                <a:prstClr val="black"/>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323528" y="1124744"/>
            <a:ext cx="8820472" cy="539571"/>
          </a:xfrm>
          <a:prstGeom prst="rect">
            <a:avLst/>
          </a:prstGeom>
          <a:noFill/>
        </p:spPr>
        <p:txBody>
          <a:bodyPr vert="horz" wrap="square" lIns="0" tIns="0" rIns="0" bIns="0" rtlCol="0">
            <a:spAutoFit/>
          </a:bodyPr>
          <a:lstStyle/>
          <a:p>
            <a:pPr>
              <a:lnSpc>
                <a:spcPts val="2070"/>
              </a:lnSpc>
              <a:buClr>
                <a:srgbClr val="C00000"/>
              </a:buClr>
              <a:buFont typeface="Wingdings 2" pitchFamily="18" charset="2"/>
              <a:buChar char=""/>
            </a:pPr>
            <a:r>
              <a:rPr lang="en-CA" sz="2000" b="1" dirty="0" smtClean="0">
                <a:solidFill>
                  <a:srgbClr val="C00000"/>
                </a:solidFill>
                <a:latin typeface="Palatino Linotype" pitchFamily="18" charset="0"/>
                <a:cs typeface="Palatino Linotype Bold"/>
              </a:rPr>
              <a:t>  </a:t>
            </a:r>
            <a:r>
              <a:rPr lang="en-US" sz="2400" dirty="0" smtClean="0">
                <a:latin typeface="Times New Roman" pitchFamily="18" charset="0"/>
                <a:cs typeface="Times New Roman" pitchFamily="18" charset="0"/>
              </a:rPr>
              <a:t>Iron deficiency is the most common deficiency of trace elements</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070"/>
              </a:lnSpc>
            </a:pPr>
            <a:endParaRPr lang="en-CA" sz="2000" dirty="0">
              <a:solidFill>
                <a:srgbClr val="000000"/>
              </a:solidFill>
              <a:latin typeface="Palatino Linotype" pitchFamily="18" charset="0"/>
            </a:endParaRPr>
          </a:p>
        </p:txBody>
      </p:sp>
      <p:sp>
        <p:nvSpPr>
          <p:cNvPr id="6" name="TextBox 6"/>
          <p:cNvSpPr txBox="1"/>
          <p:nvPr/>
        </p:nvSpPr>
        <p:spPr>
          <a:xfrm>
            <a:off x="323528" y="1813173"/>
            <a:ext cx="8820472" cy="1346522"/>
          </a:xfrm>
          <a:prstGeom prst="rect">
            <a:avLst/>
          </a:prstGeom>
          <a:noFill/>
        </p:spPr>
        <p:txBody>
          <a:bodyPr vert="horz" wrap="square" lIns="0" tIns="0" rIns="0" bIns="0" rtlCol="0">
            <a:spAutoFit/>
          </a:bodyPr>
          <a:lstStyle/>
          <a:p>
            <a:pPr>
              <a:lnSpc>
                <a:spcPts val="2070"/>
              </a:lnSpc>
              <a:buFontTx/>
              <a:buChar char="-"/>
            </a:pPr>
            <a:r>
              <a:rPr lang="x-none" sz="2000" smtClean="0">
                <a:solidFill>
                  <a:srgbClr val="000000"/>
                </a:solidFill>
                <a:latin typeface="Palatino Linotype" pitchFamily="18" charset="0"/>
                <a:cs typeface="Palatino Linotype"/>
              </a:rPr>
              <a:t> </a:t>
            </a:r>
            <a:r>
              <a:rPr lang="sr-Latn-RS" sz="20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Increased needs (children and pregnant women/last trimester).</a:t>
            </a:r>
            <a:endParaRPr lang="sr-Latn-RS" sz="2400" dirty="0" smtClean="0">
              <a:latin typeface="Times New Roman" pitchFamily="18" charset="0"/>
              <a:cs typeface="Times New Roman" pitchFamily="18" charset="0"/>
            </a:endParaRPr>
          </a:p>
          <a:p>
            <a:pPr>
              <a:lnSpc>
                <a:spcPts val="2070"/>
              </a:lnSpc>
              <a:buFontTx/>
              <a:buChar char="-"/>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Malabsorption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achlorhydria</a:t>
            </a:r>
            <a:r>
              <a:rPr lang="en-US" sz="2400" dirty="0" smtClean="0">
                <a:latin typeface="Times New Roman" pitchFamily="18" charset="0"/>
                <a:cs typeface="Times New Roman" pitchFamily="18" charset="0"/>
              </a:rPr>
              <a:t>, celiac disease). </a:t>
            </a:r>
            <a:endParaRPr lang="sr-Latn-RS" sz="2400" dirty="0" smtClean="0">
              <a:latin typeface="Times New Roman" pitchFamily="18" charset="0"/>
              <a:cs typeface="Times New Roman" pitchFamily="18" charset="0"/>
            </a:endParaRPr>
          </a:p>
          <a:p>
            <a:pPr>
              <a:lnSpc>
                <a:spcPts val="2070"/>
              </a:lnSpc>
              <a:buFontTx/>
              <a:buChar char="-"/>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Increased loss (chronic bleeding: colon cancer, </a:t>
            </a:r>
            <a:r>
              <a:rPr lang="en-US" sz="2400" dirty="0" err="1" smtClean="0">
                <a:latin typeface="Times New Roman" pitchFamily="18" charset="0"/>
                <a:cs typeface="Times New Roman" pitchFamily="18" charset="0"/>
              </a:rPr>
              <a:t>menorrhagia</a:t>
            </a:r>
            <a:r>
              <a:rPr lang="en-U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070"/>
              </a:lnSpc>
              <a:buFontTx/>
              <a:buChar char="-"/>
            </a:pPr>
            <a:endParaRPr lang="en-CA" sz="2000" dirty="0" smtClean="0">
              <a:solidFill>
                <a:srgbClr val="000000"/>
              </a:solidFill>
              <a:latin typeface="Palatino Linotype" pitchFamily="18" charset="0"/>
              <a:cs typeface="Palatino Linotype"/>
            </a:endParaRPr>
          </a:p>
          <a:p>
            <a:pPr>
              <a:lnSpc>
                <a:spcPts val="2070"/>
              </a:lnSpc>
            </a:pPr>
            <a:endParaRPr lang="en-CA" sz="2000" dirty="0">
              <a:solidFill>
                <a:srgbClr val="000000"/>
              </a:solidFill>
              <a:latin typeface="Palatino Linotype" pitchFamily="18" charset="0"/>
            </a:endParaRPr>
          </a:p>
        </p:txBody>
      </p:sp>
      <p:sp>
        <p:nvSpPr>
          <p:cNvPr id="9" name="TextBox 9"/>
          <p:cNvSpPr txBox="1"/>
          <p:nvPr/>
        </p:nvSpPr>
        <p:spPr>
          <a:xfrm>
            <a:off x="323528" y="3429000"/>
            <a:ext cx="8820472" cy="1347485"/>
          </a:xfrm>
          <a:prstGeom prst="rect">
            <a:avLst/>
          </a:prstGeom>
          <a:noFill/>
        </p:spPr>
        <p:txBody>
          <a:bodyPr vert="horz" wrap="square" lIns="0" tIns="0" rIns="0" bIns="0" rtlCol="0">
            <a:spAutoFit/>
          </a:bodyPr>
          <a:lstStyle/>
          <a:p>
            <a:pPr>
              <a:lnSpc>
                <a:spcPts val="2100"/>
              </a:lnSpc>
              <a:tabLst>
                <a:tab pos="342900" algn="l"/>
              </a:tabLst>
            </a:pPr>
            <a:r>
              <a:rPr lang="en-US" sz="2400" b="1" dirty="0" smtClean="0">
                <a:solidFill>
                  <a:srgbClr val="D06D30"/>
                </a:solidFill>
                <a:latin typeface="Times New Roman" pitchFamily="18" charset="0"/>
                <a:cs typeface="Times New Roman" pitchFamily="18" charset="0"/>
              </a:rPr>
              <a:t>Fe deficiency:</a:t>
            </a:r>
            <a:endParaRPr lang="sr-Latn-RS" sz="2400" b="1" dirty="0" smtClean="0">
              <a:solidFill>
                <a:srgbClr val="D06D30"/>
              </a:solidFill>
              <a:latin typeface="Times New Roman" pitchFamily="18" charset="0"/>
              <a:cs typeface="Times New Roman" pitchFamily="18" charset="0"/>
            </a:endParaRPr>
          </a:p>
          <a:p>
            <a:pPr>
              <a:lnSpc>
                <a:spcPts val="2100"/>
              </a:lnSpc>
              <a:tabLst>
                <a:tab pos="342900" algn="l"/>
              </a:tabLst>
            </a:pPr>
            <a:endParaRPr lang="sr-Latn-RS" sz="2400" b="1" dirty="0" smtClean="0">
              <a:solidFill>
                <a:srgbClr val="D06D30"/>
              </a:solidFill>
              <a:latin typeface="Times New Roman" pitchFamily="18" charset="0"/>
              <a:cs typeface="Times New Roman" pitchFamily="18" charset="0"/>
            </a:endParaRPr>
          </a:p>
          <a:p>
            <a:pPr>
              <a:lnSpc>
                <a:spcPts val="2100"/>
              </a:lnSpc>
              <a:tabLst>
                <a:tab pos="342900" algn="l"/>
              </a:tabLst>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microcytic</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hypochromic</a:t>
            </a:r>
            <a:r>
              <a:rPr lang="en-US" sz="2400" dirty="0" smtClean="0">
                <a:latin typeface="Times New Roman" pitchFamily="18" charset="0"/>
                <a:cs typeface="Times New Roman" pitchFamily="18" charset="0"/>
              </a:rPr>
              <a:t> anemia (</a:t>
            </a:r>
            <a:r>
              <a:rPr lang="en-US" sz="2400" dirty="0" err="1" smtClean="0">
                <a:latin typeface="Times New Roman" pitchFamily="18" charset="0"/>
                <a:cs typeface="Times New Roman" pitchFamily="18" charset="0"/>
              </a:rPr>
              <a:t>eg</a:t>
            </a:r>
            <a:r>
              <a:rPr lang="en-US" sz="2400" dirty="0" smtClean="0">
                <a:latin typeface="Times New Roman" pitchFamily="18" charset="0"/>
                <a:cs typeface="Times New Roman" pitchFamily="18" charset="0"/>
              </a:rPr>
              <a:t> blood count, serum </a:t>
            </a:r>
            <a:r>
              <a:rPr lang="en-US" sz="2400" dirty="0" err="1" smtClean="0">
                <a:latin typeface="Times New Roman" pitchFamily="18" charset="0"/>
                <a:cs typeface="Times New Roman" pitchFamily="18" charset="0"/>
              </a:rPr>
              <a:t>ferritin</a:t>
            </a:r>
            <a:r>
              <a:rPr lang="en-US" sz="2400" dirty="0" smtClean="0">
                <a:latin typeface="Times New Roman" pitchFamily="18" charset="0"/>
                <a:cs typeface="Times New Roman" pitchFamily="18" charset="0"/>
              </a:rPr>
              <a:t> and decreased </a:t>
            </a:r>
            <a:r>
              <a:rPr lang="en-US" sz="2400" dirty="0" err="1" smtClean="0">
                <a:latin typeface="Times New Roman" pitchFamily="18" charset="0"/>
                <a:cs typeface="Times New Roman" pitchFamily="18" charset="0"/>
              </a:rPr>
              <a:t>transferrin</a:t>
            </a:r>
            <a:r>
              <a:rPr lang="en-US" sz="2400" dirty="0" smtClean="0">
                <a:latin typeface="Times New Roman" pitchFamily="18" charset="0"/>
                <a:cs typeface="Times New Roman" pitchFamily="18" charset="0"/>
              </a:rPr>
              <a:t> saturation percentage).</a:t>
            </a:r>
            <a:endParaRPr lang="en-CA" sz="2400" dirty="0" smtClean="0">
              <a:solidFill>
                <a:srgbClr val="000000"/>
              </a:solidFill>
              <a:latin typeface="Times New Roman" pitchFamily="18" charset="0"/>
              <a:cs typeface="Times New Roman" pitchFamily="18" charset="0"/>
            </a:endParaRPr>
          </a:p>
          <a:p>
            <a:pPr>
              <a:lnSpc>
                <a:spcPts val="2100"/>
              </a:lnSpc>
            </a:pPr>
            <a:endParaRPr lang="en-CA" sz="2000" dirty="0">
              <a:solidFill>
                <a:srgbClr val="000000"/>
              </a:solidFill>
              <a:latin typeface="Palatino Linotype" pitchFamily="18" charset="0"/>
            </a:endParaRPr>
          </a:p>
        </p:txBody>
      </p:sp>
      <p:sp>
        <p:nvSpPr>
          <p:cNvPr id="10" name="TextBox 10"/>
          <p:cNvSpPr txBox="1"/>
          <p:nvPr/>
        </p:nvSpPr>
        <p:spPr>
          <a:xfrm>
            <a:off x="298726" y="5186888"/>
            <a:ext cx="8144291" cy="546368"/>
          </a:xfrm>
          <a:prstGeom prst="rect">
            <a:avLst/>
          </a:prstGeom>
          <a:noFill/>
        </p:spPr>
        <p:txBody>
          <a:bodyPr vert="horz" wrap="square" lIns="0" tIns="0" rIns="0" bIns="0" rtlCol="0">
            <a:spAutoFit/>
          </a:bodyPr>
          <a:lstStyle/>
          <a:p>
            <a:pPr>
              <a:lnSpc>
                <a:spcPts val="2070"/>
              </a:lnSpc>
            </a:pPr>
            <a:r>
              <a:rPr lang="en-CA" sz="2000" dirty="0" smtClean="0">
                <a:solidFill>
                  <a:srgbClr val="C00000"/>
                </a:solidFill>
                <a:latin typeface="Palatino Linotype" pitchFamily="18" charset="0"/>
                <a:cs typeface="Arial"/>
              </a:rPr>
              <a:t>•</a:t>
            </a:r>
            <a:r>
              <a:rPr lang="en-CA" sz="2000" b="1" dirty="0" smtClean="0">
                <a:solidFill>
                  <a:srgbClr val="C00000"/>
                </a:solidFill>
                <a:latin typeface="Palatino Linotype" pitchFamily="18" charset="0"/>
                <a:cs typeface="Palatino Linotype Bold"/>
              </a:rPr>
              <a:t>  </a:t>
            </a:r>
            <a:r>
              <a:rPr lang="en-US" sz="2400" dirty="0" smtClean="0">
                <a:latin typeface="Times New Roman" pitchFamily="18" charset="0"/>
                <a:cs typeface="Times New Roman" pitchFamily="18" charset="0"/>
              </a:rPr>
              <a:t>Therapy substitution therapy with iron preparations</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a:p>
            <a:pPr>
              <a:lnSpc>
                <a:spcPts val="2070"/>
              </a:lnSpc>
            </a:pPr>
            <a:endParaRPr lang="en-CA" sz="20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1"/>
          <p:cNvSpPr txBox="1"/>
          <p:nvPr/>
        </p:nvSpPr>
        <p:spPr>
          <a:xfrm>
            <a:off x="152400" y="476672"/>
            <a:ext cx="8812088" cy="1615827"/>
          </a:xfrm>
          <a:prstGeom prst="rect">
            <a:avLst/>
          </a:prstGeom>
          <a:noFill/>
        </p:spPr>
        <p:txBody>
          <a:bodyPr vert="horz" wrap="square" lIns="0" tIns="0" rIns="0" bIns="0" rtlCol="0">
            <a:spAutoFit/>
          </a:bodyPr>
          <a:lstStyle/>
          <a:p>
            <a:pPr>
              <a:lnSpc>
                <a:spcPts val="2070"/>
              </a:lnSpc>
            </a:pPr>
            <a:r>
              <a:rPr lang="en-CA" sz="2200" dirty="0" smtClean="0">
                <a:solidFill>
                  <a:srgbClr val="C00000"/>
                </a:solidFill>
                <a:latin typeface="Palatino Linotype" pitchFamily="18" charset="0"/>
                <a:cs typeface="Arial"/>
              </a:rPr>
              <a:t>    </a:t>
            </a:r>
            <a:r>
              <a:rPr lang="en-US" sz="2800" b="1" dirty="0" smtClean="0">
                <a:solidFill>
                  <a:srgbClr val="D06D30"/>
                </a:solidFill>
                <a:latin typeface="Times New Roman" pitchFamily="18" charset="0"/>
                <a:cs typeface="Times New Roman" pitchFamily="18" charset="0"/>
              </a:rPr>
              <a:t>Toxicity</a:t>
            </a:r>
            <a:endParaRPr lang="en-CA" sz="2800" b="1" dirty="0" smtClean="0">
              <a:solidFill>
                <a:srgbClr val="D06D30"/>
              </a:solidFill>
              <a:latin typeface="Times New Roman" pitchFamily="18" charset="0"/>
              <a:cs typeface="Times New Roman" pitchFamily="18" charset="0"/>
            </a:endParaRPr>
          </a:p>
          <a:p>
            <a:pPr>
              <a:lnSpc>
                <a:spcPts val="2070"/>
              </a:lnSpc>
            </a:pPr>
            <a:endParaRPr lang="x-none" sz="2200" dirty="0" smtClean="0">
              <a:solidFill>
                <a:srgbClr val="C00000"/>
              </a:solidFill>
              <a:latin typeface="Palatino Linotype" pitchFamily="18" charset="0"/>
              <a:cs typeface="Palatino Linotype"/>
            </a:endParaRPr>
          </a:p>
          <a:p>
            <a:pPr>
              <a:lnSpc>
                <a:spcPts val="2070"/>
              </a:lnSpc>
            </a:pPr>
            <a:endParaRPr lang="x-none" sz="2200" dirty="0" smtClean="0">
              <a:solidFill>
                <a:srgbClr val="000000"/>
              </a:solidFill>
              <a:latin typeface="Palatino Linotype" pitchFamily="18" charset="0"/>
              <a:cs typeface="Palatino Linotype"/>
            </a:endParaRPr>
          </a:p>
          <a:p>
            <a:pPr>
              <a:lnSpc>
                <a:spcPts val="2070"/>
              </a:lnSpc>
            </a:pPr>
            <a:r>
              <a:rPr lang="x-none" sz="2200" b="1" smtClean="0">
                <a:solidFill>
                  <a:srgbClr val="C00000"/>
                </a:solidFill>
                <a:latin typeface="Palatino Linotype" pitchFamily="18" charset="0"/>
                <a:cs typeface="Palatino Linotype"/>
              </a:rPr>
              <a:t> </a:t>
            </a:r>
            <a:r>
              <a:rPr lang="en-US" sz="2400" b="1" dirty="0" err="1" smtClean="0">
                <a:solidFill>
                  <a:srgbClr val="D06D30"/>
                </a:solidFill>
                <a:latin typeface="Times New Roman" pitchFamily="18" charset="0"/>
                <a:cs typeface="Times New Roman" pitchFamily="18" charset="0"/>
              </a:rPr>
              <a:t>Hemochromatosis</a:t>
            </a:r>
            <a:r>
              <a:rPr lang="en-US" sz="2400" dirty="0" smtClean="0">
                <a:latin typeface="Times New Roman" pitchFamily="18" charset="0"/>
                <a:cs typeface="Times New Roman" pitchFamily="18" charset="0"/>
              </a:rPr>
              <a:t> (when </a:t>
            </a:r>
            <a:r>
              <a:rPr lang="en-US" sz="2400" dirty="0" err="1" smtClean="0">
                <a:latin typeface="Times New Roman" pitchFamily="18" charset="0"/>
                <a:cs typeface="Times New Roman" pitchFamily="18" charset="0"/>
              </a:rPr>
              <a:t>hemosiderosis</a:t>
            </a:r>
            <a:r>
              <a:rPr lang="en-US" sz="2400" dirty="0" smtClean="0">
                <a:latin typeface="Times New Roman" pitchFamily="18" charset="0"/>
                <a:cs typeface="Times New Roman" pitchFamily="18" charset="0"/>
              </a:rPr>
              <a:t> is associated with functional tissue damage).</a:t>
            </a:r>
            <a:endParaRPr lang="en-CA" sz="2200" dirty="0" smtClean="0">
              <a:solidFill>
                <a:srgbClr val="000000"/>
              </a:solidFill>
              <a:latin typeface="Times New Roman" pitchFamily="18" charset="0"/>
              <a:cs typeface="Times New Roman" pitchFamily="18" charset="0"/>
            </a:endParaRPr>
          </a:p>
          <a:p>
            <a:pPr>
              <a:lnSpc>
                <a:spcPts val="2070"/>
              </a:lnSpc>
            </a:pPr>
            <a:endParaRPr lang="en-CA" sz="2200" dirty="0">
              <a:solidFill>
                <a:srgbClr val="000000"/>
              </a:solidFill>
              <a:latin typeface="Palatino Linotype" pitchFamily="18" charset="0"/>
            </a:endParaRPr>
          </a:p>
        </p:txBody>
      </p:sp>
      <p:sp>
        <p:nvSpPr>
          <p:cNvPr id="6" name="TextBox 12"/>
          <p:cNvSpPr txBox="1"/>
          <p:nvPr/>
        </p:nvSpPr>
        <p:spPr>
          <a:xfrm>
            <a:off x="177676" y="2622748"/>
            <a:ext cx="6041719" cy="546368"/>
          </a:xfrm>
          <a:prstGeom prst="rect">
            <a:avLst/>
          </a:prstGeom>
          <a:noFill/>
        </p:spPr>
        <p:txBody>
          <a:bodyPr vert="horz" wrap="none" lIns="0" tIns="0" rIns="0" bIns="0" rtlCol="0">
            <a:spAutoFit/>
          </a:bodyPr>
          <a:lstStyle/>
          <a:p>
            <a:pPr>
              <a:lnSpc>
                <a:spcPts val="2070"/>
              </a:lnSpc>
            </a:pPr>
            <a:r>
              <a:rPr lang="en-CA" sz="2200" dirty="0" smtClean="0">
                <a:solidFill>
                  <a:srgbClr val="000000"/>
                </a:solidFill>
                <a:latin typeface="Palatino Linotype" pitchFamily="18" charset="0"/>
                <a:cs typeface="Times New Roman"/>
              </a:rPr>
              <a:t>-</a:t>
            </a:r>
            <a:r>
              <a:rPr lang="en-CA" sz="2200" dirty="0" smtClean="0">
                <a:solidFill>
                  <a:srgbClr val="000000"/>
                </a:solidFill>
                <a:latin typeface="Palatino Linotype" pitchFamily="18" charset="0"/>
                <a:cs typeface="Palatino Linotype"/>
              </a:rPr>
              <a:t> </a:t>
            </a:r>
            <a:r>
              <a:rPr lang="en-US" sz="2400" dirty="0" smtClean="0"/>
              <a:t> </a:t>
            </a:r>
            <a:r>
              <a:rPr lang="en-US" sz="2400" dirty="0" smtClean="0">
                <a:latin typeface="Times New Roman" pitchFamily="18" charset="0"/>
                <a:cs typeface="Times New Roman" pitchFamily="18" charset="0"/>
              </a:rPr>
              <a:t>long-term Fe substitution therapy in high doses</a:t>
            </a:r>
            <a:endParaRPr lang="en-CA" sz="2200" dirty="0" smtClean="0">
              <a:solidFill>
                <a:srgbClr val="000000"/>
              </a:solidFill>
              <a:latin typeface="Times New Roman" pitchFamily="18" charset="0"/>
              <a:cs typeface="Times New Roman" pitchFamily="18" charset="0"/>
            </a:endParaRPr>
          </a:p>
          <a:p>
            <a:pPr>
              <a:lnSpc>
                <a:spcPts val="2070"/>
              </a:lnSpc>
            </a:pPr>
            <a:endParaRPr lang="en-CA" sz="2200" dirty="0">
              <a:solidFill>
                <a:srgbClr val="000000"/>
              </a:solidFill>
              <a:latin typeface="Palatino Linotype" pitchFamily="18" charset="0"/>
            </a:endParaRPr>
          </a:p>
        </p:txBody>
      </p:sp>
      <p:sp>
        <p:nvSpPr>
          <p:cNvPr id="7" name="TextBox 13"/>
          <p:cNvSpPr txBox="1"/>
          <p:nvPr/>
        </p:nvSpPr>
        <p:spPr>
          <a:xfrm>
            <a:off x="177676" y="2952948"/>
            <a:ext cx="3600345" cy="546368"/>
          </a:xfrm>
          <a:prstGeom prst="rect">
            <a:avLst/>
          </a:prstGeom>
          <a:noFill/>
        </p:spPr>
        <p:txBody>
          <a:bodyPr vert="horz" wrap="none" lIns="0" tIns="0" rIns="0" bIns="0" rtlCol="0">
            <a:spAutoFit/>
          </a:bodyPr>
          <a:lstStyle/>
          <a:p>
            <a:pPr>
              <a:lnSpc>
                <a:spcPts val="2070"/>
              </a:lnSpc>
            </a:pPr>
            <a:r>
              <a:rPr lang="en-CA" sz="2200" dirty="0" smtClean="0">
                <a:solidFill>
                  <a:srgbClr val="000000"/>
                </a:solidFill>
                <a:latin typeface="Palatino Linotype" pitchFamily="18" charset="0"/>
                <a:cs typeface="Times New Roman"/>
              </a:rPr>
              <a:t>-</a:t>
            </a:r>
            <a:r>
              <a:rPr lang="en-CA" sz="2200" dirty="0" smtClean="0">
                <a:solidFill>
                  <a:srgbClr val="000000"/>
                </a:solidFill>
                <a:latin typeface="Palatino Linotype" pitchFamily="18" charset="0"/>
                <a:cs typeface="Palatino Linotype"/>
              </a:rPr>
              <a:t> </a:t>
            </a:r>
            <a:r>
              <a:rPr lang="en-US" sz="2400" dirty="0" smtClean="0"/>
              <a:t> </a:t>
            </a:r>
            <a:r>
              <a:rPr lang="en-US" sz="2400" dirty="0" smtClean="0">
                <a:latin typeface="Times New Roman" pitchFamily="18" charset="0"/>
                <a:cs typeface="Times New Roman" pitchFamily="18" charset="0"/>
              </a:rPr>
              <a:t>frequent blood transfusions</a:t>
            </a:r>
            <a:endParaRPr lang="en-CA" sz="2200" dirty="0" smtClean="0">
              <a:solidFill>
                <a:srgbClr val="000000"/>
              </a:solidFill>
              <a:latin typeface="Times New Roman" pitchFamily="18" charset="0"/>
              <a:cs typeface="Times New Roman" pitchFamily="18" charset="0"/>
            </a:endParaRPr>
          </a:p>
          <a:p>
            <a:pPr>
              <a:lnSpc>
                <a:spcPts val="2070"/>
              </a:lnSpc>
            </a:pPr>
            <a:endParaRPr lang="en-CA" sz="2200" dirty="0">
              <a:solidFill>
                <a:srgbClr val="000000"/>
              </a:solidFill>
              <a:latin typeface="Palatino Linotype" pitchFamily="18" charset="0"/>
            </a:endParaRPr>
          </a:p>
        </p:txBody>
      </p:sp>
      <p:sp>
        <p:nvSpPr>
          <p:cNvPr id="8" name="TextBox 14"/>
          <p:cNvSpPr txBox="1"/>
          <p:nvPr/>
        </p:nvSpPr>
        <p:spPr>
          <a:xfrm>
            <a:off x="177676" y="3283148"/>
            <a:ext cx="2580835" cy="546368"/>
          </a:xfrm>
          <a:prstGeom prst="rect">
            <a:avLst/>
          </a:prstGeom>
          <a:noFill/>
        </p:spPr>
        <p:txBody>
          <a:bodyPr vert="horz" wrap="none" lIns="0" tIns="0" rIns="0" bIns="0" rtlCol="0">
            <a:spAutoFit/>
          </a:bodyPr>
          <a:lstStyle/>
          <a:p>
            <a:pPr>
              <a:lnSpc>
                <a:spcPts val="2070"/>
              </a:lnSpc>
            </a:pPr>
            <a:r>
              <a:rPr lang="en-CA" sz="2200" dirty="0" smtClean="0">
                <a:solidFill>
                  <a:srgbClr val="000000"/>
                </a:solidFill>
                <a:latin typeface="Palatino Linotype" pitchFamily="18" charset="0"/>
                <a:cs typeface="Times New Roman"/>
              </a:rPr>
              <a:t>-</a:t>
            </a:r>
            <a:r>
              <a:rPr lang="en-CA" sz="2200" dirty="0" smtClean="0">
                <a:solidFill>
                  <a:srgbClr val="000000"/>
                </a:solidFill>
                <a:latin typeface="Palatino Linotype" pitchFamily="18" charset="0"/>
                <a:cs typeface="Palatino Linotype"/>
              </a:rPr>
              <a:t> </a:t>
            </a:r>
            <a:r>
              <a:rPr lang="en-US" sz="2400" dirty="0" smtClean="0"/>
              <a:t> </a:t>
            </a:r>
            <a:r>
              <a:rPr lang="en-US" sz="2400" dirty="0" smtClean="0">
                <a:latin typeface="Times New Roman" pitchFamily="18" charset="0"/>
                <a:cs typeface="Times New Roman" pitchFamily="18" charset="0"/>
              </a:rPr>
              <a:t>chronic alcoholism</a:t>
            </a:r>
            <a:endParaRPr lang="en-CA" sz="2200" dirty="0" smtClean="0">
              <a:solidFill>
                <a:srgbClr val="000000"/>
              </a:solidFill>
              <a:latin typeface="Times New Roman" pitchFamily="18" charset="0"/>
              <a:cs typeface="Times New Roman" pitchFamily="18" charset="0"/>
            </a:endParaRPr>
          </a:p>
          <a:p>
            <a:pPr>
              <a:lnSpc>
                <a:spcPts val="2070"/>
              </a:lnSpc>
            </a:pPr>
            <a:endParaRPr lang="en-CA" sz="2200" dirty="0">
              <a:solidFill>
                <a:srgbClr val="000000"/>
              </a:solidFill>
              <a:latin typeface="Palatino Linotype" pitchFamily="18" charset="0"/>
            </a:endParaRPr>
          </a:p>
        </p:txBody>
      </p:sp>
      <p:sp>
        <p:nvSpPr>
          <p:cNvPr id="9" name="TextBox 16"/>
          <p:cNvSpPr txBox="1"/>
          <p:nvPr/>
        </p:nvSpPr>
        <p:spPr>
          <a:xfrm>
            <a:off x="179512" y="3757389"/>
            <a:ext cx="4429739" cy="2154436"/>
          </a:xfrm>
          <a:prstGeom prst="rect">
            <a:avLst/>
          </a:prstGeom>
          <a:noFill/>
        </p:spPr>
        <p:txBody>
          <a:bodyPr vert="horz" wrap="none" lIns="0" tIns="0" rIns="0" bIns="0" rtlCol="0">
            <a:spAutoFit/>
          </a:bodyPr>
          <a:lstStyle/>
          <a:p>
            <a:pPr>
              <a:lnSpc>
                <a:spcPts val="2070"/>
              </a:lnSpc>
            </a:pPr>
            <a:r>
              <a:rPr lang="x-none" sz="2200" dirty="0" smtClean="0">
                <a:solidFill>
                  <a:srgbClr val="000000"/>
                </a:solidFill>
                <a:latin typeface="Palatino Linotype" pitchFamily="18" charset="0"/>
                <a:cs typeface="Times New Roman"/>
              </a:rPr>
              <a:t> </a:t>
            </a:r>
            <a:endParaRPr lang="x-none" sz="2400" b="1" i="1" u="sng" dirty="0" smtClean="0">
              <a:solidFill>
                <a:srgbClr val="D06D30"/>
              </a:solidFill>
              <a:latin typeface="Times New Roman" pitchFamily="18" charset="0"/>
              <a:cs typeface="Times New Roman" pitchFamily="18" charset="0"/>
            </a:endParaRPr>
          </a:p>
          <a:p>
            <a:pPr>
              <a:lnSpc>
                <a:spcPts val="2070"/>
              </a:lnSpc>
            </a:pPr>
            <a:r>
              <a:rPr lang="en-US" sz="2400" b="1" i="1" u="sng" dirty="0" smtClean="0">
                <a:solidFill>
                  <a:srgbClr val="D06D30"/>
                </a:solidFill>
                <a:latin typeface="Times New Roman" pitchFamily="18" charset="0"/>
                <a:cs typeface="Times New Roman" pitchFamily="18" charset="0"/>
              </a:rPr>
              <a:t>A high dose of ingested Fe causes:</a:t>
            </a:r>
            <a:endParaRPr lang="sr-Latn-RS" sz="2400" b="1" i="1" u="sng" dirty="0" smtClean="0">
              <a:solidFill>
                <a:srgbClr val="D06D30"/>
              </a:solidFill>
              <a:latin typeface="Times New Roman" pitchFamily="18" charset="0"/>
              <a:cs typeface="Times New Roman" pitchFamily="18" charset="0"/>
            </a:endParaRPr>
          </a:p>
          <a:p>
            <a:pPr>
              <a:lnSpc>
                <a:spcPts val="2070"/>
              </a:lnSpc>
            </a:pP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a:lnSpc>
                <a:spcPts val="2070"/>
              </a:lnSpc>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Vomiting</a:t>
            </a:r>
            <a:endParaRPr lang="sr-Latn-RS" sz="2400" dirty="0" smtClean="0">
              <a:latin typeface="Times New Roman" pitchFamily="18" charset="0"/>
              <a:cs typeface="Times New Roman" pitchFamily="18" charset="0"/>
            </a:endParaRPr>
          </a:p>
          <a:p>
            <a:pPr>
              <a:lnSpc>
                <a:spcPts val="2070"/>
              </a:lnSpc>
            </a:pPr>
            <a:r>
              <a:rPr lang="sr-Latn-RS" sz="2400" dirty="0" smtClean="0">
                <a:latin typeface="Times New Roman" pitchFamily="18" charset="0"/>
                <a:cs typeface="Times New Roman" pitchFamily="18" charset="0"/>
              </a:rPr>
              <a:t>- D</a:t>
            </a:r>
            <a:r>
              <a:rPr lang="en-US" sz="2400" dirty="0" err="1" smtClean="0">
                <a:latin typeface="Times New Roman" pitchFamily="18" charset="0"/>
                <a:cs typeface="Times New Roman" pitchFamily="18" charset="0"/>
              </a:rPr>
              <a:t>iarrhea</a:t>
            </a: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a:lnSpc>
                <a:spcPts val="2070"/>
              </a:lnSpc>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a:t>
            </a:r>
            <a:r>
              <a:rPr lang="sr-Latn-RS" sz="2400" dirty="0" smtClean="0">
                <a:latin typeface="Times New Roman" pitchFamily="18" charset="0"/>
                <a:cs typeface="Times New Roman" pitchFamily="18" charset="0"/>
              </a:rPr>
              <a:t>ntestinal damage</a:t>
            </a:r>
          </a:p>
          <a:p>
            <a:pPr>
              <a:lnSpc>
                <a:spcPts val="2070"/>
              </a:lnSpc>
            </a:pPr>
            <a:endParaRPr lang="en-CA" sz="2200" dirty="0" smtClean="0">
              <a:solidFill>
                <a:srgbClr val="000000"/>
              </a:solidFill>
              <a:latin typeface="Palatino Linotype" pitchFamily="18" charset="0"/>
              <a:cs typeface="Palatino Linotype"/>
            </a:endParaRPr>
          </a:p>
          <a:p>
            <a:pPr>
              <a:lnSpc>
                <a:spcPts val="2070"/>
              </a:lnSpc>
            </a:pPr>
            <a:endParaRPr lang="en-CA" sz="2200" dirty="0">
              <a:solidFill>
                <a:srgbClr val="000000"/>
              </a:solidFill>
              <a:latin typeface="Palatino Linotype" pitchFamily="18" charset="0"/>
            </a:endParaRPr>
          </a:p>
        </p:txBody>
      </p:sp>
      <p:sp>
        <p:nvSpPr>
          <p:cNvPr id="11" name="TextBox 12"/>
          <p:cNvSpPr txBox="1"/>
          <p:nvPr/>
        </p:nvSpPr>
        <p:spPr>
          <a:xfrm>
            <a:off x="179512" y="2282676"/>
            <a:ext cx="5031827" cy="546368"/>
          </a:xfrm>
          <a:prstGeom prst="rect">
            <a:avLst/>
          </a:prstGeom>
          <a:noFill/>
        </p:spPr>
        <p:txBody>
          <a:bodyPr vert="horz" wrap="none" lIns="0" tIns="0" rIns="0" bIns="0" rtlCol="0">
            <a:spAutoFit/>
          </a:bodyPr>
          <a:lstStyle/>
          <a:p>
            <a:pPr>
              <a:lnSpc>
                <a:spcPts val="2070"/>
              </a:lnSpc>
            </a:pPr>
            <a:r>
              <a:rPr lang="en-CA" sz="2200" dirty="0" smtClean="0">
                <a:solidFill>
                  <a:srgbClr val="000000"/>
                </a:solidFill>
                <a:latin typeface="Palatino Linotype" pitchFamily="18" charset="0"/>
                <a:cs typeface="Times New Roman"/>
              </a:rPr>
              <a:t>-</a:t>
            </a:r>
            <a:r>
              <a:rPr lang="en-CA" sz="22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hereditary idiopathic </a:t>
            </a:r>
            <a:r>
              <a:rPr lang="en-US" sz="2400" dirty="0" err="1" smtClean="0">
                <a:latin typeface="Times New Roman" pitchFamily="18" charset="0"/>
                <a:cs typeface="Times New Roman" pitchFamily="18" charset="0"/>
              </a:rPr>
              <a:t>hemochromatosis</a:t>
            </a:r>
            <a:endParaRPr lang="en-CA" sz="2200" dirty="0" smtClean="0">
              <a:solidFill>
                <a:srgbClr val="000000"/>
              </a:solidFill>
              <a:latin typeface="Times New Roman" pitchFamily="18" charset="0"/>
              <a:cs typeface="Times New Roman" pitchFamily="18" charset="0"/>
            </a:endParaRPr>
          </a:p>
          <a:p>
            <a:pPr>
              <a:lnSpc>
                <a:spcPts val="2070"/>
              </a:lnSpc>
            </a:pPr>
            <a:endParaRPr lang="en-CA" sz="22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3419872" y="332656"/>
            <a:ext cx="2066528" cy="1308050"/>
          </a:xfrm>
          <a:prstGeom prst="rect">
            <a:avLst/>
          </a:prstGeom>
          <a:noFill/>
        </p:spPr>
        <p:txBody>
          <a:bodyPr vert="horz" wrap="square" lIns="0" tIns="0" rIns="0" bIns="0" rtlCol="0">
            <a:spAutoFit/>
          </a:bodyPr>
          <a:lstStyle/>
          <a:p>
            <a:pPr>
              <a:lnSpc>
                <a:spcPts val="5060"/>
              </a:lnSpc>
            </a:pPr>
            <a:r>
              <a:rPr lang="en-US" sz="4000" b="1" dirty="0" smtClean="0">
                <a:solidFill>
                  <a:srgbClr val="D06D30"/>
                </a:solidFill>
                <a:latin typeface="Times New Roman" pitchFamily="18" charset="0"/>
                <a:cs typeface="Times New Roman" pitchFamily="18" charset="0"/>
              </a:rPr>
              <a:t>Iodine (I)</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3" name="TextBox 3"/>
          <p:cNvSpPr txBox="1"/>
          <p:nvPr/>
        </p:nvSpPr>
        <p:spPr>
          <a:xfrm>
            <a:off x="611560" y="1556792"/>
            <a:ext cx="4761753" cy="1795363"/>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b="1" dirty="0" smtClean="0">
                <a:latin typeface="Times New Roman" pitchFamily="18" charset="0"/>
                <a:cs typeface="Times New Roman" pitchFamily="18" charset="0"/>
              </a:rPr>
              <a:t>Role in thyroid hormone synthesis</a:t>
            </a:r>
            <a:r>
              <a:rPr lang="en-US" sz="2400" dirty="0" smtClean="0">
                <a:latin typeface="Times New Roman" pitchFamily="18" charset="0"/>
                <a:cs typeface="Times New Roman" pitchFamily="18" charset="0"/>
              </a:rPr>
              <a:t>:</a:t>
            </a:r>
            <a:endParaRPr lang="sr-Latn-RS" sz="2400" dirty="0" smtClean="0">
              <a:latin typeface="Times New Roman" pitchFamily="18" charset="0"/>
              <a:cs typeface="Times New Roman" pitchFamily="18" charset="0"/>
            </a:endParaRPr>
          </a:p>
          <a:p>
            <a:pPr>
              <a:lnSpc>
                <a:spcPts val="2800"/>
              </a:lnSpc>
              <a:tabLst>
                <a:tab pos="342900" algn="l"/>
              </a:tabLst>
            </a:pPr>
            <a:endParaRPr lang="sr-Latn-RS" sz="2400" dirty="0" smtClean="0">
              <a:latin typeface="Times New Roman" pitchFamily="18" charset="0"/>
              <a:cs typeface="Times New Roman" pitchFamily="18" charset="0"/>
            </a:endParaRPr>
          </a:p>
          <a:p>
            <a:pPr>
              <a:lnSpc>
                <a:spcPts val="2800"/>
              </a:lnSpc>
              <a:tabLst>
                <a:tab pos="342900" algn="l"/>
              </a:tabLst>
            </a:pPr>
            <a:r>
              <a:rPr lang="sr-Latn-RS" sz="2400" b="1" i="1" dirty="0" smtClean="0">
                <a:solidFill>
                  <a:srgbClr val="D06D30"/>
                </a:solidFill>
                <a:latin typeface="Times New Roman" pitchFamily="18" charset="0"/>
                <a:cs typeface="Times New Roman" pitchFamily="18" charset="0"/>
              </a:rPr>
              <a:t>-</a:t>
            </a:r>
            <a:r>
              <a:rPr lang="sr-Latn-RS" sz="2400" dirty="0" smtClean="0">
                <a:latin typeface="Times New Roman" pitchFamily="18" charset="0"/>
                <a:cs typeface="Times New Roman" pitchFamily="18" charset="0"/>
              </a:rPr>
              <a:t> </a:t>
            </a:r>
            <a:r>
              <a:rPr lang="en-US" sz="2400" i="1" dirty="0" err="1" smtClean="0">
                <a:solidFill>
                  <a:srgbClr val="D06D30"/>
                </a:solidFill>
                <a:latin typeface="Times New Roman" pitchFamily="18" charset="0"/>
                <a:cs typeface="Times New Roman" pitchFamily="18" charset="0"/>
              </a:rPr>
              <a:t>triiodothyronine</a:t>
            </a:r>
            <a:r>
              <a:rPr lang="en-US" sz="2400" i="1" dirty="0" smtClean="0">
                <a:solidFill>
                  <a:srgbClr val="D06D30"/>
                </a:solidFill>
                <a:latin typeface="Times New Roman" pitchFamily="18" charset="0"/>
                <a:cs typeface="Times New Roman" pitchFamily="18" charset="0"/>
              </a:rPr>
              <a:t> (T3) </a:t>
            </a:r>
            <a:endParaRPr lang="sr-Latn-RS" sz="2400" i="1" dirty="0" smtClean="0">
              <a:solidFill>
                <a:srgbClr val="D06D30"/>
              </a:solidFill>
              <a:latin typeface="Times New Roman" pitchFamily="18" charset="0"/>
              <a:cs typeface="Times New Roman" pitchFamily="18" charset="0"/>
            </a:endParaRPr>
          </a:p>
          <a:p>
            <a:pPr>
              <a:lnSpc>
                <a:spcPts val="2800"/>
              </a:lnSpc>
              <a:tabLst>
                <a:tab pos="342900" algn="l"/>
              </a:tabLst>
            </a:pPr>
            <a:r>
              <a:rPr lang="sr-Latn-RS" sz="2400" i="1" dirty="0" smtClean="0">
                <a:solidFill>
                  <a:srgbClr val="D06D30"/>
                </a:solidFill>
                <a:latin typeface="Times New Roman" pitchFamily="18" charset="0"/>
                <a:cs typeface="Times New Roman" pitchFamily="18" charset="0"/>
              </a:rPr>
              <a:t>- </a:t>
            </a:r>
            <a:r>
              <a:rPr lang="en-US" sz="2400" i="1" dirty="0" err="1" smtClean="0">
                <a:solidFill>
                  <a:srgbClr val="D06D30"/>
                </a:solidFill>
                <a:latin typeface="Times New Roman" pitchFamily="18" charset="0"/>
                <a:cs typeface="Times New Roman" pitchFamily="18" charset="0"/>
              </a:rPr>
              <a:t>thyroxine</a:t>
            </a:r>
            <a:r>
              <a:rPr lang="en-US" sz="2400" i="1" dirty="0" smtClean="0">
                <a:solidFill>
                  <a:srgbClr val="D06D30"/>
                </a:solidFill>
                <a:latin typeface="Times New Roman" pitchFamily="18" charset="0"/>
                <a:cs typeface="Times New Roman" pitchFamily="18" charset="0"/>
              </a:rPr>
              <a:t> (T4)</a:t>
            </a:r>
            <a:r>
              <a:rPr lang="en-CA" sz="2400" i="1" dirty="0" smtClean="0">
                <a:solidFill>
                  <a:srgbClr val="D06D30"/>
                </a:solidFill>
                <a:latin typeface="Times New Roman" pitchFamily="18" charset="0"/>
                <a:cs typeface="Times New Roman" pitchFamily="18" charset="0"/>
              </a:rPr>
              <a:t> </a:t>
            </a:r>
            <a:endParaRPr lang="en-CA" sz="2410" b="1" i="1" dirty="0" smtClean="0">
              <a:solidFill>
                <a:srgbClr val="D06D30"/>
              </a:solidFill>
              <a:latin typeface="Times New Roman" pitchFamily="18" charset="0"/>
              <a:cs typeface="Times New Roman" pitchFamily="18" charset="0"/>
            </a:endParaRPr>
          </a:p>
          <a:p>
            <a:pPr>
              <a:lnSpc>
                <a:spcPts val="2800"/>
              </a:lnSpc>
            </a:pPr>
            <a:endParaRPr lang="en-CA" sz="2400" dirty="0">
              <a:solidFill>
                <a:srgbClr val="000000"/>
              </a:solidFill>
            </a:endParaRPr>
          </a:p>
        </p:txBody>
      </p:sp>
      <p:sp>
        <p:nvSpPr>
          <p:cNvPr id="4" name="TextBox 4"/>
          <p:cNvSpPr txBox="1"/>
          <p:nvPr/>
        </p:nvSpPr>
        <p:spPr>
          <a:xfrm>
            <a:off x="611560" y="4724401"/>
            <a:ext cx="8151440" cy="1077218"/>
          </a:xfrm>
          <a:prstGeom prst="rect">
            <a:avLst/>
          </a:prstGeom>
          <a:noFill/>
        </p:spPr>
        <p:txBody>
          <a:bodyPr vert="horz" wrap="square" lIns="0" tIns="0" rIns="0" bIns="0" rtlCol="0">
            <a:spAutoFit/>
          </a:bodyPr>
          <a:lstStyle/>
          <a:p>
            <a:pPr>
              <a:lnSpc>
                <a:spcPts val="276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It is found in nature in the form of iodide. </a:t>
            </a:r>
            <a:endParaRPr lang="sr-Latn-RS" sz="2400" dirty="0" smtClean="0">
              <a:latin typeface="Times New Roman" pitchFamily="18" charset="0"/>
              <a:cs typeface="Times New Roman" pitchFamily="18" charset="0"/>
            </a:endParaRPr>
          </a:p>
          <a:p>
            <a:pPr>
              <a:lnSpc>
                <a:spcPts val="2760"/>
              </a:lnSpc>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Kitchen salt with the addition of iodide provides an adequate amount</a:t>
            </a:r>
            <a:r>
              <a:rPr lang="sr-Latn-RS" sz="2400" dirty="0" smtClean="0">
                <a:latin typeface="Times New Roman" pitchFamily="18" charset="0"/>
                <a:cs typeface="Times New Roman" pitchFamily="18" charset="0"/>
              </a:rPr>
              <a:t>.</a:t>
            </a:r>
            <a:endParaRPr lang="en-CA" sz="2400" dirty="0" smtClean="0">
              <a:solidFill>
                <a:srgbClr val="000000"/>
              </a:solidFill>
              <a:latin typeface="Times New Roman" pitchFamily="18" charset="0"/>
              <a:cs typeface="Times New Roman" pitchFamily="18" charset="0"/>
            </a:endParaRPr>
          </a:p>
        </p:txBody>
      </p:sp>
      <p:sp>
        <p:nvSpPr>
          <p:cNvPr id="12" name="TextBox 4"/>
          <p:cNvSpPr txBox="1"/>
          <p:nvPr/>
        </p:nvSpPr>
        <p:spPr>
          <a:xfrm>
            <a:off x="609600" y="3352800"/>
            <a:ext cx="7992888" cy="683007"/>
          </a:xfrm>
          <a:prstGeom prst="rect">
            <a:avLst/>
          </a:prstGeom>
          <a:noFill/>
        </p:spPr>
        <p:txBody>
          <a:bodyPr vert="horz" wrap="square" lIns="0" tIns="0" rIns="0" bIns="0" rtlCol="0">
            <a:spAutoFit/>
          </a:bodyPr>
          <a:lstStyle/>
          <a:p>
            <a:pPr>
              <a:lnSpc>
                <a:spcPts val="2760"/>
              </a:lnSpc>
              <a:buFont typeface="Wingdings 2" pitchFamily="18" charset="2"/>
              <a:buChar char=""/>
            </a:pPr>
            <a:r>
              <a:rPr lang="x-none" sz="2400" smtClean="0">
                <a:solidFill>
                  <a:srgbClr val="000000"/>
                </a:solidFill>
                <a:latin typeface="Arial"/>
                <a:cs typeface="Arial"/>
              </a:rPr>
              <a:t> </a:t>
            </a:r>
            <a:r>
              <a:rPr lang="en-US" sz="2400" dirty="0" smtClean="0">
                <a:latin typeface="Times New Roman" pitchFamily="18" charset="0"/>
                <a:cs typeface="Times New Roman" pitchFamily="18" charset="0"/>
              </a:rPr>
              <a:t>There are 20-30 mg in the body (80% is in the thyroid gland)</a:t>
            </a:r>
            <a:r>
              <a:rPr lang="sr-Latn-R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endParaRPr lang="ru-RU" sz="2400" spc="-5" dirty="0" smtClean="0">
              <a:latin typeface="Times New Roman" pitchFamily="18" charset="0"/>
              <a:cs typeface="Times New Roman" pitchFamily="18" charset="0"/>
            </a:endParaRPr>
          </a:p>
          <a:p>
            <a:pPr>
              <a:lnSpc>
                <a:spcPts val="2760"/>
              </a:lnSpc>
            </a:pPr>
            <a:endParaRPr lang="ru-RU" sz="1600" spc="-5" dirty="0" smtClean="0">
              <a:latin typeface="Palatino Linotype" pitchFamily="18" charset="0"/>
            </a:endParaRPr>
          </a:p>
        </p:txBody>
      </p:sp>
      <p:sp>
        <p:nvSpPr>
          <p:cNvPr id="13" name="Rectangle 12"/>
          <p:cNvSpPr/>
          <p:nvPr/>
        </p:nvSpPr>
        <p:spPr>
          <a:xfrm>
            <a:off x="539552" y="3861048"/>
            <a:ext cx="4353499" cy="451406"/>
          </a:xfrm>
          <a:prstGeom prst="rect">
            <a:avLst/>
          </a:prstGeom>
        </p:spPr>
        <p:txBody>
          <a:bodyPr wrap="none">
            <a:spAutoFit/>
          </a:bodyPr>
          <a:lstStyle/>
          <a:p>
            <a:pPr lvl="0">
              <a:lnSpc>
                <a:spcPts val="2760"/>
              </a:lnSpc>
              <a:buFont typeface="Wingdings 2" pitchFamily="18" charset="2"/>
              <a:buChar char=""/>
            </a:pPr>
            <a:r>
              <a:rPr lang="x-none" sz="240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Daily requirements are </a:t>
            </a:r>
            <a:r>
              <a:rPr lang="en-US" sz="2400" dirty="0" smtClean="0">
                <a:solidFill>
                  <a:srgbClr val="D06D30"/>
                </a:solidFill>
                <a:latin typeface="Times New Roman" pitchFamily="18" charset="0"/>
                <a:cs typeface="Times New Roman" pitchFamily="18" charset="0"/>
              </a:rPr>
              <a:t>100 </a:t>
            </a:r>
            <a:r>
              <a:rPr lang="en-US" sz="2400" dirty="0" err="1" smtClean="0">
                <a:solidFill>
                  <a:srgbClr val="D06D30"/>
                </a:solidFill>
                <a:latin typeface="Times New Roman" pitchFamily="18" charset="0"/>
                <a:cs typeface="Times New Roman" pitchFamily="18" charset="0"/>
              </a:rPr>
              <a:t>μg</a:t>
            </a:r>
            <a:r>
              <a:rPr lang="sr-Latn-RS" sz="2400" dirty="0" smtClean="0">
                <a:solidFill>
                  <a:srgbClr val="D06D30"/>
                </a:solidFill>
                <a:latin typeface="Times New Roman" pitchFamily="18" charset="0"/>
                <a:cs typeface="Times New Roman" pitchFamily="18" charset="0"/>
              </a:rPr>
              <a:t>.</a:t>
            </a:r>
            <a:r>
              <a:rPr lang="en-CA" sz="2400" dirty="0" smtClean="0">
                <a:solidFill>
                  <a:srgbClr val="D06D30"/>
                </a:solidFill>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622300" y="1484784"/>
            <a:ext cx="2526333" cy="718145"/>
          </a:xfrm>
          <a:prstGeom prst="rect">
            <a:avLst/>
          </a:prstGeom>
          <a:noFill/>
        </p:spPr>
        <p:txBody>
          <a:bodyPr vert="horz" wrap="none" lIns="0" tIns="0" rIns="0" bIns="0" rtlCol="0">
            <a:spAutoFit/>
          </a:bodyPr>
          <a:lstStyle/>
          <a:p>
            <a:pPr>
              <a:lnSpc>
                <a:spcPts val="2760"/>
              </a:lnSpc>
            </a:pPr>
            <a:r>
              <a:rPr lang="en-CA" sz="2400" dirty="0" smtClean="0">
                <a:solidFill>
                  <a:srgbClr val="C00000"/>
                </a:solidFill>
                <a:latin typeface="Arial"/>
                <a:cs typeface="Arial"/>
              </a:rPr>
              <a:t>•</a:t>
            </a:r>
            <a:r>
              <a:rPr lang="en-CA" sz="2410" b="1" dirty="0" smtClean="0">
                <a:solidFill>
                  <a:srgbClr val="C00000"/>
                </a:solidFill>
                <a:latin typeface="Palatino Linotype Bold"/>
                <a:cs typeface="Palatino Linotype Bold"/>
              </a:rPr>
              <a:t> </a:t>
            </a:r>
            <a:r>
              <a:rPr lang="en-US" sz="2400" b="1" dirty="0" smtClean="0">
                <a:solidFill>
                  <a:srgbClr val="D06D30"/>
                </a:solidFill>
                <a:latin typeface="Times New Roman" pitchFamily="18" charset="0"/>
                <a:cs typeface="Times New Roman" pitchFamily="18" charset="0"/>
              </a:rPr>
              <a:t>Iodine deficiency:</a:t>
            </a:r>
            <a:endParaRPr lang="en-CA" sz="2400" b="1" dirty="0" smtClean="0">
              <a:solidFill>
                <a:srgbClr val="D06D30"/>
              </a:solidFill>
              <a:latin typeface="Times New Roman" pitchFamily="18" charset="0"/>
              <a:cs typeface="Times New Roman" pitchFamily="18" charset="0"/>
            </a:endParaRPr>
          </a:p>
          <a:p>
            <a:pPr>
              <a:lnSpc>
                <a:spcPts val="2760"/>
              </a:lnSpc>
            </a:pPr>
            <a:endParaRPr lang="en-CA" sz="2400" dirty="0">
              <a:solidFill>
                <a:srgbClr val="C00000"/>
              </a:solidFill>
            </a:endParaRPr>
          </a:p>
        </p:txBody>
      </p:sp>
      <p:sp>
        <p:nvSpPr>
          <p:cNvPr id="7" name="TextBox 7"/>
          <p:cNvSpPr txBox="1"/>
          <p:nvPr/>
        </p:nvSpPr>
        <p:spPr>
          <a:xfrm>
            <a:off x="622300" y="1929284"/>
            <a:ext cx="914674" cy="718145"/>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Times New Roman"/>
                <a:cs typeface="Times New Roman"/>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goiter</a:t>
            </a:r>
            <a:endParaRPr lang="en-CA" sz="2400" dirty="0" smtClean="0">
              <a:solidFill>
                <a:srgbClr val="00000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8" name="TextBox 8"/>
          <p:cNvSpPr txBox="1"/>
          <p:nvPr/>
        </p:nvSpPr>
        <p:spPr>
          <a:xfrm>
            <a:off x="605380" y="2304018"/>
            <a:ext cx="4989892" cy="1436291"/>
          </a:xfrm>
          <a:prstGeom prst="rect">
            <a:avLst/>
          </a:prstGeom>
          <a:noFill/>
        </p:spPr>
        <p:txBody>
          <a:bodyPr vert="horz" wrap="none" lIns="0" tIns="0" rIns="0" bIns="0" rtlCol="0">
            <a:spAutoFit/>
          </a:bodyPr>
          <a:lstStyle/>
          <a:p>
            <a:pPr>
              <a:lnSpc>
                <a:spcPts val="2760"/>
              </a:lnSpc>
              <a:buFontTx/>
              <a:buChar char="-"/>
            </a:pPr>
            <a:r>
              <a:rPr lang="x-none" sz="240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endemic </a:t>
            </a:r>
            <a:r>
              <a:rPr lang="en-US" sz="2400" dirty="0" err="1" smtClean="0">
                <a:latin typeface="Times New Roman" pitchFamily="18" charset="0"/>
                <a:cs typeface="Times New Roman" pitchFamily="18" charset="0"/>
              </a:rPr>
              <a:t>myxedema</a:t>
            </a: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a:lnSpc>
                <a:spcPts val="2760"/>
              </a:lnSpc>
              <a:buFontTx/>
              <a:buChar char="-"/>
            </a:pPr>
            <a:r>
              <a:rPr lang="en-US" sz="2400" dirty="0" smtClean="0">
                <a:latin typeface="Times New Roman" pitchFamily="18" charset="0"/>
                <a:cs typeface="Times New Roman" pitchFamily="18" charset="0"/>
              </a:rPr>
              <a:t>mental disorders (cretinism in children</a:t>
            </a:r>
            <a:r>
              <a:rPr lang="sr-Latn-RS" sz="2400" dirty="0" smtClean="0"/>
              <a:t>)</a:t>
            </a:r>
            <a:endParaRPr lang="ru-RU" sz="2400" dirty="0" smtClean="0">
              <a:solidFill>
                <a:prstClr val="black"/>
              </a:solidFill>
              <a:latin typeface="Palatino Linotype" pitchFamily="18" charset="0"/>
              <a:cs typeface="Calibri"/>
            </a:endParaRPr>
          </a:p>
          <a:p>
            <a:pPr>
              <a:lnSpc>
                <a:spcPts val="2760"/>
              </a:lnSpc>
              <a:buFontTx/>
              <a:buChar char="-"/>
            </a:pPr>
            <a:endParaRPr lang="en-CA" sz="2400" dirty="0" smtClean="0">
              <a:solidFill>
                <a:srgbClr val="000000"/>
              </a:solidFill>
              <a:latin typeface="Palatino Linotype" pitchFamily="18" charset="0"/>
              <a:cs typeface="Palatino Linotype"/>
            </a:endParaRPr>
          </a:p>
          <a:p>
            <a:pPr>
              <a:lnSpc>
                <a:spcPts val="2760"/>
              </a:lnSpc>
            </a:pPr>
            <a:endParaRPr lang="en-CA" sz="2400" dirty="0">
              <a:solidFill>
                <a:srgbClr val="000000"/>
              </a:solidFill>
              <a:latin typeface="Palatino Linotype" pitchFamily="18" charset="0"/>
            </a:endParaRPr>
          </a:p>
        </p:txBody>
      </p:sp>
      <p:sp>
        <p:nvSpPr>
          <p:cNvPr id="9" name="TextBox 9"/>
          <p:cNvSpPr txBox="1"/>
          <p:nvPr/>
        </p:nvSpPr>
        <p:spPr>
          <a:xfrm>
            <a:off x="586804" y="3789040"/>
            <a:ext cx="1416157" cy="718145"/>
          </a:xfrm>
          <a:prstGeom prst="rect">
            <a:avLst/>
          </a:prstGeom>
          <a:noFill/>
        </p:spPr>
        <p:txBody>
          <a:bodyPr vert="horz" wrap="none" lIns="0" tIns="0" rIns="0" bIns="0" rtlCol="0">
            <a:spAutoFit/>
          </a:bodyPr>
          <a:lstStyle/>
          <a:p>
            <a:pPr>
              <a:lnSpc>
                <a:spcPts val="2760"/>
              </a:lnSpc>
            </a:pPr>
            <a:r>
              <a:rPr lang="en-CA" sz="2400" dirty="0" smtClean="0">
                <a:solidFill>
                  <a:srgbClr val="C00000"/>
                </a:solidFill>
                <a:latin typeface="Arial"/>
                <a:cs typeface="Arial"/>
              </a:rPr>
              <a:t>•</a:t>
            </a:r>
            <a:r>
              <a:rPr lang="en-CA" sz="2410" b="1" dirty="0" smtClean="0">
                <a:solidFill>
                  <a:srgbClr val="C00000"/>
                </a:solidFill>
                <a:latin typeface="Palatino Linotype Bold"/>
                <a:cs typeface="Palatino Linotype Bold"/>
              </a:rPr>
              <a:t> </a:t>
            </a:r>
            <a:r>
              <a:rPr lang="en-US" sz="2800" b="1" dirty="0" smtClean="0">
                <a:solidFill>
                  <a:srgbClr val="D06D30"/>
                </a:solidFill>
                <a:latin typeface="Times New Roman" pitchFamily="18" charset="0"/>
                <a:cs typeface="Times New Roman" pitchFamily="18" charset="0"/>
              </a:rPr>
              <a:t>Toxicity</a:t>
            </a:r>
            <a:endParaRPr lang="en-CA" sz="2410" b="1" dirty="0" smtClean="0">
              <a:solidFill>
                <a:srgbClr val="D06D30"/>
              </a:solidFill>
              <a:latin typeface="Times New Roman" pitchFamily="18" charset="0"/>
              <a:cs typeface="Times New Roman" pitchFamily="18" charset="0"/>
            </a:endParaRPr>
          </a:p>
          <a:p>
            <a:pPr>
              <a:lnSpc>
                <a:spcPts val="2760"/>
              </a:lnSpc>
            </a:pPr>
            <a:endParaRPr lang="en-CA" sz="2400" dirty="0">
              <a:solidFill>
                <a:srgbClr val="000000"/>
              </a:solidFill>
            </a:endParaRPr>
          </a:p>
        </p:txBody>
      </p:sp>
      <p:sp>
        <p:nvSpPr>
          <p:cNvPr id="10" name="TextBox 10"/>
          <p:cNvSpPr txBox="1"/>
          <p:nvPr/>
        </p:nvSpPr>
        <p:spPr>
          <a:xfrm>
            <a:off x="586805" y="4267200"/>
            <a:ext cx="6804596" cy="1115690"/>
          </a:xfrm>
          <a:prstGeom prst="rect">
            <a:avLst/>
          </a:prstGeom>
          <a:noFill/>
        </p:spPr>
        <p:txBody>
          <a:bodyPr vert="horz" wrap="square" lIns="0" tIns="0" rIns="0" bIns="0" rtlCol="0">
            <a:spAutoFit/>
          </a:bodyPr>
          <a:lstStyle/>
          <a:p>
            <a:pPr>
              <a:lnSpc>
                <a:spcPts val="2900"/>
              </a:lnSpc>
              <a:tabLst>
                <a:tab pos="342900" algn="l"/>
              </a:tabLst>
            </a:pPr>
            <a:r>
              <a:rPr lang="en-CA" sz="2402" dirty="0" smtClean="0">
                <a:solidFill>
                  <a:srgbClr val="000000"/>
                </a:solidFill>
                <a:latin typeface="Times New Roman"/>
                <a:cs typeface="Times New Roman"/>
              </a:rPr>
              <a:t>-</a:t>
            </a:r>
            <a:r>
              <a:rPr lang="en-CA" sz="2402"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chronic toxicity-hyperthyroidism, or paradoxical hypothyroidism or </a:t>
            </a:r>
            <a:r>
              <a:rPr lang="en-US" sz="2400" dirty="0" err="1" smtClean="0">
                <a:latin typeface="Times New Roman" pitchFamily="18" charset="0"/>
                <a:cs typeface="Times New Roman" pitchFamily="18" charset="0"/>
              </a:rPr>
              <a:t>myxedema</a:t>
            </a:r>
            <a:r>
              <a:rPr lang="sr-Latn-RS"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
          <p:cNvSpPr txBox="1"/>
          <p:nvPr/>
        </p:nvSpPr>
        <p:spPr>
          <a:xfrm>
            <a:off x="76200" y="2667000"/>
            <a:ext cx="8991600" cy="2616101"/>
          </a:xfrm>
          <a:prstGeom prst="rect">
            <a:avLst/>
          </a:prstGeom>
          <a:noFill/>
        </p:spPr>
        <p:txBody>
          <a:bodyPr vert="horz" wrap="square" lIns="0" tIns="0" rIns="0" bIns="0" rtlCol="0">
            <a:spAutoFit/>
          </a:bodyPr>
          <a:lstStyle/>
          <a:p>
            <a:pPr algn="ctr">
              <a:lnSpc>
                <a:spcPts val="5060"/>
              </a:lnSpc>
            </a:pPr>
            <a:r>
              <a:rPr lang="en-US" sz="4400" b="1" dirty="0" smtClean="0">
                <a:solidFill>
                  <a:schemeClr val="accent6">
                    <a:lumMod val="75000"/>
                  </a:schemeClr>
                </a:solidFill>
                <a:latin typeface="Times New Roman" pitchFamily="18" charset="0"/>
                <a:cs typeface="Times New Roman" pitchFamily="18" charset="0"/>
              </a:rPr>
              <a:t>LIPOSOLUBABLE VITAMINS</a:t>
            </a:r>
            <a:endParaRPr lang="sr-Latn-RS" sz="4400" b="1" dirty="0" smtClean="0">
              <a:solidFill>
                <a:schemeClr val="accent6">
                  <a:lumMod val="75000"/>
                </a:schemeClr>
              </a:solidFill>
              <a:latin typeface="Times New Roman" pitchFamily="18" charset="0"/>
              <a:cs typeface="Times New Roman" pitchFamily="18" charset="0"/>
            </a:endParaRPr>
          </a:p>
          <a:p>
            <a:pPr algn="ctr">
              <a:lnSpc>
                <a:spcPts val="5060"/>
              </a:lnSpc>
            </a:pPr>
            <a:r>
              <a:rPr lang="sr-Latn-RS" sz="4400" b="1" dirty="0" smtClean="0">
                <a:solidFill>
                  <a:schemeClr val="accent6">
                    <a:lumMod val="75000"/>
                  </a:schemeClr>
                </a:solidFill>
                <a:latin typeface="Times New Roman" pitchFamily="18" charset="0"/>
                <a:cs typeface="Times New Roman" pitchFamily="18" charset="0"/>
              </a:rPr>
              <a:t>(A, D, E ,K)</a:t>
            </a:r>
          </a:p>
          <a:p>
            <a:pPr algn="ctr">
              <a:lnSpc>
                <a:spcPts val="5060"/>
              </a:lnSpc>
            </a:pPr>
            <a:endParaRPr lang="x-none" sz="2000" b="1" dirty="0" smtClean="0">
              <a:solidFill>
                <a:srgbClr val="C00000"/>
              </a:solidFill>
              <a:latin typeface="Palatino Linotype Bold"/>
              <a:cs typeface="Palatino Linotype Bold"/>
            </a:endParaRPr>
          </a:p>
          <a:p>
            <a:pPr algn="ctr">
              <a:lnSpc>
                <a:spcPts val="5060"/>
              </a:lnSpc>
            </a:pPr>
            <a:r>
              <a:rPr lang="x-none" sz="4414" b="1" dirty="0" smtClean="0">
                <a:solidFill>
                  <a:srgbClr val="C00000"/>
                </a:solidFill>
                <a:latin typeface="Palatino Linotype Bold"/>
                <a:cs typeface="Palatino Linotype Bold"/>
              </a:rPr>
              <a:t>     </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52400" y="990600"/>
            <a:ext cx="8812088" cy="5856090"/>
          </a:xfrm>
          <a:prstGeom prst="rect">
            <a:avLst/>
          </a:prstGeom>
        </p:spPr>
        <p:txBody>
          <a:bodyPr vert="horz" wrap="square" lIns="0" tIns="48895" rIns="0" bIns="0" rtlCol="0">
            <a:spAutoFit/>
          </a:bodyPr>
          <a:lstStyle/>
          <a:p>
            <a:pPr marL="406400" indent="-342900">
              <a:spcBef>
                <a:spcPts val="385"/>
              </a:spcBef>
              <a:buFont typeface="Arial"/>
              <a:buChar char="•"/>
              <a:tabLst>
                <a:tab pos="405765" algn="l"/>
                <a:tab pos="406400" algn="l"/>
              </a:tabLst>
            </a:pPr>
            <a:r>
              <a:rPr lang="en-US" sz="2000" dirty="0" smtClean="0">
                <a:latin typeface="Times New Roman" pitchFamily="18" charset="0"/>
                <a:cs typeface="Times New Roman" pitchFamily="18" charset="0"/>
              </a:rPr>
              <a:t>The total amount of copper in the body is </a:t>
            </a:r>
            <a:r>
              <a:rPr lang="en-US" sz="2000" dirty="0" smtClean="0">
                <a:solidFill>
                  <a:srgbClr val="D06D30"/>
                </a:solidFill>
                <a:latin typeface="Times New Roman" pitchFamily="18" charset="0"/>
                <a:cs typeface="Times New Roman" pitchFamily="18" charset="0"/>
              </a:rPr>
              <a:t>100-150 mg</a:t>
            </a:r>
            <a:r>
              <a:rPr lang="en-US" sz="2000" dirty="0" smtClean="0">
                <a:latin typeface="Times New Roman" pitchFamily="18" charset="0"/>
                <a:cs typeface="Times New Roman" pitchFamily="18" charset="0"/>
              </a:rPr>
              <a:t>.</a:t>
            </a:r>
            <a:endParaRPr lang="ru-RU" sz="2000" dirty="0" smtClean="0">
              <a:latin typeface="Palatino Linotype" pitchFamily="18" charset="0"/>
              <a:cs typeface="Calibri"/>
            </a:endParaRPr>
          </a:p>
          <a:p>
            <a:pPr marL="406400" indent="-342900">
              <a:lnSpc>
                <a:spcPct val="100000"/>
              </a:lnSpc>
              <a:spcBef>
                <a:spcPts val="385"/>
              </a:spcBef>
              <a:buFont typeface="Arial"/>
              <a:buChar char="•"/>
              <a:tabLst>
                <a:tab pos="405765" algn="l"/>
                <a:tab pos="406400" algn="l"/>
              </a:tabLst>
            </a:pPr>
            <a:r>
              <a:rPr lang="en-US" sz="2000" dirty="0" smtClean="0">
                <a:latin typeface="Times New Roman" pitchFamily="18" charset="0"/>
                <a:cs typeface="Times New Roman" pitchFamily="18" charset="0"/>
              </a:rPr>
              <a:t>It is found in the </a:t>
            </a:r>
            <a:r>
              <a:rPr lang="en-US" sz="2000" dirty="0" smtClean="0">
                <a:solidFill>
                  <a:srgbClr val="D06D30"/>
                </a:solidFill>
                <a:latin typeface="Times New Roman" pitchFamily="18" charset="0"/>
                <a:cs typeface="Times New Roman" pitchFamily="18" charset="0"/>
              </a:rPr>
              <a:t>liver, muscles, bones, erythrocytes</a:t>
            </a:r>
            <a:r>
              <a:rPr lang="en-US" sz="2400" dirty="0" smtClean="0">
                <a:latin typeface="Times New Roman" pitchFamily="18" charset="0"/>
                <a:cs typeface="Times New Roman" pitchFamily="18" charset="0"/>
              </a:rPr>
              <a:t>.</a:t>
            </a:r>
            <a:endParaRPr lang="x-none" sz="2400" spc="-5" dirty="0" smtClean="0">
              <a:latin typeface="Times New Roman" pitchFamily="18" charset="0"/>
              <a:cs typeface="Times New Roman" pitchFamily="18" charset="0"/>
            </a:endParaRPr>
          </a:p>
          <a:p>
            <a:pPr marL="406400" indent="-342900">
              <a:lnSpc>
                <a:spcPct val="100000"/>
              </a:lnSpc>
              <a:spcBef>
                <a:spcPts val="385"/>
              </a:spcBef>
              <a:buFont typeface="Arial"/>
              <a:buChar char="•"/>
              <a:tabLst>
                <a:tab pos="405765" algn="l"/>
                <a:tab pos="406400" algn="l"/>
              </a:tabLst>
            </a:pPr>
            <a:endParaRPr lang="x-none" sz="1000" spc="-5" dirty="0" smtClean="0">
              <a:latin typeface="Palatino Linotype" pitchFamily="18" charset="0"/>
              <a:cs typeface="Calibri"/>
            </a:endParaRPr>
          </a:p>
          <a:p>
            <a:pPr marL="406400" indent="-342900">
              <a:spcBef>
                <a:spcPts val="385"/>
              </a:spcBef>
              <a:buFont typeface="Arial"/>
              <a:buChar char="•"/>
              <a:tabLst>
                <a:tab pos="405765" algn="l"/>
                <a:tab pos="406400" algn="l"/>
              </a:tabLst>
            </a:pPr>
            <a:r>
              <a:rPr lang="en-US" sz="2000" dirty="0" smtClean="0">
                <a:latin typeface="Times New Roman" pitchFamily="18" charset="0"/>
                <a:cs typeface="Times New Roman" pitchFamily="18" charset="0"/>
              </a:rPr>
              <a:t>Since Cu2+ ions are poorly soluble, for absorption in the upper parts of the intestine, they must bind to the Cu-binding protein on the luminal side of the </a:t>
            </a:r>
            <a:r>
              <a:rPr lang="en-US" sz="2000" dirty="0" err="1" smtClean="0">
                <a:latin typeface="Times New Roman" pitchFamily="18" charset="0"/>
                <a:cs typeface="Times New Roman" pitchFamily="18" charset="0"/>
              </a:rPr>
              <a:t>enterocytes</a:t>
            </a:r>
            <a:r>
              <a:rPr lang="en-US" sz="2000" dirty="0" smtClean="0">
                <a:latin typeface="Times New Roman" pitchFamily="18" charset="0"/>
                <a:cs typeface="Times New Roman" pitchFamily="18" charset="0"/>
              </a:rPr>
              <a:t>. After entering the </a:t>
            </a:r>
            <a:r>
              <a:rPr lang="en-US" sz="2000" dirty="0" err="1" smtClean="0">
                <a:latin typeface="Times New Roman" pitchFamily="18" charset="0"/>
                <a:cs typeface="Times New Roman" pitchFamily="18" charset="0"/>
              </a:rPr>
              <a:t>enterocytes</a:t>
            </a:r>
            <a:r>
              <a:rPr lang="en-US" sz="2000" dirty="0" smtClean="0">
                <a:latin typeface="Times New Roman" pitchFamily="18" charset="0"/>
                <a:cs typeface="Times New Roman" pitchFamily="18" charset="0"/>
              </a:rPr>
              <a:t>, part of it binds to </a:t>
            </a:r>
            <a:r>
              <a:rPr lang="en-US" sz="2000" dirty="0" err="1" smtClean="0">
                <a:latin typeface="Times New Roman" pitchFamily="18" charset="0"/>
                <a:cs typeface="Times New Roman" pitchFamily="18" charset="0"/>
              </a:rPr>
              <a:t>metallothionein</a:t>
            </a:r>
            <a:r>
              <a:rPr lang="en-US" sz="2000" dirty="0" smtClean="0">
                <a:latin typeface="Times New Roman" pitchFamily="18" charset="0"/>
                <a:cs typeface="Times New Roman" pitchFamily="18" charset="0"/>
              </a:rPr>
              <a:t>, and the excess binds to ATP7A, which enables its transport through the serous side into the circulation</a:t>
            </a:r>
            <a:r>
              <a:rPr lang="en-US" sz="2000" dirty="0" smtClean="0"/>
              <a:t>.</a:t>
            </a:r>
            <a:endParaRPr lang="ru-RU" sz="2000" spc="-10" dirty="0" smtClean="0">
              <a:latin typeface="Palatino Linotype" pitchFamily="18" charset="0"/>
              <a:cs typeface="Calibri"/>
            </a:endParaRPr>
          </a:p>
          <a:p>
            <a:pPr marL="406400" indent="-342900">
              <a:spcBef>
                <a:spcPts val="385"/>
              </a:spcBef>
              <a:buFont typeface="Arial"/>
              <a:buChar char="•"/>
              <a:tabLst>
                <a:tab pos="405765" algn="l"/>
                <a:tab pos="406400" algn="l"/>
              </a:tabLst>
            </a:pPr>
            <a:endParaRPr lang="ru-RU" sz="1000" spc="-10" dirty="0" smtClean="0">
              <a:solidFill>
                <a:srgbClr val="D06D30"/>
              </a:solidFill>
              <a:latin typeface="Palatino Linotype" pitchFamily="18" charset="0"/>
              <a:cs typeface="Calibri"/>
            </a:endParaRPr>
          </a:p>
          <a:p>
            <a:pPr marL="406400" indent="-342900">
              <a:spcBef>
                <a:spcPts val="385"/>
              </a:spcBef>
              <a:buFont typeface="Arial"/>
              <a:buChar char="•"/>
              <a:tabLst>
                <a:tab pos="405765" algn="l"/>
                <a:tab pos="406400" algn="l"/>
              </a:tabLst>
            </a:pPr>
            <a:r>
              <a:rPr lang="en-US" sz="2000" dirty="0" smtClean="0">
                <a:solidFill>
                  <a:srgbClr val="D06D30"/>
                </a:solidFill>
              </a:rPr>
              <a:t> </a:t>
            </a:r>
            <a:r>
              <a:rPr lang="en-US" sz="2000" dirty="0" smtClean="0">
                <a:solidFill>
                  <a:srgbClr val="D06D30"/>
                </a:solidFill>
                <a:latin typeface="Times New Roman" pitchFamily="18" charset="0"/>
                <a:cs typeface="Times New Roman" pitchFamily="18" charset="0"/>
              </a:rPr>
              <a:t>Cadmium and zinc </a:t>
            </a:r>
            <a:r>
              <a:rPr lang="en-US" sz="2000" dirty="0" smtClean="0">
                <a:latin typeface="Times New Roman" pitchFamily="18" charset="0"/>
                <a:cs typeface="Times New Roman" pitchFamily="18" charset="0"/>
              </a:rPr>
              <a:t>reduce the absorption of copper because they bind to the same intracellular protein that regulates the release of copper through the serous side of the mucosa into the blood.</a:t>
            </a:r>
            <a:endParaRPr lang="ru-RU" sz="2000" dirty="0" smtClean="0">
              <a:latin typeface="Times New Roman" pitchFamily="18" charset="0"/>
              <a:cs typeface="Times New Roman" pitchFamily="18" charset="0"/>
            </a:endParaRPr>
          </a:p>
          <a:p>
            <a:pPr marL="406400" indent="-342900">
              <a:spcBef>
                <a:spcPts val="385"/>
              </a:spcBef>
              <a:tabLst>
                <a:tab pos="405765" algn="l"/>
                <a:tab pos="406400" algn="l"/>
              </a:tabLst>
            </a:pPr>
            <a:endParaRPr lang="ru-RU" sz="1000" spc="-10" dirty="0" smtClean="0">
              <a:latin typeface="Palatino Linotype" pitchFamily="18" charset="0"/>
              <a:cs typeface="Calibri"/>
            </a:endParaRPr>
          </a:p>
          <a:p>
            <a:pPr marL="406400" indent="-342900">
              <a:lnSpc>
                <a:spcPct val="100000"/>
              </a:lnSpc>
              <a:spcBef>
                <a:spcPts val="385"/>
              </a:spcBef>
              <a:buFont typeface="Arial"/>
              <a:buChar char="•"/>
              <a:tabLst>
                <a:tab pos="405765" algn="l"/>
                <a:tab pos="406400" algn="l"/>
              </a:tabLst>
            </a:pPr>
            <a:r>
              <a:rPr lang="en-US" sz="2000" dirty="0" smtClean="0">
                <a:latin typeface="Times New Roman" pitchFamily="18" charset="0"/>
                <a:cs typeface="Times New Roman" pitchFamily="18" charset="0"/>
              </a:rPr>
              <a:t>Absorbed copper binds to plasma albumin and all reaches the liver.</a:t>
            </a:r>
            <a:r>
              <a:rPr lang="x-none" sz="2000" smtClean="0">
                <a:solidFill>
                  <a:srgbClr val="000000"/>
                </a:solidFill>
                <a:latin typeface="Times New Roman" pitchFamily="18" charset="0"/>
                <a:cs typeface="Times New Roman" pitchFamily="18" charset="0"/>
              </a:rPr>
              <a:t> </a:t>
            </a:r>
            <a:endParaRPr lang="x-none" sz="2000" dirty="0" smtClean="0">
              <a:solidFill>
                <a:srgbClr val="000000"/>
              </a:solidFill>
              <a:latin typeface="Times New Roman" pitchFamily="18" charset="0"/>
              <a:cs typeface="Times New Roman" pitchFamily="18" charset="0"/>
            </a:endParaRPr>
          </a:p>
          <a:p>
            <a:r>
              <a:rPr lang="x-none" sz="2000" smtClean="0">
                <a:solidFill>
                  <a:srgbClr val="000000"/>
                </a:solidFill>
                <a:latin typeface="Palatino Linotype"/>
                <a:cs typeface="Palatino Linotype"/>
              </a:rPr>
              <a:t>      </a:t>
            </a:r>
            <a:r>
              <a:rPr lang="en-US" sz="2000" dirty="0" smtClean="0">
                <a:latin typeface="Times New Roman" pitchFamily="18" charset="0"/>
                <a:cs typeface="Times New Roman" pitchFamily="18" charset="0"/>
              </a:rPr>
              <a:t>In the liver, it binds to </a:t>
            </a:r>
            <a:r>
              <a:rPr lang="en-US" sz="2000" dirty="0" err="1" smtClean="0">
                <a:solidFill>
                  <a:srgbClr val="D06D30"/>
                </a:solidFill>
                <a:latin typeface="Times New Roman" pitchFamily="18" charset="0"/>
                <a:cs typeface="Times New Roman" pitchFamily="18" charset="0"/>
              </a:rPr>
              <a:t>apoceruloplasmin</a:t>
            </a:r>
            <a:r>
              <a:rPr lang="en-US" sz="2000" dirty="0" smtClean="0">
                <a:latin typeface="Times New Roman" pitchFamily="18" charset="0"/>
                <a:cs typeface="Times New Roman" pitchFamily="18" charset="0"/>
              </a:rPr>
              <a:t> and forms </a:t>
            </a:r>
            <a:r>
              <a:rPr lang="en-US" sz="2000" dirty="0" err="1" smtClean="0">
                <a:solidFill>
                  <a:srgbClr val="D06D30"/>
                </a:solidFill>
                <a:latin typeface="Times New Roman" pitchFamily="18" charset="0"/>
                <a:cs typeface="Times New Roman" pitchFamily="18" charset="0"/>
              </a:rPr>
              <a:t>ceruloplasmin</a:t>
            </a:r>
            <a:r>
              <a:rPr lang="en-US" sz="2000" dirty="0" smtClean="0">
                <a:latin typeface="Times New Roman" pitchFamily="18" charset="0"/>
                <a:cs typeface="Times New Roman" pitchFamily="18" charset="0"/>
              </a:rPr>
              <a:t>, which is released into the </a:t>
            </a:r>
            <a:r>
              <a:rPr lang="en-US" sz="2000" dirty="0" err="1" smtClean="0">
                <a:latin typeface="Times New Roman" pitchFamily="18" charset="0"/>
                <a:cs typeface="Times New Roman" pitchFamily="18" charset="0"/>
              </a:rPr>
              <a:t>circulation.Thus</a:t>
            </a:r>
            <a:r>
              <a:rPr lang="en-US" sz="2000" dirty="0" smtClean="0">
                <a:latin typeface="Times New Roman" pitchFamily="18" charset="0"/>
                <a:cs typeface="Times New Roman" pitchFamily="18" charset="0"/>
              </a:rPr>
              <a:t>, 95% of Su in the blood is bound to globulin (</a:t>
            </a:r>
            <a:r>
              <a:rPr lang="en-US" sz="2000" dirty="0" err="1" smtClean="0">
                <a:solidFill>
                  <a:srgbClr val="D06D30"/>
                </a:solidFill>
                <a:latin typeface="Times New Roman" pitchFamily="18" charset="0"/>
                <a:cs typeface="Times New Roman" pitchFamily="18" charset="0"/>
              </a:rPr>
              <a:t>ceruloplasmin</a:t>
            </a:r>
            <a:r>
              <a:rPr lang="en-US" sz="2000" dirty="0" smtClean="0">
                <a:latin typeface="Times New Roman" pitchFamily="18" charset="0"/>
                <a:cs typeface="Times New Roman" pitchFamily="18" charset="0"/>
              </a:rPr>
              <a:t>), and 5% to albumins</a:t>
            </a:r>
            <a:r>
              <a:rPr lang="en-US" sz="2000" dirty="0" smtClean="0"/>
              <a:t>.</a:t>
            </a:r>
          </a:p>
          <a:p>
            <a:r>
              <a:rPr lang="en-US" sz="2000" dirty="0" smtClean="0"/>
              <a:t/>
            </a:r>
            <a:br>
              <a:rPr lang="en-US" sz="2000" dirty="0" smtClean="0"/>
            </a:br>
            <a:r>
              <a:rPr lang="x-none" sz="2000" smtClean="0">
                <a:solidFill>
                  <a:srgbClr val="000000"/>
                </a:solidFill>
                <a:latin typeface="Palatino Linotype"/>
                <a:cs typeface="Palatino Linotype"/>
              </a:rPr>
              <a:t> </a:t>
            </a:r>
            <a:endParaRPr lang="x-none" sz="2000" spc="-10" dirty="0" smtClean="0">
              <a:latin typeface="Palatino Linotype" pitchFamily="18" charset="0"/>
              <a:cs typeface="Calibri"/>
            </a:endParaRPr>
          </a:p>
        </p:txBody>
      </p:sp>
      <p:sp>
        <p:nvSpPr>
          <p:cNvPr id="5" name="TextBox 2"/>
          <p:cNvSpPr txBox="1"/>
          <p:nvPr/>
        </p:nvSpPr>
        <p:spPr>
          <a:xfrm>
            <a:off x="3124200" y="-27384"/>
            <a:ext cx="3031976" cy="621965"/>
          </a:xfrm>
          <a:prstGeom prst="rect">
            <a:avLst/>
          </a:prstGeom>
          <a:noFill/>
        </p:spPr>
        <p:txBody>
          <a:bodyPr vert="horz" wrap="square" lIns="0" tIns="0" rIns="0" bIns="0" rtlCol="0">
            <a:spAutoFit/>
          </a:bodyPr>
          <a:lstStyle/>
          <a:p>
            <a:pPr>
              <a:lnSpc>
                <a:spcPts val="5060"/>
              </a:lnSpc>
            </a:pPr>
            <a:r>
              <a:rPr lang="sr-Latn-RS" sz="4000" b="1" dirty="0" smtClean="0">
                <a:solidFill>
                  <a:srgbClr val="D06D30"/>
                </a:solidFill>
                <a:latin typeface="Palatino Linotype Bold"/>
              </a:rPr>
              <a:t>  </a:t>
            </a:r>
            <a:r>
              <a:rPr lang="en-US" sz="4000" b="1" dirty="0" smtClean="0">
                <a:solidFill>
                  <a:srgbClr val="D06D30"/>
                </a:solidFill>
                <a:latin typeface="Times New Roman" pitchFamily="18" charset="0"/>
                <a:cs typeface="Times New Roman" pitchFamily="18" charset="0"/>
              </a:rPr>
              <a:t>Copper (Cu)</a:t>
            </a:r>
            <a:endParaRPr lang="en-CA" sz="4000" b="1" dirty="0">
              <a:solidFill>
                <a:srgbClr val="D06D30"/>
              </a:solidFill>
              <a:latin typeface="Times New Roman" pitchFamily="18" charset="0"/>
              <a:cs typeface="Times New Roman" pitchFamily="18" charset="0"/>
            </a:endParaRPr>
          </a:p>
        </p:txBody>
      </p:sp>
      <p:sp>
        <p:nvSpPr>
          <p:cNvPr id="6" name="TextBox 3"/>
          <p:cNvSpPr txBox="1"/>
          <p:nvPr/>
        </p:nvSpPr>
        <p:spPr>
          <a:xfrm>
            <a:off x="144742" y="764704"/>
            <a:ext cx="4996561" cy="598112"/>
          </a:xfrm>
          <a:prstGeom prst="rect">
            <a:avLst/>
          </a:prstGeom>
          <a:noFill/>
        </p:spPr>
        <p:txBody>
          <a:bodyPr vert="horz" wrap="none" lIns="0" tIns="0" rIns="0" bIns="0" rtlCol="0">
            <a:spAutoFit/>
          </a:bodyPr>
          <a:lstStyle/>
          <a:p>
            <a:pPr>
              <a:lnSpc>
                <a:spcPts val="2300"/>
              </a:lnSpc>
            </a:pPr>
            <a:r>
              <a:rPr lang="en-CA" sz="2400" b="1" dirty="0" smtClean="0">
                <a:solidFill>
                  <a:srgbClr val="C00000"/>
                </a:solidFill>
                <a:latin typeface="Palatino Linotype" pitchFamily="18" charset="0"/>
                <a:cs typeface="Arial"/>
              </a:rPr>
              <a:t>•</a:t>
            </a:r>
            <a:r>
              <a:rPr lang="en-CA" sz="2400" b="1" dirty="0" smtClean="0">
                <a:solidFill>
                  <a:srgbClr val="C00000"/>
                </a:solidFill>
                <a:latin typeface="Palatino Linotype" pitchFamily="18" charset="0"/>
                <a:cs typeface="Palatino Linotype"/>
              </a:rPr>
              <a:t>  </a:t>
            </a:r>
            <a:r>
              <a:rPr lang="en-US" sz="2400" dirty="0" smtClean="0"/>
              <a:t> </a:t>
            </a:r>
            <a:r>
              <a:rPr lang="en-US" sz="2000" dirty="0" smtClean="0">
                <a:latin typeface="Times New Roman" pitchFamily="18" charset="0"/>
                <a:cs typeface="Times New Roman" pitchFamily="18" charset="0"/>
              </a:rPr>
              <a:t>Copper is part of many proteins in the body</a:t>
            </a:r>
            <a:r>
              <a:rPr lang="sr-Latn-RS" sz="2000" dirty="0" smtClean="0"/>
              <a:t>.</a:t>
            </a:r>
            <a:r>
              <a:rPr lang="en-US" sz="2000" dirty="0" smtClean="0"/>
              <a:t> </a:t>
            </a:r>
            <a:endParaRPr lang="en-CA" sz="2000" b="1" dirty="0" smtClean="0">
              <a:solidFill>
                <a:srgbClr val="C00000"/>
              </a:solidFill>
              <a:latin typeface="Palatino Linotype" pitchFamily="18" charset="0"/>
              <a:cs typeface="Palatino Linotype"/>
            </a:endParaRPr>
          </a:p>
          <a:p>
            <a:pPr>
              <a:lnSpc>
                <a:spcPts val="2300"/>
              </a:lnSpc>
            </a:pPr>
            <a:endParaRPr lang="en-CA" sz="2400" b="1" dirty="0">
              <a:solidFill>
                <a:srgbClr val="C00000"/>
              </a:solidFill>
              <a:latin typeface="Palatino Linotype" pitchFamily="18"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3" name="object 3"/>
          <p:cNvSpPr txBox="1"/>
          <p:nvPr/>
        </p:nvSpPr>
        <p:spPr>
          <a:xfrm>
            <a:off x="251520" y="620688"/>
            <a:ext cx="8892480" cy="5502147"/>
          </a:xfrm>
          <a:prstGeom prst="rect">
            <a:avLst/>
          </a:prstGeom>
        </p:spPr>
        <p:txBody>
          <a:bodyPr vert="horz" wrap="square" lIns="0" tIns="48895" rIns="0" bIns="0" rtlCol="0">
            <a:spAutoFit/>
          </a:bodyPr>
          <a:lstStyle/>
          <a:p>
            <a:pPr marL="406400" indent="-342900">
              <a:spcBef>
                <a:spcPts val="385"/>
              </a:spcBef>
              <a:tabLst>
                <a:tab pos="405765" algn="l"/>
                <a:tab pos="406400" algn="l"/>
              </a:tabLst>
            </a:pPr>
            <a:r>
              <a:rPr lang="en-US" sz="2800" b="1" dirty="0" smtClean="0">
                <a:latin typeface="Times New Roman" pitchFamily="18" charset="0"/>
                <a:cs typeface="Times New Roman" pitchFamily="18" charset="0"/>
              </a:rPr>
              <a:t>Role in the body:</a:t>
            </a:r>
            <a:r>
              <a:rPr sz="2800" b="1" spc="-50" smtClean="0">
                <a:solidFill>
                  <a:srgbClr val="C00000"/>
                </a:solidFill>
                <a:latin typeface="Times New Roman" pitchFamily="18" charset="0"/>
                <a:cs typeface="Times New Roman" pitchFamily="18" charset="0"/>
              </a:rPr>
              <a:t> </a:t>
            </a:r>
            <a:endParaRPr lang="x-none" sz="2800" spc="-5" dirty="0" smtClean="0">
              <a:solidFill>
                <a:srgbClr val="C00000"/>
              </a:solidFill>
              <a:latin typeface="Palatino Linotype" pitchFamily="18" charset="0"/>
              <a:cs typeface="Calibri"/>
            </a:endParaRPr>
          </a:p>
          <a:p>
            <a:pPr marL="406400" indent="-342900">
              <a:spcBef>
                <a:spcPts val="385"/>
              </a:spcBef>
              <a:tabLst>
                <a:tab pos="405765" algn="l"/>
                <a:tab pos="406400" algn="l"/>
              </a:tabLst>
            </a:pPr>
            <a:endParaRPr sz="2200" dirty="0">
              <a:solidFill>
                <a:srgbClr val="C00000"/>
              </a:solidFill>
              <a:latin typeface="Palatino Linotype" pitchFamily="18" charset="0"/>
              <a:cs typeface="Calibri"/>
            </a:endParaRPr>
          </a:p>
          <a:p>
            <a:pPr marL="406400" indent="-342900">
              <a:lnSpc>
                <a:spcPct val="100000"/>
              </a:lnSpc>
              <a:spcBef>
                <a:spcPts val="290"/>
              </a:spcBef>
              <a:buFont typeface="Wingdings 2" pitchFamily="18" charset="2"/>
              <a:buChar char=""/>
              <a:tabLst>
                <a:tab pos="405765" algn="l"/>
                <a:tab pos="406400" algn="l"/>
              </a:tabLst>
            </a:pPr>
            <a:r>
              <a:rPr lang="en-US" sz="2400" dirty="0" smtClean="0">
                <a:latin typeface="Times New Roman" pitchFamily="18" charset="0"/>
                <a:cs typeface="Times New Roman" pitchFamily="18" charset="0"/>
              </a:rPr>
              <a:t>Constituent part of </a:t>
            </a:r>
            <a:r>
              <a:rPr lang="en-US" sz="2400" b="1" dirty="0" smtClean="0">
                <a:latin typeface="Times New Roman" pitchFamily="18" charset="0"/>
                <a:cs typeface="Times New Roman" pitchFamily="18" charset="0"/>
              </a:rPr>
              <a:t>many proteins </a:t>
            </a:r>
            <a:r>
              <a:rPr lang="en-US" sz="2400" dirty="0" smtClean="0">
                <a:latin typeface="Times New Roman" pitchFamily="18" charset="0"/>
                <a:cs typeface="Times New Roman" pitchFamily="18" charset="0"/>
              </a:rPr>
              <a:t>in the body.</a:t>
            </a:r>
            <a:endParaRPr lang="x-none" sz="2400" spc="-5" dirty="0" smtClean="0">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endParaRPr sz="2400" dirty="0">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r>
              <a:rPr lang="en-US" sz="2400" dirty="0" smtClean="0">
                <a:latin typeface="Times New Roman" pitchFamily="18" charset="0"/>
                <a:cs typeface="Times New Roman" pitchFamily="18" charset="0"/>
              </a:rPr>
              <a:t>Necessary in </a:t>
            </a:r>
            <a:r>
              <a:rPr lang="en-US" sz="2400" dirty="0" err="1" smtClean="0">
                <a:latin typeface="Times New Roman" pitchFamily="18" charset="0"/>
                <a:cs typeface="Times New Roman" pitchFamily="18" charset="0"/>
              </a:rPr>
              <a:t>hematopoiesis</a:t>
            </a:r>
            <a:r>
              <a:rPr lang="en-US" sz="2400" dirty="0" smtClean="0">
                <a:latin typeface="Times New Roman" pitchFamily="18" charset="0"/>
                <a:cs typeface="Times New Roman" pitchFamily="18" charset="0"/>
              </a:rPr>
              <a:t>.</a:t>
            </a:r>
            <a:endParaRPr lang="x-none" sz="2400" b="1" spc="-10" dirty="0" smtClean="0">
              <a:solidFill>
                <a:srgbClr val="C00000"/>
              </a:solidFill>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endParaRPr lang="x-none" sz="2000" b="1" spc="-10" dirty="0" smtClean="0">
              <a:solidFill>
                <a:srgbClr val="000000"/>
              </a:solidFill>
              <a:latin typeface="Palatino Linotype" pitchFamily="18" charset="0"/>
              <a:cs typeface="Calibri"/>
            </a:endParaRPr>
          </a:p>
          <a:p>
            <a:pPr marL="406400" indent="-342900">
              <a:lnSpc>
                <a:spcPct val="100000"/>
              </a:lnSpc>
              <a:spcBef>
                <a:spcPts val="290"/>
              </a:spcBef>
              <a:buFont typeface="Wingdings 2" pitchFamily="18" charset="2"/>
              <a:buChar char=""/>
              <a:tabLst>
                <a:tab pos="405765" algn="l"/>
                <a:tab pos="406400" algn="l"/>
              </a:tabLst>
            </a:pPr>
            <a:r>
              <a:rPr lang="en-CA" sz="2000" dirty="0" smtClean="0">
                <a:solidFill>
                  <a:srgbClr val="000000"/>
                </a:solidFill>
                <a:latin typeface="Palatino Linotype"/>
                <a:cs typeface="Palatino Linotype"/>
              </a:rPr>
              <a:t> </a:t>
            </a:r>
            <a:r>
              <a:rPr lang="en-US" sz="2000" dirty="0" smtClean="0">
                <a:latin typeface="Times New Roman" pitchFamily="18" charset="0"/>
                <a:cs typeface="Times New Roman" pitchFamily="18" charset="0"/>
              </a:rPr>
              <a:t>It stimulates the synthesis of enzymes needed for the intestinal absorption of iron and increases its release from the depot and binding to </a:t>
            </a:r>
            <a:r>
              <a:rPr lang="en-US" sz="2000" dirty="0" err="1" smtClean="0">
                <a:latin typeface="Times New Roman" pitchFamily="18" charset="0"/>
                <a:cs typeface="Times New Roman" pitchFamily="18" charset="0"/>
              </a:rPr>
              <a:t>apotransferrin</a:t>
            </a:r>
            <a:r>
              <a:rPr lang="en-US" sz="2000" dirty="0" smtClean="0">
                <a:latin typeface="Times New Roman" pitchFamily="18" charset="0"/>
                <a:cs typeface="Times New Roman" pitchFamily="18" charset="0"/>
              </a:rPr>
              <a:t>, and interferes with the absorption of molybdenum.</a:t>
            </a:r>
            <a:endParaRPr lang="x-none" sz="2000" b="1" spc="-5" smtClean="0">
              <a:solidFill>
                <a:srgbClr val="D06D30"/>
              </a:solidFill>
              <a:latin typeface="Times New Roman" pitchFamily="18" charset="0"/>
              <a:cs typeface="Times New Roman" pitchFamily="18" charset="0"/>
            </a:endParaRPr>
          </a:p>
          <a:p>
            <a:pPr marL="406400" indent="-342900">
              <a:lnSpc>
                <a:spcPct val="100000"/>
              </a:lnSpc>
              <a:spcBef>
                <a:spcPts val="290"/>
              </a:spcBef>
              <a:tabLst>
                <a:tab pos="405765" algn="l"/>
                <a:tab pos="406400" algn="l"/>
              </a:tabLst>
            </a:pPr>
            <a:endParaRPr lang="x-none" sz="2000" spc="-5" dirty="0" smtClean="0">
              <a:solidFill>
                <a:srgbClr val="000000"/>
              </a:solidFill>
              <a:latin typeface="Palatino Linotype" pitchFamily="18" charset="0"/>
              <a:cs typeface="Calibri"/>
            </a:endParaRPr>
          </a:p>
          <a:p>
            <a:pPr marL="406400" indent="-342900">
              <a:lnSpc>
                <a:spcPct val="100000"/>
              </a:lnSpc>
              <a:spcBef>
                <a:spcPts val="290"/>
              </a:spcBef>
              <a:buFont typeface="Wingdings 2" pitchFamily="18" charset="2"/>
              <a:buChar char=""/>
              <a:tabLst>
                <a:tab pos="405765" algn="l"/>
                <a:tab pos="406400" algn="l"/>
              </a:tabLst>
            </a:pPr>
            <a:r>
              <a:rPr lang="x-none" sz="200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Important copper-containing enzymes are:</a:t>
            </a:r>
            <a:endParaRPr lang="sr-Latn-RS" sz="2400" dirty="0" smtClean="0">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r>
              <a:rPr lang="en-US" sz="2000" dirty="0" smtClean="0"/>
              <a:t> </a:t>
            </a:r>
            <a:r>
              <a:rPr lang="en-US" sz="2000" dirty="0" err="1" smtClean="0">
                <a:latin typeface="Times New Roman" pitchFamily="18" charset="0"/>
                <a:cs typeface="Times New Roman" pitchFamily="18" charset="0"/>
              </a:rPr>
              <a:t>ceruloplasmin</a:t>
            </a:r>
            <a:r>
              <a:rPr lang="en-US" sz="2000" dirty="0" smtClean="0">
                <a:latin typeface="Times New Roman" pitchFamily="18" charset="0"/>
                <a:cs typeface="Times New Roman" pitchFamily="18" charset="0"/>
              </a:rPr>
              <a:t> (an important antioxidant enzyme)</a:t>
            </a:r>
            <a:r>
              <a:rPr lang="sr-Latn-R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r>
              <a:rPr lang="en-US" sz="2000" dirty="0" err="1" smtClean="0">
                <a:latin typeface="Times New Roman" pitchFamily="18" charset="0"/>
                <a:cs typeface="Times New Roman" pitchFamily="18" charset="0"/>
              </a:rPr>
              <a:t>cytochrome</a:t>
            </a:r>
            <a:r>
              <a:rPr lang="en-US" sz="2000" dirty="0" smtClean="0">
                <a:latin typeface="Times New Roman" pitchFamily="18" charset="0"/>
                <a:cs typeface="Times New Roman" pitchFamily="18" charset="0"/>
              </a:rPr>
              <a:t>-S-</a:t>
            </a:r>
            <a:r>
              <a:rPr lang="en-US" sz="2000" dirty="0" err="1" smtClean="0">
                <a:latin typeface="Times New Roman" pitchFamily="18" charset="0"/>
                <a:cs typeface="Times New Roman" pitchFamily="18" charset="0"/>
              </a:rPr>
              <a:t>oxidase</a:t>
            </a:r>
            <a:r>
              <a:rPr lang="en-US" sz="2000" dirty="0" smtClean="0">
                <a:latin typeface="Times New Roman" pitchFamily="18" charset="0"/>
                <a:cs typeface="Times New Roman" pitchFamily="18" charset="0"/>
              </a:rPr>
              <a:t> (aerobic metabolism)</a:t>
            </a:r>
            <a:r>
              <a:rPr lang="sr-Latn-R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endParaRPr lang="sr-Latn-RS" sz="2000" dirty="0" smtClean="0">
              <a:latin typeface="Times New Roman" pitchFamily="18" charset="0"/>
              <a:cs typeface="Times New Roman" pitchFamily="18" charset="0"/>
            </a:endParaRPr>
          </a:p>
          <a:p>
            <a:pPr marL="406400" indent="-342900">
              <a:lnSpc>
                <a:spcPct val="100000"/>
              </a:lnSpc>
              <a:spcBef>
                <a:spcPts val="290"/>
              </a:spcBef>
              <a:buFont typeface="Wingdings 2" pitchFamily="18" charset="2"/>
              <a:buChar char=""/>
              <a:tabLst>
                <a:tab pos="405765" algn="l"/>
                <a:tab pos="406400" algn="l"/>
              </a:tabLst>
            </a:pPr>
            <a:r>
              <a:rPr lang="en-US" sz="2000" dirty="0" smtClean="0">
                <a:latin typeface="Times New Roman" pitchFamily="18" charset="0"/>
                <a:cs typeface="Times New Roman" pitchFamily="18" charset="0"/>
              </a:rPr>
              <a:t>(Cu-Zn) superoxide dismutase (regulates the antioxidant capacity of cells)</a:t>
            </a:r>
            <a:r>
              <a:rPr lang="sr-Latn-RS"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r>
              <a:rPr lang="en-US" sz="2000" b="1" i="1" u="sng" dirty="0" smtClean="0">
                <a:solidFill>
                  <a:srgbClr val="D06D30"/>
                </a:solidFill>
                <a:latin typeface="Times New Roman" pitchFamily="18" charset="0"/>
                <a:cs typeface="Times New Roman" pitchFamily="18" charset="0"/>
              </a:rPr>
              <a:t>Important for </a:t>
            </a:r>
            <a:r>
              <a:rPr lang="en-US" sz="2000" b="1" i="1" u="sng" dirty="0" err="1" smtClean="0">
                <a:solidFill>
                  <a:srgbClr val="D06D30"/>
                </a:solidFill>
                <a:latin typeface="Times New Roman" pitchFamily="18" charset="0"/>
                <a:cs typeface="Times New Roman" pitchFamily="18" charset="0"/>
              </a:rPr>
              <a:t>myelination</a:t>
            </a:r>
            <a:r>
              <a:rPr lang="sr-Latn-RS" sz="2000" dirty="0" smtClean="0">
                <a:latin typeface="Times New Roman" pitchFamily="18" charset="0"/>
                <a:cs typeface="Times New Roman" pitchFamily="18" charset="0"/>
              </a:rPr>
              <a:t>.</a:t>
            </a:r>
            <a:endParaRPr lang="x-none" sz="2000" dirty="0" smtClean="0">
              <a:solidFill>
                <a:srgbClr val="000000"/>
              </a:solidFill>
              <a:latin typeface="Times New Roman" pitchFamily="18" charset="0"/>
              <a:cs typeface="Times New Roman" pitchFamily="18" charset="0"/>
            </a:endParaRPr>
          </a:p>
        </p:txBody>
      </p:sp>
      <p:sp>
        <p:nvSpPr>
          <p:cNvPr id="5" name="TextBox 2"/>
          <p:cNvSpPr txBox="1"/>
          <p:nvPr/>
        </p:nvSpPr>
        <p:spPr>
          <a:xfrm>
            <a:off x="3124200" y="-27384"/>
            <a:ext cx="3103984" cy="622671"/>
          </a:xfrm>
          <a:prstGeom prst="rect">
            <a:avLst/>
          </a:prstGeom>
          <a:noFill/>
        </p:spPr>
        <p:txBody>
          <a:bodyPr vert="horz" wrap="square" lIns="0" tIns="0" rIns="0" bIns="0" rtlCol="0">
            <a:spAutoFit/>
          </a:bodyPr>
          <a:lstStyle/>
          <a:p>
            <a:pPr>
              <a:lnSpc>
                <a:spcPts val="5060"/>
              </a:lnSpc>
            </a:pPr>
            <a:r>
              <a:rPr lang="sr-Latn-RS" sz="4000" b="1" dirty="0" smtClean="0">
                <a:solidFill>
                  <a:srgbClr val="D06D30"/>
                </a:solidFill>
              </a:rPr>
              <a:t> </a:t>
            </a:r>
            <a:r>
              <a:rPr lang="en-US" sz="4000" b="1" dirty="0" smtClean="0">
                <a:solidFill>
                  <a:srgbClr val="D06D30"/>
                </a:solidFill>
                <a:latin typeface="Times New Roman" pitchFamily="18" charset="0"/>
                <a:cs typeface="Times New Roman" pitchFamily="18" charset="0"/>
              </a:rPr>
              <a:t>Copper (Cu)</a:t>
            </a:r>
            <a:endParaRPr lang="en-CA" sz="4000" b="1" dirty="0">
              <a:solidFill>
                <a:srgbClr val="D06D3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51520" y="2924944"/>
            <a:ext cx="7940040" cy="1794722"/>
          </a:xfrm>
          <a:prstGeom prst="rect">
            <a:avLst/>
          </a:prstGeom>
        </p:spPr>
        <p:txBody>
          <a:bodyPr vert="horz" wrap="square" lIns="0" tIns="85725" rIns="0" bIns="0" rtlCol="0">
            <a:spAutoFit/>
          </a:bodyPr>
          <a:lstStyle/>
          <a:p>
            <a:pPr marL="355600" indent="-342900">
              <a:lnSpc>
                <a:spcPct val="100000"/>
              </a:lnSpc>
              <a:spcBef>
                <a:spcPts val="580"/>
              </a:spcBef>
              <a:buFont typeface="Arial"/>
              <a:buChar char="•"/>
              <a:tabLst>
                <a:tab pos="354965" algn="l"/>
                <a:tab pos="355600" algn="l"/>
              </a:tabLst>
            </a:pPr>
            <a:r>
              <a:rPr lang="en-US" sz="2400" dirty="0" err="1" smtClean="0">
                <a:latin typeface="Times New Roman" pitchFamily="18" charset="0"/>
                <a:cs typeface="Times New Roman" pitchFamily="18" charset="0"/>
              </a:rPr>
              <a:t>microcytic</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hypochromic</a:t>
            </a:r>
            <a:r>
              <a:rPr lang="en-US" sz="2400" dirty="0" smtClean="0">
                <a:latin typeface="Times New Roman" pitchFamily="18" charset="0"/>
                <a:cs typeface="Times New Roman" pitchFamily="18" charset="0"/>
              </a:rPr>
              <a:t> anemia</a:t>
            </a:r>
            <a:r>
              <a:rPr lang="sr-Latn-RS" sz="2400" dirty="0" smtClean="0">
                <a:latin typeface="Times New Roman" pitchFamily="18" charset="0"/>
                <a:cs typeface="Times New Roman" pitchFamily="18" charset="0"/>
              </a:rPr>
              <a:t>,</a:t>
            </a:r>
          </a:p>
          <a:p>
            <a:pPr marL="355600" indent="-342900">
              <a:lnSpc>
                <a:spcPct val="100000"/>
              </a:lnSpc>
              <a:spcBef>
                <a:spcPts val="580"/>
              </a:spcBef>
              <a:buFont typeface="Arial"/>
              <a:buChar char="•"/>
              <a:tabLst>
                <a:tab pos="354965" algn="l"/>
                <a:tab pos="355600" algn="l"/>
              </a:tabLst>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neutropenia</a:t>
            </a:r>
            <a:r>
              <a:rPr lang="sr-Latn-RS" sz="2400" dirty="0" smtClean="0">
                <a:latin typeface="Times New Roman" pitchFamily="18" charset="0"/>
                <a:cs typeface="Times New Roman" pitchFamily="18" charset="0"/>
              </a:rPr>
              <a:t>,</a:t>
            </a:r>
          </a:p>
          <a:p>
            <a:pPr marL="355600" indent="-342900">
              <a:lnSpc>
                <a:spcPct val="100000"/>
              </a:lnSpc>
              <a:spcBef>
                <a:spcPts val="580"/>
              </a:spcBef>
              <a:buFont typeface="Arial"/>
              <a:buChar char="•"/>
              <a:tabLst>
                <a:tab pos="354965" algn="l"/>
                <a:tab pos="355600" algn="l"/>
              </a:tabLst>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myelination</a:t>
            </a:r>
            <a:r>
              <a:rPr lang="en-US" sz="2400" dirty="0" smtClean="0">
                <a:latin typeface="Times New Roman" pitchFamily="18" charset="0"/>
                <a:cs typeface="Times New Roman" pitchFamily="18" charset="0"/>
              </a:rPr>
              <a:t> disorders</a:t>
            </a:r>
            <a:r>
              <a:rPr lang="sr-Latn-RS" sz="2400" dirty="0" smtClean="0">
                <a:latin typeface="Times New Roman" pitchFamily="18" charset="0"/>
                <a:cs typeface="Times New Roman" pitchFamily="18" charset="0"/>
              </a:rPr>
              <a:t>,</a:t>
            </a:r>
          </a:p>
          <a:p>
            <a:pPr marL="355600" indent="-342900">
              <a:lnSpc>
                <a:spcPct val="100000"/>
              </a:lnSpc>
              <a:spcBef>
                <a:spcPts val="580"/>
              </a:spcBef>
              <a:buFont typeface="Arial"/>
              <a:buChar char="•"/>
              <a:tabLst>
                <a:tab pos="354965" algn="l"/>
                <a:tab pos="355600" algn="l"/>
              </a:tabLst>
            </a:pPr>
            <a:r>
              <a:rPr lang="en-US" sz="2400" dirty="0" smtClean="0">
                <a:latin typeface="Times New Roman" pitchFamily="18" charset="0"/>
                <a:cs typeface="Times New Roman" pitchFamily="18" charset="0"/>
              </a:rPr>
              <a:t> connective tissue disorders</a:t>
            </a:r>
            <a:r>
              <a:rPr lang="sr-Latn-RS" sz="2400" dirty="0" smtClean="0">
                <a:latin typeface="Times New Roman" pitchFamily="18" charset="0"/>
                <a:cs typeface="Times New Roman" pitchFamily="18" charset="0"/>
              </a:rPr>
              <a:t>.</a:t>
            </a:r>
            <a:endParaRPr sz="2200" dirty="0">
              <a:latin typeface="Times New Roman" pitchFamily="18" charset="0"/>
              <a:cs typeface="Times New Roman" pitchFamily="18" charset="0"/>
            </a:endParaRPr>
          </a:p>
        </p:txBody>
      </p:sp>
      <p:sp>
        <p:nvSpPr>
          <p:cNvPr id="8" name="TextBox 10"/>
          <p:cNvSpPr txBox="1"/>
          <p:nvPr/>
        </p:nvSpPr>
        <p:spPr>
          <a:xfrm>
            <a:off x="403920" y="1447800"/>
            <a:ext cx="8740080" cy="1077218"/>
          </a:xfrm>
          <a:prstGeom prst="rect">
            <a:avLst/>
          </a:prstGeom>
          <a:noFill/>
        </p:spPr>
        <p:txBody>
          <a:bodyPr vert="horz" wrap="square" lIns="0" tIns="0" rIns="0" bIns="0" rtlCol="0">
            <a:spAutoFit/>
          </a:bodyPr>
          <a:lstStyle/>
          <a:p>
            <a:pPr>
              <a:lnSpc>
                <a:spcPts val="2800"/>
              </a:lnSpc>
              <a:tabLst>
                <a:tab pos="381000" algn="l"/>
              </a:tabLst>
            </a:pPr>
            <a:r>
              <a:rPr lang="en-CA" sz="2200" dirty="0" smtClean="0">
                <a:solidFill>
                  <a:srgbClr val="000000"/>
                </a:solidFill>
                <a:latin typeface="Palatino Linotype" pitchFamily="18" charset="0"/>
                <a:cs typeface="Arial"/>
              </a:rPr>
              <a:t>•</a:t>
            </a:r>
            <a:r>
              <a:rPr lang="en-CA" sz="22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Hereditary disease in which there is a defect in copper transport through the serous side of the mucosa - </a:t>
            </a:r>
            <a:r>
              <a:rPr lang="en-US" sz="2400" b="1" dirty="0" err="1" smtClean="0">
                <a:solidFill>
                  <a:srgbClr val="D06D30"/>
                </a:solidFill>
                <a:latin typeface="Times New Roman" pitchFamily="18" charset="0"/>
                <a:cs typeface="Times New Roman" pitchFamily="18" charset="0"/>
              </a:rPr>
              <a:t>Menkes</a:t>
            </a:r>
            <a:r>
              <a:rPr lang="en-US" sz="2400" b="1" dirty="0" smtClean="0">
                <a:solidFill>
                  <a:srgbClr val="D06D30"/>
                </a:solidFill>
                <a:latin typeface="Times New Roman" pitchFamily="18" charset="0"/>
                <a:cs typeface="Times New Roman" pitchFamily="18" charset="0"/>
              </a:rPr>
              <a:t> syndrome</a:t>
            </a:r>
            <a:r>
              <a:rPr lang="sr-Latn-RS" sz="2400" b="1" dirty="0" smtClean="0">
                <a:solidFill>
                  <a:srgbClr val="D06D30"/>
                </a:solidFill>
                <a:latin typeface="Times New Roman" pitchFamily="18" charset="0"/>
                <a:cs typeface="Times New Roman" pitchFamily="18" charset="0"/>
              </a:rPr>
              <a:t>.</a:t>
            </a:r>
            <a:endParaRPr lang="en-CA" sz="2200" b="1" dirty="0" smtClean="0">
              <a:solidFill>
                <a:srgbClr val="D06D30"/>
              </a:solidFill>
              <a:latin typeface="Times New Roman" pitchFamily="18" charset="0"/>
              <a:cs typeface="Times New Roman" pitchFamily="18" charset="0"/>
            </a:endParaRPr>
          </a:p>
          <a:p>
            <a:pPr>
              <a:lnSpc>
                <a:spcPts val="2800"/>
              </a:lnSpc>
            </a:pPr>
            <a:endParaRPr lang="en-CA" sz="2200" dirty="0">
              <a:solidFill>
                <a:srgbClr val="000000"/>
              </a:solidFill>
              <a:latin typeface="Palatino Linotype" pitchFamily="18" charset="0"/>
            </a:endParaRPr>
          </a:p>
        </p:txBody>
      </p:sp>
      <p:sp>
        <p:nvSpPr>
          <p:cNvPr id="9" name="Rectangle 8"/>
          <p:cNvSpPr/>
          <p:nvPr/>
        </p:nvSpPr>
        <p:spPr>
          <a:xfrm>
            <a:off x="323528" y="620688"/>
            <a:ext cx="3068404" cy="523220"/>
          </a:xfrm>
          <a:prstGeom prst="rect">
            <a:avLst/>
          </a:prstGeom>
        </p:spPr>
        <p:txBody>
          <a:bodyPr wrap="none">
            <a:spAutoFit/>
          </a:bodyPr>
          <a:lstStyle/>
          <a:p>
            <a:pPr marL="12700" lvl="0">
              <a:spcBef>
                <a:spcPts val="675"/>
              </a:spcBef>
            </a:pPr>
            <a:r>
              <a:rPr lang="en-US" sz="2800" b="1" dirty="0" smtClean="0">
                <a:solidFill>
                  <a:srgbClr val="D06D30"/>
                </a:solidFill>
                <a:latin typeface="Times New Roman" pitchFamily="18" charset="0"/>
                <a:cs typeface="Times New Roman" pitchFamily="18" charset="0"/>
              </a:rPr>
              <a:t>Copper deficiency</a:t>
            </a:r>
            <a:r>
              <a:rPr lang="en-US" sz="2800" dirty="0" smtClean="0"/>
              <a:t>:</a:t>
            </a:r>
            <a:endParaRPr lang="x-none" sz="2800" b="1" spc="-5" dirty="0" smtClean="0">
              <a:solidFill>
                <a:srgbClr val="C00000"/>
              </a:solidFill>
              <a:latin typeface="Palatino Linotype" pitchFamily="18" charset="0"/>
              <a:cs typeface="Calibri"/>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2"/>
          <p:cNvSpPr txBox="1"/>
          <p:nvPr/>
        </p:nvSpPr>
        <p:spPr>
          <a:xfrm>
            <a:off x="3124200" y="215900"/>
            <a:ext cx="2912977" cy="1279966"/>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Bold"/>
              </a:rPr>
              <a:t> </a:t>
            </a:r>
            <a:r>
              <a:rPr lang="en-US" sz="4000" b="1" dirty="0" smtClean="0">
                <a:solidFill>
                  <a:srgbClr val="D06D30"/>
                </a:solidFill>
                <a:latin typeface="Times New Roman" pitchFamily="18" charset="0"/>
                <a:cs typeface="Times New Roman" pitchFamily="18" charset="0"/>
              </a:rPr>
              <a:t>Copper (Cu)</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5" name="TextBox 5"/>
          <p:cNvSpPr txBox="1"/>
          <p:nvPr/>
        </p:nvSpPr>
        <p:spPr>
          <a:xfrm>
            <a:off x="323528" y="1124744"/>
            <a:ext cx="8640960" cy="5504071"/>
          </a:xfrm>
          <a:prstGeom prst="rect">
            <a:avLst/>
          </a:prstGeom>
          <a:noFill/>
        </p:spPr>
        <p:txBody>
          <a:bodyPr vert="horz" wrap="square" lIns="0" tIns="0" rIns="0" bIns="0" rtlCol="0">
            <a:spAutoFit/>
          </a:bodyPr>
          <a:lstStyle/>
          <a:p>
            <a:pPr marL="12700" lvl="0">
              <a:spcBef>
                <a:spcPts val="2014"/>
              </a:spcBef>
            </a:pPr>
            <a:r>
              <a:rPr lang="en-CA" sz="2800" dirty="0" smtClean="0">
                <a:solidFill>
                  <a:srgbClr val="C00000"/>
                </a:solidFill>
                <a:latin typeface="Palatino Linotype" pitchFamily="18" charset="0"/>
                <a:cs typeface="Arial"/>
              </a:rPr>
              <a:t>•</a:t>
            </a:r>
            <a:r>
              <a:rPr lang="en-CA" sz="2800" dirty="0" smtClean="0">
                <a:solidFill>
                  <a:srgbClr val="C00000"/>
                </a:solidFill>
                <a:latin typeface="Palatino Linotype" pitchFamily="18" charset="0"/>
                <a:cs typeface="Palatino Linotype"/>
              </a:rPr>
              <a:t>  </a:t>
            </a:r>
            <a:r>
              <a:rPr lang="en-US" sz="2800" b="1" dirty="0" smtClean="0">
                <a:solidFill>
                  <a:srgbClr val="D06D30"/>
                </a:solidFill>
                <a:latin typeface="Times New Roman" pitchFamily="18" charset="0"/>
                <a:cs typeface="Times New Roman" pitchFamily="18" charset="0"/>
              </a:rPr>
              <a:t>Toxicity:</a:t>
            </a:r>
            <a:endParaRPr lang="x-none" sz="2800" b="1" spc="-25" dirty="0" smtClean="0">
              <a:solidFill>
                <a:srgbClr val="D06D30"/>
              </a:solidFill>
              <a:latin typeface="Times New Roman" pitchFamily="18" charset="0"/>
              <a:cs typeface="Times New Roman" pitchFamily="18" charset="0"/>
            </a:endParaRPr>
          </a:p>
          <a:p>
            <a:pPr marL="12700" lvl="0">
              <a:spcBef>
                <a:spcPts val="2014"/>
              </a:spcBef>
            </a:pPr>
            <a:endParaRPr lang="x-none" sz="2800" dirty="0" smtClean="0">
              <a:solidFill>
                <a:srgbClr val="C00000"/>
              </a:solidFill>
              <a:latin typeface="Palatino Linotype" pitchFamily="18" charset="0"/>
              <a:cs typeface="Calibri"/>
            </a:endParaRPr>
          </a:p>
          <a:p>
            <a:pPr marL="12700" marR="282575" lvl="0" indent="-635">
              <a:lnSpc>
                <a:spcPts val="3460"/>
              </a:lnSpc>
              <a:spcBef>
                <a:spcPts val="209"/>
              </a:spcBef>
              <a:buFont typeface="Wingdings" pitchFamily="2" charset="2"/>
              <a:buChar char="ü"/>
            </a:pPr>
            <a:r>
              <a:rPr lang="en-US" sz="2400" dirty="0" smtClean="0">
                <a:latin typeface="Times New Roman" pitchFamily="18" charset="0"/>
                <a:cs typeface="Times New Roman" pitchFamily="18" charset="0"/>
              </a:rPr>
              <a:t>Hereditary </a:t>
            </a:r>
            <a:r>
              <a:rPr lang="en-US" sz="2400" dirty="0" err="1" smtClean="0">
                <a:latin typeface="Times New Roman" pitchFamily="18" charset="0"/>
                <a:cs typeface="Times New Roman" pitchFamily="18" charset="0"/>
              </a:rPr>
              <a:t>autosomal</a:t>
            </a:r>
            <a:r>
              <a:rPr lang="en-US" sz="2400" dirty="0" smtClean="0">
                <a:latin typeface="Times New Roman" pitchFamily="18" charset="0"/>
                <a:cs typeface="Times New Roman" pitchFamily="18" charset="0"/>
              </a:rPr>
              <a:t> recessive disease (</a:t>
            </a:r>
            <a:r>
              <a:rPr lang="en-US" sz="2400" i="1" dirty="0" smtClean="0">
                <a:solidFill>
                  <a:srgbClr val="D06D30"/>
                </a:solidFill>
                <a:latin typeface="Times New Roman" pitchFamily="18" charset="0"/>
                <a:cs typeface="Times New Roman" pitchFamily="18" charset="0"/>
              </a:rPr>
              <a:t>Wilson's disease or </a:t>
            </a:r>
            <a:r>
              <a:rPr lang="en-US" sz="2400" i="1" dirty="0" err="1" smtClean="0">
                <a:solidFill>
                  <a:srgbClr val="D06D30"/>
                </a:solidFill>
                <a:latin typeface="Times New Roman" pitchFamily="18" charset="0"/>
                <a:cs typeface="Times New Roman" pitchFamily="18" charset="0"/>
              </a:rPr>
              <a:t>hepato-lenticular</a:t>
            </a:r>
            <a:r>
              <a:rPr lang="en-US" sz="2400" i="1" dirty="0" smtClean="0">
                <a:solidFill>
                  <a:srgbClr val="D06D30"/>
                </a:solidFill>
                <a:latin typeface="Times New Roman" pitchFamily="18" charset="0"/>
                <a:cs typeface="Times New Roman" pitchFamily="18" charset="0"/>
              </a:rPr>
              <a:t> degeneration</a:t>
            </a:r>
            <a:r>
              <a:rPr lang="en-US" sz="2400" dirty="0" smtClean="0">
                <a:latin typeface="Times New Roman" pitchFamily="18" charset="0"/>
                <a:cs typeface="Times New Roman" pitchFamily="18" charset="0"/>
              </a:rPr>
              <a:t>). </a:t>
            </a:r>
            <a:endParaRPr lang="sr-Latn-RS" sz="2400" dirty="0" smtClean="0">
              <a:latin typeface="Times New Roman" pitchFamily="18" charset="0"/>
              <a:cs typeface="Times New Roman" pitchFamily="18" charset="0"/>
            </a:endParaRPr>
          </a:p>
          <a:p>
            <a:pPr marL="12700" marR="282575" lvl="0" indent="-635">
              <a:lnSpc>
                <a:spcPts val="3460"/>
              </a:lnSpc>
              <a:spcBef>
                <a:spcPts val="209"/>
              </a:spcBef>
              <a:buFont typeface="Wingdings" pitchFamily="2" charset="2"/>
              <a:buChar char="ü"/>
            </a:pPr>
            <a:r>
              <a:rPr lang="en-US" sz="2400" dirty="0" smtClean="0">
                <a:latin typeface="Times New Roman" pitchFamily="18" charset="0"/>
                <a:cs typeface="Times New Roman" pitchFamily="18" charset="0"/>
              </a:rPr>
              <a:t>It was caused by a mutation of the </a:t>
            </a:r>
            <a:r>
              <a:rPr lang="en-US" sz="2400" dirty="0" smtClean="0">
                <a:solidFill>
                  <a:srgbClr val="D06D30"/>
                </a:solidFill>
                <a:latin typeface="Times New Roman" pitchFamily="18" charset="0"/>
                <a:cs typeface="Times New Roman" pitchFamily="18" charset="0"/>
              </a:rPr>
              <a:t>ATP7V gene</a:t>
            </a:r>
            <a:r>
              <a:rPr lang="en-US" sz="2400" dirty="0" smtClean="0">
                <a:latin typeface="Times New Roman" pitchFamily="18" charset="0"/>
                <a:cs typeface="Times New Roman" pitchFamily="18" charset="0"/>
              </a:rPr>
              <a:t>, whose ATP7V protein is responsible for the incorporation of copper into </a:t>
            </a:r>
            <a:r>
              <a:rPr lang="en-US" sz="2400" dirty="0" err="1" smtClean="0">
                <a:solidFill>
                  <a:srgbClr val="D06D30"/>
                </a:solidFill>
                <a:latin typeface="Times New Roman" pitchFamily="18" charset="0"/>
                <a:cs typeface="Times New Roman" pitchFamily="18" charset="0"/>
              </a:rPr>
              <a:t>apoceruloplasmin</a:t>
            </a:r>
            <a:r>
              <a:rPr lang="en-US" sz="2400" dirty="0" smtClean="0">
                <a:latin typeface="Times New Roman" pitchFamily="18" charset="0"/>
                <a:cs typeface="Times New Roman" pitchFamily="18" charset="0"/>
              </a:rPr>
              <a:t>, and the formation of </a:t>
            </a:r>
            <a:r>
              <a:rPr lang="en-US" sz="2400" dirty="0" err="1" smtClean="0">
                <a:latin typeface="Times New Roman" pitchFamily="18" charset="0"/>
                <a:cs typeface="Times New Roman" pitchFamily="18" charset="0"/>
              </a:rPr>
              <a:t>ceruloplasmin</a:t>
            </a:r>
            <a:r>
              <a:rPr lang="en-US" sz="2400" dirty="0" smtClean="0">
                <a:latin typeface="Times New Roman" pitchFamily="18" charset="0"/>
                <a:cs typeface="Times New Roman" pitchFamily="18" charset="0"/>
              </a:rPr>
              <a:t>, as well as for the elimination of copper from the body via bile. Therefore, copper accumulates in the liver and basal ganglia of the brain. </a:t>
            </a:r>
            <a:endParaRPr lang="sr-Latn-RS" sz="2400" dirty="0" smtClean="0">
              <a:latin typeface="Times New Roman" pitchFamily="18" charset="0"/>
              <a:cs typeface="Times New Roman" pitchFamily="18" charset="0"/>
            </a:endParaRPr>
          </a:p>
          <a:p>
            <a:pPr marL="12700" marR="282575" lvl="0" indent="-635">
              <a:lnSpc>
                <a:spcPts val="3460"/>
              </a:lnSpc>
              <a:spcBef>
                <a:spcPts val="209"/>
              </a:spcBef>
              <a:buFont typeface="Wingdings" pitchFamily="2" charset="2"/>
              <a:buChar char="ü"/>
            </a:pPr>
            <a:r>
              <a:rPr lang="en-US" sz="2400" dirty="0" smtClean="0">
                <a:latin typeface="Times New Roman" pitchFamily="18" charset="0"/>
                <a:cs typeface="Times New Roman" pitchFamily="18" charset="0"/>
              </a:rPr>
              <a:t>Eating food that has been stored in copper vessels.</a:t>
            </a:r>
            <a:endParaRPr lang="en-CA" sz="2200" dirty="0" smtClean="0">
              <a:solidFill>
                <a:srgbClr val="000000"/>
              </a:solidFill>
              <a:latin typeface="Times New Roman" pitchFamily="18" charset="0"/>
              <a:cs typeface="Times New Roman" pitchFamily="18" charset="0"/>
            </a:endParaRPr>
          </a:p>
          <a:p>
            <a:pPr marL="12700" marR="282575" lvl="0" indent="-635">
              <a:lnSpc>
                <a:spcPts val="3460"/>
              </a:lnSpc>
              <a:spcBef>
                <a:spcPts val="209"/>
              </a:spcBef>
            </a:pPr>
            <a:endParaRPr lang="en-CA" sz="2200" dirty="0" smtClean="0">
              <a:solidFill>
                <a:srgbClr val="000000"/>
              </a:solidFill>
              <a:latin typeface="Palatino Linotype" pitchFamily="18" charset="0"/>
              <a:cs typeface="Palatino Linotype"/>
            </a:endParaRPr>
          </a:p>
          <a:p>
            <a:pPr>
              <a:lnSpc>
                <a:spcPts val="2300"/>
              </a:lnSpc>
            </a:pPr>
            <a:endParaRPr lang="en-CA" sz="20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2"/>
          <p:cNvSpPr txBox="1"/>
          <p:nvPr/>
        </p:nvSpPr>
        <p:spPr>
          <a:xfrm>
            <a:off x="2699792" y="188640"/>
            <a:ext cx="3714478" cy="1279966"/>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rPr>
              <a:t>  </a:t>
            </a:r>
            <a:r>
              <a:rPr lang="en-US" sz="4000" b="1" dirty="0" smtClean="0">
                <a:solidFill>
                  <a:srgbClr val="D06D30"/>
                </a:solidFill>
                <a:latin typeface="Times New Roman" pitchFamily="18" charset="0"/>
                <a:cs typeface="Times New Roman" pitchFamily="18" charset="0"/>
              </a:rPr>
              <a:t>Chromium (Cr)</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F7AC25"/>
              </a:solidFill>
            </a:endParaRPr>
          </a:p>
        </p:txBody>
      </p:sp>
      <p:sp>
        <p:nvSpPr>
          <p:cNvPr id="3" name="TextBox 3"/>
          <p:cNvSpPr txBox="1"/>
          <p:nvPr/>
        </p:nvSpPr>
        <p:spPr>
          <a:xfrm>
            <a:off x="457200" y="1066800"/>
            <a:ext cx="8350572" cy="1077218"/>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sr-Latn-RS"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Chromium enhances the action of insulin, especially in states of energy-protein malnutrition</a:t>
            </a:r>
            <a:r>
              <a:rPr lang="sr-Latn-RS" sz="2400" dirty="0" smtClean="0"/>
              <a:t>.</a:t>
            </a:r>
            <a:r>
              <a:rPr lang="en-CA" sz="2400" dirty="0" smtClean="0">
                <a:solidFill>
                  <a:srgbClr val="000000"/>
                </a:solidFill>
                <a:latin typeface="Palatino Linotype"/>
                <a:cs typeface="Palatino Linotype"/>
              </a:rPr>
              <a:t> </a:t>
            </a:r>
          </a:p>
          <a:p>
            <a:pPr>
              <a:lnSpc>
                <a:spcPts val="2800"/>
              </a:lnSpc>
            </a:pPr>
            <a:endParaRPr lang="en-CA" sz="2400" dirty="0">
              <a:solidFill>
                <a:srgbClr val="000000"/>
              </a:solidFill>
            </a:endParaRPr>
          </a:p>
        </p:txBody>
      </p:sp>
      <p:sp>
        <p:nvSpPr>
          <p:cNvPr id="4" name="TextBox 4"/>
          <p:cNvSpPr txBox="1"/>
          <p:nvPr/>
        </p:nvSpPr>
        <p:spPr>
          <a:xfrm>
            <a:off x="469900" y="1916832"/>
            <a:ext cx="4158190" cy="359073"/>
          </a:xfrm>
          <a:prstGeom prst="rect">
            <a:avLst/>
          </a:prstGeom>
          <a:noFill/>
        </p:spPr>
        <p:txBody>
          <a:bodyPr vert="horz" wrap="none" lIns="0" tIns="0" rIns="0" bIns="0" rtlCol="0">
            <a:spAutoFit/>
          </a:bodyPr>
          <a:lstStyle/>
          <a:p>
            <a:pPr>
              <a:lnSpc>
                <a:spcPts val="2760"/>
              </a:lnSpc>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Daily requirements are </a:t>
            </a:r>
            <a:r>
              <a:rPr lang="en-US" sz="2400" dirty="0" smtClean="0">
                <a:solidFill>
                  <a:srgbClr val="D06D30"/>
                </a:solidFill>
                <a:latin typeface="Times New Roman" pitchFamily="18" charset="0"/>
                <a:cs typeface="Times New Roman" pitchFamily="18" charset="0"/>
              </a:rPr>
              <a:t>300 </a:t>
            </a:r>
            <a:r>
              <a:rPr lang="en-US" sz="2400" dirty="0" err="1" smtClean="0">
                <a:solidFill>
                  <a:srgbClr val="D06D30"/>
                </a:solidFill>
                <a:latin typeface="Times New Roman" pitchFamily="18" charset="0"/>
                <a:cs typeface="Times New Roman" pitchFamily="18" charset="0"/>
              </a:rPr>
              <a:t>μg</a:t>
            </a:r>
            <a:r>
              <a:rPr lang="en-CA" sz="2400" dirty="0" smtClean="0">
                <a:solidFill>
                  <a:srgbClr val="D06D30"/>
                </a:solidFill>
                <a:latin typeface="Times New Roman" pitchFamily="18" charset="0"/>
                <a:cs typeface="Times New Roman" pitchFamily="18" charset="0"/>
              </a:rPr>
              <a:t> </a:t>
            </a:r>
            <a:r>
              <a:rPr lang="sr-Latn-RS" sz="2400" dirty="0" smtClean="0">
                <a:solidFill>
                  <a:srgbClr val="D06D30"/>
                </a:solidFill>
                <a:latin typeface="Times New Roman" pitchFamily="18" charset="0"/>
                <a:cs typeface="Times New Roman" pitchFamily="18" charset="0"/>
              </a:rPr>
              <a:t>.</a:t>
            </a:r>
            <a:endParaRPr lang="en-CA" sz="2400" dirty="0">
              <a:solidFill>
                <a:srgbClr val="D06D30"/>
              </a:solidFill>
              <a:latin typeface="Times New Roman" pitchFamily="18" charset="0"/>
              <a:cs typeface="Times New Roman" pitchFamily="18" charset="0"/>
            </a:endParaRPr>
          </a:p>
        </p:txBody>
      </p:sp>
      <p:sp>
        <p:nvSpPr>
          <p:cNvPr id="5" name="TextBox 5"/>
          <p:cNvSpPr txBox="1"/>
          <p:nvPr/>
        </p:nvSpPr>
        <p:spPr>
          <a:xfrm>
            <a:off x="469900" y="2413000"/>
            <a:ext cx="8595686" cy="718145"/>
          </a:xfrm>
          <a:prstGeom prst="rect">
            <a:avLst/>
          </a:prstGeom>
          <a:noFill/>
        </p:spPr>
        <p:txBody>
          <a:bodyPr vert="horz" wrap="non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Chromium is found in brewer's yeast, seeds, peas, beans and nuts.</a:t>
            </a:r>
            <a:r>
              <a:rPr lang="en-CA" sz="2400" dirty="0" smtClean="0">
                <a:solidFill>
                  <a:srgbClr val="000000"/>
                </a:solidFill>
                <a:latin typeface="Times New Roman" pitchFamily="18" charset="0"/>
                <a:cs typeface="Times New Roman" pitchFamily="18" charset="0"/>
              </a:rPr>
              <a:t> </a:t>
            </a:r>
          </a:p>
          <a:p>
            <a:pPr>
              <a:lnSpc>
                <a:spcPts val="2800"/>
              </a:lnSpc>
            </a:pPr>
            <a:endParaRPr lang="en-CA" sz="2400" dirty="0">
              <a:solidFill>
                <a:srgbClr val="000000"/>
              </a:solidFill>
            </a:endParaRPr>
          </a:p>
        </p:txBody>
      </p:sp>
      <p:sp>
        <p:nvSpPr>
          <p:cNvPr id="6" name="TextBox 6"/>
          <p:cNvSpPr txBox="1"/>
          <p:nvPr/>
        </p:nvSpPr>
        <p:spPr>
          <a:xfrm>
            <a:off x="457200" y="2971800"/>
            <a:ext cx="5519400" cy="718145"/>
          </a:xfrm>
          <a:prstGeom prst="rect">
            <a:avLst/>
          </a:prstGeom>
          <a:noFill/>
        </p:spPr>
        <p:txBody>
          <a:bodyPr vert="horz" wrap="square" lIns="0" tIns="0" rIns="0" bIns="0" rtlCol="0">
            <a:spAutoFit/>
          </a:bodyPr>
          <a:lstStyle/>
          <a:p>
            <a:pPr>
              <a:lnSpc>
                <a:spcPts val="2760"/>
              </a:lnSpc>
            </a:pPr>
            <a:r>
              <a:rPr lang="en-CA" sz="2400" dirty="0" smtClean="0">
                <a:solidFill>
                  <a:srgbClr val="FF9900"/>
                </a:solidFill>
                <a:latin typeface="Palatino Linotype" pitchFamily="18" charset="0"/>
                <a:cs typeface="Arial"/>
              </a:rPr>
              <a:t>•</a:t>
            </a:r>
            <a:r>
              <a:rPr lang="en-CA" sz="2410" b="1" dirty="0" smtClean="0">
                <a:solidFill>
                  <a:srgbClr val="FF9900"/>
                </a:solidFill>
                <a:latin typeface="Palatino Linotype" pitchFamily="18" charset="0"/>
                <a:cs typeface="Palatino Linotype Bold"/>
              </a:rPr>
              <a:t> </a:t>
            </a:r>
            <a:r>
              <a:rPr lang="en-US" sz="2400" dirty="0" smtClean="0">
                <a:latin typeface="Times New Roman" pitchFamily="18" charset="0"/>
                <a:cs typeface="Times New Roman" pitchFamily="18" charset="0"/>
              </a:rPr>
              <a:t>Trivalent chromium is biologically active</a:t>
            </a:r>
            <a:r>
              <a:rPr lang="sr-Latn-RS" sz="2400" dirty="0" smtClean="0">
                <a:latin typeface="Times New Roman" pitchFamily="18" charset="0"/>
                <a:cs typeface="Times New Roman" pitchFamily="18" charset="0"/>
              </a:rPr>
              <a:t>.</a:t>
            </a:r>
            <a:r>
              <a:rPr lang="en-CA" sz="2400" b="1" dirty="0" smtClean="0">
                <a:solidFill>
                  <a:srgbClr val="C00000"/>
                </a:solidFill>
                <a:latin typeface="Times New Roman" pitchFamily="18" charset="0"/>
                <a:cs typeface="Times New Roman" pitchFamily="18" charset="0"/>
              </a:rPr>
              <a:t> </a:t>
            </a:r>
          </a:p>
          <a:p>
            <a:pPr>
              <a:lnSpc>
                <a:spcPts val="2760"/>
              </a:lnSpc>
            </a:pPr>
            <a:endParaRPr lang="en-CA" sz="2400" dirty="0">
              <a:solidFill>
                <a:srgbClr val="000000"/>
              </a:solidFill>
              <a:latin typeface="Palatino Linotype" pitchFamily="18" charset="0"/>
            </a:endParaRPr>
          </a:p>
        </p:txBody>
      </p:sp>
      <p:sp>
        <p:nvSpPr>
          <p:cNvPr id="7" name="TextBox 7"/>
          <p:cNvSpPr txBox="1"/>
          <p:nvPr/>
        </p:nvSpPr>
        <p:spPr>
          <a:xfrm>
            <a:off x="469900" y="3733801"/>
            <a:ext cx="8369300" cy="1115690"/>
          </a:xfrm>
          <a:prstGeom prst="rect">
            <a:avLst/>
          </a:prstGeom>
          <a:noFill/>
        </p:spPr>
        <p:txBody>
          <a:bodyPr vert="horz" wrap="square" lIns="0" tIns="0" rIns="0" bIns="0" rtlCol="0">
            <a:spAutoFit/>
          </a:bodyPr>
          <a:lstStyle/>
          <a:p>
            <a:pPr>
              <a:lnSpc>
                <a:spcPts val="2900"/>
              </a:lnSpc>
              <a:tabLst>
                <a:tab pos="342900" algn="l"/>
                <a:tab pos="342900" algn="l"/>
              </a:tabLst>
            </a:pPr>
            <a:r>
              <a:rPr lang="en-CA" sz="2402" dirty="0" smtClean="0">
                <a:solidFill>
                  <a:srgbClr val="FF9900"/>
                </a:solidFill>
                <a:latin typeface="Arial"/>
                <a:cs typeface="Arial"/>
              </a:rPr>
              <a:t>•</a:t>
            </a:r>
            <a:r>
              <a:rPr lang="en-CA" sz="2412" b="1" dirty="0" smtClean="0">
                <a:solidFill>
                  <a:srgbClr val="FF9900"/>
                </a:solidFill>
                <a:latin typeface="Palatino Linotype Bold"/>
                <a:cs typeface="Palatino Linotype Bold"/>
              </a:rPr>
              <a:t> </a:t>
            </a:r>
            <a:r>
              <a:rPr lang="en-US" sz="2400" dirty="0" smtClean="0">
                <a:latin typeface="Times New Roman" pitchFamily="18" charset="0"/>
                <a:cs typeface="Times New Roman" pitchFamily="18" charset="0"/>
              </a:rPr>
              <a:t>Chromium deficiency is rare and manifests as glucose intolerance, weight loss, and peripheral neuropathy.</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
        <p:nvSpPr>
          <p:cNvPr id="8" name="TextBox 8"/>
          <p:cNvSpPr txBox="1"/>
          <p:nvPr/>
        </p:nvSpPr>
        <p:spPr>
          <a:xfrm>
            <a:off x="457200" y="4648200"/>
            <a:ext cx="8686801" cy="1077218"/>
          </a:xfrm>
          <a:prstGeom prst="rect">
            <a:avLst/>
          </a:prstGeom>
          <a:noFill/>
        </p:spPr>
        <p:txBody>
          <a:bodyPr vert="horz" wrap="square" lIns="0" tIns="0" rIns="0" bIns="0" rtlCol="0">
            <a:spAutoFit/>
          </a:bodyPr>
          <a:lstStyle/>
          <a:p>
            <a:pPr>
              <a:lnSpc>
                <a:spcPts val="28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Trivalent chromium is available in tablet form, for oral use, and is non-toxic.</a:t>
            </a:r>
            <a:endParaRPr lang="en-CA" sz="2402" dirty="0" smtClean="0">
              <a:solidFill>
                <a:srgbClr val="000000"/>
              </a:solidFill>
              <a:latin typeface="Times New Roman" pitchFamily="18" charset="0"/>
              <a:cs typeface="Times New Roman" pitchFamily="18" charset="0"/>
            </a:endParaRPr>
          </a:p>
          <a:p>
            <a:pPr>
              <a:lnSpc>
                <a:spcPts val="2800"/>
              </a:lnSpc>
            </a:pPr>
            <a:endParaRPr lang="en-CA" sz="2402" dirty="0">
              <a:solidFill>
                <a:srgbClr val="000000"/>
              </a:solidFill>
            </a:endParaRPr>
          </a:p>
        </p:txBody>
      </p:sp>
      <p:sp>
        <p:nvSpPr>
          <p:cNvPr id="9" name="TextBox 9"/>
          <p:cNvSpPr txBox="1"/>
          <p:nvPr/>
        </p:nvSpPr>
        <p:spPr>
          <a:xfrm>
            <a:off x="457200" y="5486400"/>
            <a:ext cx="8686800" cy="1115690"/>
          </a:xfrm>
          <a:prstGeom prst="rect">
            <a:avLst/>
          </a:prstGeom>
          <a:noFill/>
        </p:spPr>
        <p:txBody>
          <a:bodyPr vert="horz" wrap="square" lIns="0" tIns="0" rIns="0" bIns="0" rtlCol="0">
            <a:spAutoFit/>
          </a:bodyPr>
          <a:lstStyle/>
          <a:p>
            <a:pPr>
              <a:lnSpc>
                <a:spcPts val="2900"/>
              </a:lnSpc>
              <a:tabLst>
                <a:tab pos="342900" algn="l"/>
              </a:tabLst>
            </a:pPr>
            <a:r>
              <a:rPr lang="en-CA" sz="2400" dirty="0" smtClean="0">
                <a:solidFill>
                  <a:srgbClr val="000000"/>
                </a:solidFill>
                <a:latin typeface="Arial"/>
                <a:cs typeface="Arial"/>
              </a:rPr>
              <a:t>•</a:t>
            </a:r>
            <a:r>
              <a:rPr lang="en-CA" sz="2400" dirty="0" smtClean="0">
                <a:solidFill>
                  <a:srgbClr val="000000"/>
                </a:solidFill>
                <a:latin typeface="Palatino Linotype"/>
                <a:cs typeface="Palatino Linotype"/>
              </a:rPr>
              <a:t> </a:t>
            </a:r>
            <a:r>
              <a:rPr lang="en-US" sz="2400" dirty="0" smtClean="0"/>
              <a:t> </a:t>
            </a:r>
            <a:r>
              <a:rPr lang="en-US" sz="2400" dirty="0" smtClean="0">
                <a:latin typeface="Times New Roman" pitchFamily="18" charset="0"/>
                <a:cs typeface="Times New Roman" pitchFamily="18" charset="0"/>
              </a:rPr>
              <a:t>Exposure to </a:t>
            </a:r>
            <a:r>
              <a:rPr lang="en-US" sz="2400" dirty="0" err="1" smtClean="0">
                <a:latin typeface="Times New Roman" pitchFamily="18" charset="0"/>
                <a:cs typeface="Times New Roman" pitchFamily="18" charset="0"/>
              </a:rPr>
              <a:t>hexavalent</a:t>
            </a:r>
            <a:r>
              <a:rPr lang="en-US" sz="2400" dirty="0" smtClean="0">
                <a:latin typeface="Times New Roman" pitchFamily="18" charset="0"/>
                <a:cs typeface="Times New Roman" pitchFamily="18" charset="0"/>
              </a:rPr>
              <a:t> chromium (workplace) can cause skin, lung and GI tract irritation.</a:t>
            </a:r>
            <a:endParaRPr lang="en-CA" sz="2400" dirty="0" smtClean="0">
              <a:solidFill>
                <a:srgbClr val="000000"/>
              </a:solidFill>
              <a:latin typeface="Times New Roman" pitchFamily="18" charset="0"/>
              <a:cs typeface="Times New Roman" pitchFamily="18" charset="0"/>
            </a:endParaRPr>
          </a:p>
          <a:p>
            <a:pPr>
              <a:lnSpc>
                <a:spcPts val="2900"/>
              </a:lnSpc>
            </a:pPr>
            <a:endParaRPr lang="en-CA" sz="2400" dirty="0">
              <a:solidFill>
                <a:srgbClr val="000000"/>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
          <p:cNvSpPr txBox="1"/>
          <p:nvPr/>
        </p:nvSpPr>
        <p:spPr>
          <a:xfrm>
            <a:off x="2843808" y="188640"/>
            <a:ext cx="2237792" cy="1279966"/>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Bold"/>
              </a:rPr>
              <a:t> </a:t>
            </a:r>
            <a:r>
              <a:rPr lang="en-US" sz="4000" b="1" dirty="0" smtClean="0">
                <a:solidFill>
                  <a:srgbClr val="D06D30"/>
                </a:solidFill>
                <a:latin typeface="Times New Roman" pitchFamily="18" charset="0"/>
                <a:cs typeface="Times New Roman" pitchFamily="18" charset="0"/>
              </a:rPr>
              <a:t>Zinc (Zn)</a:t>
            </a:r>
            <a:endParaRPr lang="en-CA" sz="4000" b="1" dirty="0" smtClean="0">
              <a:solidFill>
                <a:srgbClr val="D06D30"/>
              </a:solidFill>
              <a:latin typeface="Times New Roman" pitchFamily="18" charset="0"/>
              <a:cs typeface="Times New Roman" pitchFamily="18" charset="0"/>
            </a:endParaRPr>
          </a:p>
          <a:p>
            <a:pPr>
              <a:lnSpc>
                <a:spcPts val="5060"/>
              </a:lnSpc>
            </a:pPr>
            <a:endParaRPr lang="en-CA" sz="4000" dirty="0">
              <a:solidFill>
                <a:srgbClr val="D06D30"/>
              </a:solidFill>
            </a:endParaRPr>
          </a:p>
        </p:txBody>
      </p:sp>
      <p:sp>
        <p:nvSpPr>
          <p:cNvPr id="3" name="TextBox 3"/>
          <p:cNvSpPr txBox="1"/>
          <p:nvPr/>
        </p:nvSpPr>
        <p:spPr>
          <a:xfrm>
            <a:off x="467544" y="1128613"/>
            <a:ext cx="8075929" cy="2154436"/>
          </a:xfrm>
          <a:prstGeom prst="rect">
            <a:avLst/>
          </a:prstGeom>
          <a:noFill/>
        </p:spPr>
        <p:txBody>
          <a:bodyPr vert="horz" wrap="square" lIns="0" tIns="0" rIns="0" bIns="0" rtlCol="0">
            <a:spAutoFit/>
          </a:bodyPr>
          <a:lstStyle/>
          <a:p>
            <a:pPr>
              <a:lnSpc>
                <a:spcPts val="2800"/>
              </a:lnSpc>
              <a:tabLst>
                <a:tab pos="342900" algn="l"/>
              </a:tabLst>
            </a:pPr>
            <a:r>
              <a:rPr lang="en-CA" sz="2200" dirty="0" smtClean="0">
                <a:solidFill>
                  <a:srgbClr val="C00000"/>
                </a:solidFill>
                <a:latin typeface="Arial"/>
                <a:cs typeface="Arial"/>
              </a:rPr>
              <a:t>•</a:t>
            </a:r>
            <a:r>
              <a:rPr lang="en-CA" sz="2200" b="1" dirty="0" smtClean="0">
                <a:solidFill>
                  <a:srgbClr val="C00000"/>
                </a:solidFill>
                <a:latin typeface="Palatino Linotype Bold"/>
                <a:cs typeface="Palatino Linotype Bold"/>
              </a:rPr>
              <a:t> </a:t>
            </a:r>
            <a:r>
              <a:rPr lang="en-US" sz="2400" dirty="0" smtClean="0"/>
              <a:t> </a:t>
            </a:r>
            <a:r>
              <a:rPr lang="en-US" sz="2400" dirty="0" smtClean="0">
                <a:latin typeface="Times New Roman" pitchFamily="18" charset="0"/>
                <a:cs typeface="Times New Roman" pitchFamily="18" charset="0"/>
              </a:rPr>
              <a:t>Zinc is an integral part of many enzymes (</a:t>
            </a:r>
            <a:r>
              <a:rPr lang="en-US" sz="2400" dirty="0" smtClean="0">
                <a:solidFill>
                  <a:srgbClr val="D06D30"/>
                </a:solidFill>
                <a:latin typeface="Times New Roman" pitchFamily="18" charset="0"/>
                <a:cs typeface="Times New Roman" pitchFamily="18" charset="0"/>
              </a:rPr>
              <a:t>more than 300</a:t>
            </a:r>
            <a:r>
              <a:rPr lang="en-US" sz="2400" dirty="0" smtClean="0">
                <a:latin typeface="Times New Roman" pitchFamily="18" charset="0"/>
                <a:cs typeface="Times New Roman" pitchFamily="18" charset="0"/>
              </a:rPr>
              <a:t>): NADPH </a:t>
            </a:r>
            <a:r>
              <a:rPr lang="en-US" sz="2400" dirty="0" err="1" smtClean="0">
                <a:latin typeface="Times New Roman" pitchFamily="18" charset="0"/>
                <a:cs typeface="Times New Roman" pitchFamily="18" charset="0"/>
              </a:rPr>
              <a:t>dehydrogenases</a:t>
            </a:r>
            <a:r>
              <a:rPr lang="en-US" sz="2400" dirty="0" smtClean="0">
                <a:latin typeface="Times New Roman" pitchFamily="18" charset="0"/>
                <a:cs typeface="Times New Roman" pitchFamily="18" charset="0"/>
              </a:rPr>
              <a:t>, RNA and DNA polymerases, DNA transcription factors, alkaline </a:t>
            </a:r>
            <a:r>
              <a:rPr lang="en-US" sz="2400" dirty="0" err="1" smtClean="0">
                <a:latin typeface="Times New Roman" pitchFamily="18" charset="0"/>
                <a:cs typeface="Times New Roman" pitchFamily="18" charset="0"/>
              </a:rPr>
              <a:t>phosphatases</a:t>
            </a:r>
            <a:r>
              <a:rPr lang="en-US" sz="2400" dirty="0" smtClean="0">
                <a:latin typeface="Times New Roman" pitchFamily="18" charset="0"/>
                <a:cs typeface="Times New Roman" pitchFamily="18" charset="0"/>
              </a:rPr>
              <a:t>, (Cu-Zn) superoxide dismutase and others.</a:t>
            </a:r>
            <a:endParaRPr lang="sr-Latn-RS" sz="2400" dirty="0" smtClean="0">
              <a:latin typeface="Times New Roman" pitchFamily="18" charset="0"/>
              <a:cs typeface="Times New Roman" pitchFamily="18" charset="0"/>
            </a:endParaRPr>
          </a:p>
          <a:p>
            <a:pPr>
              <a:lnSpc>
                <a:spcPts val="2800"/>
              </a:lnSpc>
              <a:tabLst>
                <a:tab pos="342900" algn="l"/>
              </a:tabLst>
            </a:pPr>
            <a:r>
              <a:rPr lang="en-US" sz="2400" dirty="0" smtClean="0">
                <a:latin typeface="Times New Roman" pitchFamily="18" charset="0"/>
                <a:cs typeface="Times New Roman" pitchFamily="18" charset="0"/>
              </a:rPr>
              <a:t> </a:t>
            </a:r>
            <a:r>
              <a:rPr lang="en-US" sz="2400" dirty="0" smtClean="0">
                <a:solidFill>
                  <a:srgbClr val="D06D30"/>
                </a:solidFill>
                <a:latin typeface="Times New Roman" pitchFamily="18" charset="0"/>
                <a:cs typeface="Times New Roman" pitchFamily="18" charset="0"/>
              </a:rPr>
              <a:t>Daily requirements are 8-10 mg, absorption in the duodenum</a:t>
            </a:r>
            <a:r>
              <a:rPr lang="en-US" sz="2400" dirty="0" smtClean="0">
                <a:latin typeface="Times New Roman" pitchFamily="18" charset="0"/>
                <a:cs typeface="Times New Roman" pitchFamily="18" charset="0"/>
              </a:rPr>
              <a:t>.</a:t>
            </a:r>
            <a:r>
              <a:rPr lang="en-CA" sz="2200" b="1" dirty="0" smtClean="0">
                <a:solidFill>
                  <a:srgbClr val="C00000"/>
                </a:solidFill>
                <a:latin typeface="Times New Roman" pitchFamily="18" charset="0"/>
                <a:cs typeface="Times New Roman" pitchFamily="18" charset="0"/>
              </a:rPr>
              <a:t> </a:t>
            </a:r>
            <a:endParaRPr lang="en-CA" sz="2200" dirty="0" smtClean="0">
              <a:solidFill>
                <a:srgbClr val="000000"/>
              </a:solidFill>
              <a:latin typeface="Times New Roman" pitchFamily="18" charset="0"/>
              <a:cs typeface="Times New Roman" pitchFamily="18" charset="0"/>
            </a:endParaRPr>
          </a:p>
          <a:p>
            <a:pPr>
              <a:lnSpc>
                <a:spcPts val="2800"/>
              </a:lnSpc>
            </a:pPr>
            <a:endParaRPr lang="en-CA" sz="2200" dirty="0">
              <a:solidFill>
                <a:srgbClr val="000000"/>
              </a:solidFill>
            </a:endParaRPr>
          </a:p>
        </p:txBody>
      </p:sp>
      <p:sp>
        <p:nvSpPr>
          <p:cNvPr id="4" name="TextBox 4"/>
          <p:cNvSpPr txBox="1"/>
          <p:nvPr/>
        </p:nvSpPr>
        <p:spPr>
          <a:xfrm>
            <a:off x="611560" y="1848693"/>
            <a:ext cx="65" cy="718145"/>
          </a:xfrm>
          <a:prstGeom prst="rect">
            <a:avLst/>
          </a:prstGeom>
          <a:noFill/>
        </p:spPr>
        <p:txBody>
          <a:bodyPr vert="horz" wrap="none" lIns="0" tIns="0" rIns="0" bIns="0" rtlCol="0">
            <a:spAutoFit/>
          </a:bodyPr>
          <a:lstStyle/>
          <a:p>
            <a:pPr>
              <a:lnSpc>
                <a:spcPts val="2760"/>
              </a:lnSpc>
            </a:pPr>
            <a:endParaRPr lang="en-CA" sz="2200" dirty="0" smtClean="0">
              <a:solidFill>
                <a:srgbClr val="000000"/>
              </a:solidFill>
              <a:latin typeface="Palatino Linotype"/>
              <a:cs typeface="Palatino Linotype"/>
            </a:endParaRPr>
          </a:p>
          <a:p>
            <a:pPr>
              <a:lnSpc>
                <a:spcPts val="2760"/>
              </a:lnSpc>
            </a:pPr>
            <a:endParaRPr lang="en-CA" sz="2200" dirty="0">
              <a:solidFill>
                <a:srgbClr val="000000"/>
              </a:solidFill>
            </a:endParaRPr>
          </a:p>
        </p:txBody>
      </p:sp>
      <p:sp>
        <p:nvSpPr>
          <p:cNvPr id="6" name="TextBox 6"/>
          <p:cNvSpPr txBox="1"/>
          <p:nvPr/>
        </p:nvSpPr>
        <p:spPr>
          <a:xfrm>
            <a:off x="457200" y="3200400"/>
            <a:ext cx="4160050" cy="718145"/>
          </a:xfrm>
          <a:prstGeom prst="rect">
            <a:avLst/>
          </a:prstGeom>
          <a:noFill/>
        </p:spPr>
        <p:txBody>
          <a:bodyPr vert="horz" wrap="none" lIns="0" tIns="0" rIns="0" bIns="0" rtlCol="0">
            <a:spAutoFit/>
          </a:bodyPr>
          <a:lstStyle/>
          <a:p>
            <a:pPr>
              <a:lnSpc>
                <a:spcPts val="2760"/>
              </a:lnSpc>
            </a:pPr>
            <a:r>
              <a:rPr lang="en-CA" sz="2200" dirty="0" smtClean="0">
                <a:solidFill>
                  <a:srgbClr val="000000"/>
                </a:solidFill>
                <a:latin typeface="Arial"/>
                <a:cs typeface="Arial"/>
              </a:rPr>
              <a:t>•</a:t>
            </a:r>
            <a:r>
              <a:rPr lang="en-CA" sz="22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It is found in meat and legumes</a:t>
            </a:r>
            <a:endParaRPr lang="en-CA" sz="2200" dirty="0" smtClean="0">
              <a:solidFill>
                <a:srgbClr val="000000"/>
              </a:solidFill>
              <a:latin typeface="Times New Roman" pitchFamily="18" charset="0"/>
              <a:cs typeface="Times New Roman" pitchFamily="18" charset="0"/>
            </a:endParaRPr>
          </a:p>
          <a:p>
            <a:pPr>
              <a:lnSpc>
                <a:spcPts val="2760"/>
              </a:lnSpc>
            </a:pPr>
            <a:endParaRPr lang="en-CA" sz="2200" dirty="0">
              <a:solidFill>
                <a:srgbClr val="000000"/>
              </a:solidFill>
            </a:endParaRPr>
          </a:p>
        </p:txBody>
      </p:sp>
      <p:sp>
        <p:nvSpPr>
          <p:cNvPr id="7" name="TextBox 7"/>
          <p:cNvSpPr txBox="1"/>
          <p:nvPr/>
        </p:nvSpPr>
        <p:spPr>
          <a:xfrm>
            <a:off x="469900" y="3646760"/>
            <a:ext cx="6540124" cy="718145"/>
          </a:xfrm>
          <a:prstGeom prst="rect">
            <a:avLst/>
          </a:prstGeom>
          <a:noFill/>
        </p:spPr>
        <p:txBody>
          <a:bodyPr vert="horz" wrap="none" lIns="0" tIns="0" rIns="0" bIns="0" rtlCol="0">
            <a:spAutoFit/>
          </a:bodyPr>
          <a:lstStyle/>
          <a:p>
            <a:pPr>
              <a:lnSpc>
                <a:spcPts val="2760"/>
              </a:lnSpc>
            </a:pPr>
            <a:r>
              <a:rPr lang="en-CA" sz="2200" dirty="0" smtClean="0">
                <a:solidFill>
                  <a:srgbClr val="FF9933"/>
                </a:solidFill>
                <a:latin typeface="Arial"/>
                <a:cs typeface="Arial"/>
              </a:rPr>
              <a:t>•</a:t>
            </a:r>
            <a:r>
              <a:rPr lang="en-CA" sz="2200" b="1" dirty="0" smtClean="0">
                <a:solidFill>
                  <a:srgbClr val="FF9933"/>
                </a:solidFill>
                <a:latin typeface="Palatino Linotype Bold"/>
                <a:cs typeface="Palatino Linotype Bold"/>
              </a:rPr>
              <a:t> </a:t>
            </a:r>
            <a:r>
              <a:rPr lang="en-US" sz="2400" dirty="0" smtClean="0"/>
              <a:t> </a:t>
            </a:r>
            <a:r>
              <a:rPr lang="en-US" sz="2400" b="1" dirty="0" smtClean="0">
                <a:latin typeface="Times New Roman" pitchFamily="18" charset="0"/>
                <a:cs typeface="Times New Roman" pitchFamily="18" charset="0"/>
              </a:rPr>
              <a:t>Deficiency, rare in healthy people, manifests as </a:t>
            </a:r>
            <a:r>
              <a:rPr lang="en-CA" sz="2200" b="1" dirty="0" smtClean="0">
                <a:latin typeface="Times New Roman" pitchFamily="18" charset="0"/>
                <a:cs typeface="Times New Roman" pitchFamily="18" charset="0"/>
              </a:rPr>
              <a:t>:</a:t>
            </a:r>
          </a:p>
          <a:p>
            <a:pPr>
              <a:lnSpc>
                <a:spcPts val="2760"/>
              </a:lnSpc>
            </a:pPr>
            <a:endParaRPr lang="en-CA" sz="2200" dirty="0">
              <a:solidFill>
                <a:srgbClr val="000000"/>
              </a:solidFill>
            </a:endParaRPr>
          </a:p>
        </p:txBody>
      </p:sp>
      <p:sp>
        <p:nvSpPr>
          <p:cNvPr id="8" name="TextBox 8"/>
          <p:cNvSpPr txBox="1"/>
          <p:nvPr/>
        </p:nvSpPr>
        <p:spPr>
          <a:xfrm>
            <a:off x="469900" y="4091260"/>
            <a:ext cx="3578287" cy="1436291"/>
          </a:xfrm>
          <a:prstGeom prst="rect">
            <a:avLst/>
          </a:prstGeom>
          <a:noFill/>
        </p:spPr>
        <p:txBody>
          <a:bodyPr vert="horz" wrap="none" lIns="0" tIns="0" rIns="0" bIns="0" rtlCol="0">
            <a:spAutoFit/>
          </a:bodyPr>
          <a:lstStyle/>
          <a:p>
            <a:r>
              <a:rPr lang="en-CA" sz="2200" dirty="0" smtClean="0">
                <a:solidFill>
                  <a:srgbClr val="000000"/>
                </a:solidFill>
                <a:latin typeface="Times New Roman"/>
                <a:cs typeface="Times New Roman"/>
              </a:rPr>
              <a:t>-</a:t>
            </a:r>
            <a:r>
              <a:rPr lang="en-CA" sz="2200" dirty="0" smtClean="0">
                <a:solidFill>
                  <a:srgbClr val="000000"/>
                </a:solidFill>
                <a:latin typeface="Palatino Linotype"/>
                <a:cs typeface="Palatino Linotype"/>
              </a:rPr>
              <a:t> </a:t>
            </a:r>
            <a:r>
              <a:rPr lang="en-US" sz="2400" dirty="0" smtClean="0">
                <a:latin typeface="Times New Roman" pitchFamily="18" charset="0"/>
                <a:cs typeface="Times New Roman" pitchFamily="18" charset="0"/>
              </a:rPr>
              <a:t>in patients with liver failure</a:t>
            </a:r>
          </a:p>
          <a:p>
            <a:r>
              <a:rPr lang="en-US" sz="2400" dirty="0" smtClean="0"/>
              <a:t/>
            </a:r>
            <a:br>
              <a:rPr lang="en-US" sz="2400" dirty="0" smtClean="0"/>
            </a:br>
            <a:endParaRPr lang="en-CA" sz="2200" dirty="0" smtClean="0">
              <a:solidFill>
                <a:srgbClr val="000000"/>
              </a:solidFill>
              <a:latin typeface="Palatino Linotype"/>
              <a:cs typeface="Palatino Linotype"/>
            </a:endParaRPr>
          </a:p>
          <a:p>
            <a:pPr>
              <a:lnSpc>
                <a:spcPts val="2760"/>
              </a:lnSpc>
            </a:pPr>
            <a:endParaRPr lang="en-CA" sz="2200" dirty="0">
              <a:solidFill>
                <a:srgbClr val="000000"/>
              </a:solidFill>
            </a:endParaRPr>
          </a:p>
        </p:txBody>
      </p:sp>
      <p:sp>
        <p:nvSpPr>
          <p:cNvPr id="9" name="TextBox 9"/>
          <p:cNvSpPr txBox="1"/>
          <p:nvPr/>
        </p:nvSpPr>
        <p:spPr>
          <a:xfrm>
            <a:off x="469900" y="4523060"/>
            <a:ext cx="3098605" cy="702885"/>
          </a:xfrm>
          <a:prstGeom prst="rect">
            <a:avLst/>
          </a:prstGeom>
          <a:noFill/>
        </p:spPr>
        <p:txBody>
          <a:bodyPr vert="horz" wrap="none" lIns="0" tIns="0" rIns="0" bIns="0" rtlCol="0">
            <a:spAutoFit/>
          </a:bodyPr>
          <a:lstStyle/>
          <a:p>
            <a:pPr>
              <a:lnSpc>
                <a:spcPts val="2760"/>
              </a:lnSpc>
            </a:pPr>
            <a:r>
              <a:rPr lang="en-CA" sz="2200" dirty="0" smtClean="0">
                <a:solidFill>
                  <a:srgbClr val="000000"/>
                </a:solidFill>
                <a:latin typeface="Times New Roman"/>
                <a:cs typeface="Times New Roman"/>
              </a:rPr>
              <a:t>-</a:t>
            </a:r>
            <a:r>
              <a:rPr lang="en-US" sz="2400" dirty="0" smtClean="0"/>
              <a:t> </a:t>
            </a:r>
            <a:r>
              <a:rPr lang="en-US" sz="2400" dirty="0" smtClean="0">
                <a:latin typeface="Times New Roman" pitchFamily="18" charset="0"/>
                <a:cs typeface="Times New Roman" pitchFamily="18" charset="0"/>
              </a:rPr>
              <a:t>patients taking diuretics</a:t>
            </a:r>
            <a:endParaRPr lang="en-CA" sz="2200" dirty="0" smtClean="0">
              <a:solidFill>
                <a:srgbClr val="000000"/>
              </a:solidFill>
              <a:latin typeface="Times New Roman" pitchFamily="18" charset="0"/>
              <a:cs typeface="Times New Roman" pitchFamily="18" charset="0"/>
            </a:endParaRPr>
          </a:p>
          <a:p>
            <a:pPr>
              <a:lnSpc>
                <a:spcPts val="2760"/>
              </a:lnSpc>
            </a:pPr>
            <a:endParaRPr lang="en-CA" sz="2200" dirty="0">
              <a:solidFill>
                <a:srgbClr val="000000"/>
              </a:solidFill>
            </a:endParaRPr>
          </a:p>
        </p:txBody>
      </p:sp>
      <p:sp>
        <p:nvSpPr>
          <p:cNvPr id="10" name="TextBox 10"/>
          <p:cNvSpPr txBox="1"/>
          <p:nvPr/>
        </p:nvSpPr>
        <p:spPr>
          <a:xfrm>
            <a:off x="469900" y="4954860"/>
            <a:ext cx="8674100" cy="1115690"/>
          </a:xfrm>
          <a:prstGeom prst="rect">
            <a:avLst/>
          </a:prstGeom>
          <a:noFill/>
        </p:spPr>
        <p:txBody>
          <a:bodyPr vert="horz" wrap="square" lIns="0" tIns="0" rIns="0" bIns="0" rtlCol="0">
            <a:spAutoFit/>
          </a:bodyPr>
          <a:lstStyle/>
          <a:p>
            <a:pPr>
              <a:lnSpc>
                <a:spcPts val="2900"/>
              </a:lnSpc>
              <a:buFontTx/>
              <a:buChar char="-"/>
              <a:tabLst>
                <a:tab pos="342900" algn="l"/>
              </a:tabLst>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patients with diabetes, chronic renal insufficiency, </a:t>
            </a:r>
            <a:r>
              <a:rPr lang="en-US" sz="2400" dirty="0" err="1" smtClean="0">
                <a:latin typeface="Times New Roman" pitchFamily="18" charset="0"/>
                <a:cs typeface="Times New Roman" pitchFamily="18" charset="0"/>
              </a:rPr>
              <a:t>malabsorption</a:t>
            </a:r>
            <a:endParaRPr lang="sr-Latn-RS" sz="2400" dirty="0" smtClean="0">
              <a:latin typeface="Times New Roman" pitchFamily="18" charset="0"/>
              <a:cs typeface="Times New Roman" pitchFamily="18" charset="0"/>
            </a:endParaRPr>
          </a:p>
          <a:p>
            <a:pPr>
              <a:lnSpc>
                <a:spcPts val="2900"/>
              </a:lnSpc>
              <a:buFontTx/>
              <a:buChar char="-"/>
              <a:tabLst>
                <a:tab pos="342900" algn="l"/>
              </a:tabLst>
            </a:pPr>
            <a:r>
              <a:rPr lang="sr-Latn-RS"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old people</a:t>
            </a:r>
            <a:endParaRPr lang="en-CA" sz="2200" dirty="0" smtClean="0">
              <a:solidFill>
                <a:srgbClr val="000000"/>
              </a:solidFill>
              <a:latin typeface="Times New Roman" pitchFamily="18" charset="0"/>
              <a:cs typeface="Times New Roman" pitchFamily="18" charset="0"/>
            </a:endParaRPr>
          </a:p>
          <a:p>
            <a:pPr>
              <a:lnSpc>
                <a:spcPts val="2900"/>
              </a:lnSpc>
            </a:pPr>
            <a:endParaRPr lang="en-CA" sz="2200" dirty="0">
              <a:solidFill>
                <a:srgbClr val="000000"/>
              </a:solidFill>
            </a:endParaRPr>
          </a:p>
        </p:txBody>
      </p:sp>
      <p:sp>
        <p:nvSpPr>
          <p:cNvPr id="12" name="TextBox 12"/>
          <p:cNvSpPr txBox="1"/>
          <p:nvPr/>
        </p:nvSpPr>
        <p:spPr>
          <a:xfrm>
            <a:off x="469900" y="6212160"/>
            <a:ext cx="2199898" cy="359073"/>
          </a:xfrm>
          <a:prstGeom prst="rect">
            <a:avLst/>
          </a:prstGeom>
          <a:noFill/>
        </p:spPr>
        <p:txBody>
          <a:bodyPr vert="horz" wrap="none" lIns="0" tIns="0" rIns="0" bIns="0" rtlCol="0">
            <a:spAutoFit/>
          </a:bodyPr>
          <a:lstStyle/>
          <a:p>
            <a:pPr>
              <a:lnSpc>
                <a:spcPts val="2760"/>
              </a:lnSpc>
            </a:pPr>
            <a:r>
              <a:rPr lang="en-CA" sz="2200" dirty="0" smtClean="0">
                <a:solidFill>
                  <a:srgbClr val="FF9933"/>
                </a:solidFill>
                <a:latin typeface="Arial"/>
                <a:cs typeface="Arial"/>
              </a:rPr>
              <a:t>•</a:t>
            </a:r>
            <a:r>
              <a:rPr lang="en-CA" sz="2200" b="1" dirty="0" smtClean="0">
                <a:solidFill>
                  <a:srgbClr val="FF9933"/>
                </a:solidFill>
                <a:latin typeface="Palatino Linotype Bold"/>
                <a:cs typeface="Palatino Linotype Bold"/>
              </a:rPr>
              <a:t> </a:t>
            </a:r>
            <a:r>
              <a:rPr lang="en-US" sz="2400" dirty="0" smtClean="0"/>
              <a:t> </a:t>
            </a:r>
            <a:r>
              <a:rPr lang="en-US" sz="2400" b="1" i="1" u="sng" dirty="0" smtClean="0">
                <a:solidFill>
                  <a:srgbClr val="D06D30"/>
                </a:solidFill>
                <a:latin typeface="Times New Roman" pitchFamily="18" charset="0"/>
                <a:cs typeface="Times New Roman" pitchFamily="18" charset="0"/>
              </a:rPr>
              <a:t>Toxicity is rare </a:t>
            </a:r>
            <a:endParaRPr lang="en-CA" sz="2200" dirty="0">
              <a:solidFill>
                <a:srgbClr val="000000"/>
              </a:solidFill>
            </a:endParaRPr>
          </a:p>
        </p:txBody>
      </p:sp>
      <p:sp>
        <p:nvSpPr>
          <p:cNvPr id="14" name="TextBox 6"/>
          <p:cNvSpPr txBox="1"/>
          <p:nvPr/>
        </p:nvSpPr>
        <p:spPr>
          <a:xfrm>
            <a:off x="467544" y="2765648"/>
            <a:ext cx="8496944" cy="718145"/>
          </a:xfrm>
          <a:prstGeom prst="rect">
            <a:avLst/>
          </a:prstGeom>
          <a:noFill/>
        </p:spPr>
        <p:txBody>
          <a:bodyPr vert="horz" wrap="square" lIns="0" tIns="0" rIns="0" bIns="0" rtlCol="0">
            <a:spAutoFit/>
          </a:bodyPr>
          <a:lstStyle/>
          <a:p>
            <a:pPr>
              <a:lnSpc>
                <a:spcPts val="2760"/>
              </a:lnSpc>
            </a:pPr>
            <a:endParaRPr lang="en-CA" sz="2200" dirty="0" smtClean="0">
              <a:solidFill>
                <a:srgbClr val="000000"/>
              </a:solidFill>
              <a:latin typeface="Palatino Linotype"/>
              <a:cs typeface="Palatino Linotype"/>
            </a:endParaRPr>
          </a:p>
          <a:p>
            <a:pPr>
              <a:lnSpc>
                <a:spcPts val="2760"/>
              </a:lnSpc>
            </a:pPr>
            <a:endParaRPr lang="en-CA" sz="2200" dirty="0">
              <a:solidFill>
                <a:srgbClr val="000000"/>
              </a:solidFill>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10" name="TextBox 2"/>
          <p:cNvSpPr txBox="1"/>
          <p:nvPr/>
        </p:nvSpPr>
        <p:spPr>
          <a:xfrm>
            <a:off x="2771800" y="116632"/>
            <a:ext cx="3720570" cy="1962076"/>
          </a:xfrm>
          <a:prstGeom prst="rect">
            <a:avLst/>
          </a:prstGeom>
          <a:noFill/>
        </p:spPr>
        <p:txBody>
          <a:bodyPr vert="horz" wrap="none" lIns="0" tIns="0" rIns="0" bIns="0" rtlCol="0">
            <a:spAutoFit/>
          </a:bodyPr>
          <a:lstStyle/>
          <a:p>
            <a:pPr>
              <a:lnSpc>
                <a:spcPts val="5060"/>
              </a:lnSpc>
            </a:pPr>
            <a:r>
              <a:rPr lang="en-US" sz="4000" b="1" dirty="0" smtClean="0">
                <a:solidFill>
                  <a:srgbClr val="D06D30"/>
                </a:solidFill>
                <a:latin typeface="Times New Roman" pitchFamily="18" charset="0"/>
                <a:cs typeface="Times New Roman" pitchFamily="18" charset="0"/>
              </a:rPr>
              <a:t>Manganese (</a:t>
            </a:r>
            <a:r>
              <a:rPr lang="en-US" sz="4000" b="1" dirty="0" err="1" smtClean="0">
                <a:solidFill>
                  <a:srgbClr val="D06D30"/>
                </a:solidFill>
                <a:latin typeface="Times New Roman" pitchFamily="18" charset="0"/>
                <a:cs typeface="Times New Roman" pitchFamily="18" charset="0"/>
              </a:rPr>
              <a:t>Mn</a:t>
            </a:r>
            <a:r>
              <a:rPr lang="en-US" sz="4000" b="1" dirty="0" smtClean="0">
                <a:solidFill>
                  <a:srgbClr val="D06D30"/>
                </a:solidFill>
                <a:latin typeface="Times New Roman" pitchFamily="18" charset="0"/>
                <a:cs typeface="Times New Roman" pitchFamily="18" charset="0"/>
              </a:rPr>
              <a:t>)</a:t>
            </a:r>
            <a:endParaRPr lang="sr-Latn-RS" sz="4000" b="1" dirty="0" smtClean="0">
              <a:solidFill>
                <a:srgbClr val="D06D30"/>
              </a:solidFill>
              <a:latin typeface="Times New Roman" pitchFamily="18" charset="0"/>
              <a:cs typeface="Times New Roman" pitchFamily="18" charset="0"/>
            </a:endParaRPr>
          </a:p>
          <a:p>
            <a:pPr>
              <a:lnSpc>
                <a:spcPts val="5060"/>
              </a:lnSpc>
            </a:pPr>
            <a:endParaRPr lang="en-CA" sz="4000" b="1" dirty="0" smtClean="0">
              <a:solidFill>
                <a:srgbClr val="D06D30"/>
              </a:solidFill>
              <a:latin typeface="Palatino Linotype Bold"/>
              <a:cs typeface="Palatino Linotype Bold"/>
            </a:endParaRPr>
          </a:p>
          <a:p>
            <a:pPr>
              <a:lnSpc>
                <a:spcPts val="5060"/>
              </a:lnSpc>
            </a:pPr>
            <a:endParaRPr lang="en-CA" sz="4000" dirty="0">
              <a:solidFill>
                <a:srgbClr val="D06D30"/>
              </a:solidFill>
            </a:endParaRPr>
          </a:p>
        </p:txBody>
      </p:sp>
      <p:sp>
        <p:nvSpPr>
          <p:cNvPr id="3" name="TextBox 3"/>
          <p:cNvSpPr txBox="1"/>
          <p:nvPr/>
        </p:nvSpPr>
        <p:spPr>
          <a:xfrm>
            <a:off x="533400" y="1143000"/>
            <a:ext cx="8276332" cy="718145"/>
          </a:xfrm>
          <a:prstGeom prst="rect">
            <a:avLst/>
          </a:prstGeom>
          <a:noFill/>
        </p:spPr>
        <p:txBody>
          <a:bodyPr vert="horz" wrap="square" lIns="0" tIns="0" rIns="0" bIns="0" rtlCol="0">
            <a:spAutoFit/>
          </a:bodyPr>
          <a:lstStyle/>
          <a:p>
            <a:pPr>
              <a:lnSpc>
                <a:spcPts val="2800"/>
              </a:lnSpc>
              <a:tabLst>
                <a:tab pos="342900" algn="l"/>
              </a:tabLst>
            </a:pPr>
            <a:r>
              <a:rPr lang="en-CA" sz="2000" dirty="0" smtClean="0">
                <a:solidFill>
                  <a:srgbClr val="000000"/>
                </a:solidFill>
                <a:latin typeface="Palatino Linotype" pitchFamily="18" charset="0"/>
                <a:cs typeface="Arial"/>
              </a:rPr>
              <a:t>•</a:t>
            </a:r>
            <a:r>
              <a:rPr lang="en-US" sz="2000" dirty="0" smtClean="0">
                <a:latin typeface="Times New Roman" pitchFamily="18" charset="0"/>
                <a:cs typeface="Times New Roman" pitchFamily="18" charset="0"/>
              </a:rPr>
              <a:t>Manganese is essential for keeping healthy bone-joint system, creation of </a:t>
            </a:r>
            <a:r>
              <a:rPr lang="en-US" sz="2000" dirty="0" err="1" smtClean="0">
                <a:latin typeface="Times New Roman" pitchFamily="18" charset="0"/>
                <a:cs typeface="Times New Roman" pitchFamily="18" charset="0"/>
              </a:rPr>
              <a:t>mucopolysaccharides</a:t>
            </a:r>
            <a:r>
              <a:rPr lang="en-US" sz="2000" dirty="0" smtClean="0">
                <a:latin typeface="Times New Roman" pitchFamily="18" charset="0"/>
                <a:cs typeface="Times New Roman" pitchFamily="18" charset="0"/>
              </a:rPr>
              <a:t> (cartilage and bone matrix).</a:t>
            </a:r>
            <a:r>
              <a:rPr lang="x-none" sz="2000" smtClean="0">
                <a:solidFill>
                  <a:srgbClr val="C00000"/>
                </a:solidFill>
                <a:latin typeface="Times New Roman" pitchFamily="18" charset="0"/>
                <a:cs typeface="Times New Roman" pitchFamily="18" charset="0"/>
              </a:rPr>
              <a:t> </a:t>
            </a:r>
            <a:endParaRPr lang="x-none" sz="2000" dirty="0" smtClean="0">
              <a:solidFill>
                <a:srgbClr val="C00000"/>
              </a:solidFill>
              <a:latin typeface="Times New Roman" pitchFamily="18" charset="0"/>
              <a:cs typeface="Times New Roman" pitchFamily="18" charset="0"/>
            </a:endParaRPr>
          </a:p>
        </p:txBody>
      </p:sp>
      <p:sp>
        <p:nvSpPr>
          <p:cNvPr id="4" name="TextBox 4"/>
          <p:cNvSpPr txBox="1"/>
          <p:nvPr/>
        </p:nvSpPr>
        <p:spPr>
          <a:xfrm>
            <a:off x="539552" y="1988840"/>
            <a:ext cx="8604448" cy="2231380"/>
          </a:xfrm>
          <a:prstGeom prst="rect">
            <a:avLst/>
          </a:prstGeom>
          <a:noFill/>
        </p:spPr>
        <p:txBody>
          <a:bodyPr vert="horz" wrap="square" lIns="0" tIns="0" rIns="0" bIns="0" rtlCol="0">
            <a:spAutoFit/>
          </a:bodyPr>
          <a:lstStyle/>
          <a:p>
            <a:pPr>
              <a:lnSpc>
                <a:spcPts val="2900"/>
              </a:lnSpc>
              <a:tabLst>
                <a:tab pos="342900" algn="l"/>
              </a:tabLst>
            </a:pPr>
            <a:r>
              <a:rPr lang="en-CA" sz="2000" dirty="0" smtClean="0">
                <a:solidFill>
                  <a:srgbClr val="000000"/>
                </a:solidFill>
                <a:latin typeface="Palatino Linotype" pitchFamily="18" charset="0"/>
                <a:cs typeface="Arial"/>
              </a:rPr>
              <a:t>•</a:t>
            </a:r>
            <a:r>
              <a:rPr lang="en-CA" sz="2000" dirty="0" smtClean="0">
                <a:solidFill>
                  <a:srgbClr val="000000"/>
                </a:solidFill>
                <a:latin typeface="Palatino Linotype" pitchFamily="18" charset="0"/>
                <a:cs typeface="Palatino Linotype"/>
              </a:rPr>
              <a:t> </a:t>
            </a:r>
            <a:r>
              <a:rPr lang="en-US" sz="2000" dirty="0" smtClean="0">
                <a:latin typeface="Times New Roman" pitchFamily="18" charset="0"/>
                <a:cs typeface="Times New Roman" pitchFamily="18" charset="0"/>
              </a:rPr>
              <a:t>Constituent part of enzymes </a:t>
            </a:r>
            <a:r>
              <a:rPr lang="en-US" sz="2000" dirty="0" err="1" smtClean="0">
                <a:solidFill>
                  <a:srgbClr val="D06D30"/>
                </a:solidFill>
                <a:latin typeface="Times New Roman" pitchFamily="18" charset="0"/>
                <a:cs typeface="Times New Roman" pitchFamily="18" charset="0"/>
              </a:rPr>
              <a:t>glycosyltransferases</a:t>
            </a:r>
            <a:r>
              <a:rPr lang="en-US" sz="2000" dirty="0" smtClean="0">
                <a:latin typeface="Times New Roman" pitchFamily="18" charset="0"/>
                <a:cs typeface="Times New Roman" pitchFamily="18" charset="0"/>
              </a:rPr>
              <a:t> (synthesis of oligosaccharides, </a:t>
            </a:r>
            <a:r>
              <a:rPr lang="en-US" sz="2000" dirty="0" err="1" smtClean="0">
                <a:latin typeface="Times New Roman" pitchFamily="18" charset="0"/>
                <a:cs typeface="Times New Roman" pitchFamily="18" charset="0"/>
              </a:rPr>
              <a:t>glycoproteins</a:t>
            </a:r>
            <a:r>
              <a:rPr lang="en-US" sz="2000" dirty="0" smtClean="0">
                <a:latin typeface="Times New Roman" pitchFamily="18" charset="0"/>
                <a:cs typeface="Times New Roman" pitchFamily="18" charset="0"/>
              </a:rPr>
              <a:t> and </a:t>
            </a:r>
            <a:r>
              <a:rPr lang="en-US" sz="2000" dirty="0" err="1" smtClean="0">
                <a:latin typeface="Times New Roman" pitchFamily="18" charset="0"/>
                <a:cs typeface="Times New Roman" pitchFamily="18" charset="0"/>
              </a:rPr>
              <a:t>proteoglycans</a:t>
            </a:r>
            <a:r>
              <a:rPr lang="en-US" sz="2000" dirty="0" smtClean="0">
                <a:latin typeface="Times New Roman" pitchFamily="18" charset="0"/>
                <a:cs typeface="Times New Roman" pitchFamily="18" charset="0"/>
              </a:rPr>
              <a:t>)</a:t>
            </a:r>
            <a:r>
              <a:rPr lang="sr-Latn-RS" sz="2000" dirty="0" smtClean="0"/>
              <a:t>.</a:t>
            </a:r>
            <a:endParaRPr lang="x-none" sz="2000" dirty="0" smtClean="0">
              <a:solidFill>
                <a:srgbClr val="C00000"/>
              </a:solidFill>
              <a:latin typeface="Palatino Linotype" pitchFamily="18" charset="0"/>
            </a:endParaRPr>
          </a:p>
          <a:p>
            <a:pPr>
              <a:lnSpc>
                <a:spcPts val="2900"/>
              </a:lnSpc>
              <a:tabLst>
                <a:tab pos="342900" algn="l"/>
              </a:tabLst>
            </a:pPr>
            <a:r>
              <a:rPr lang="en-US" sz="2000" dirty="0" err="1" smtClean="0">
                <a:solidFill>
                  <a:srgbClr val="D06D30"/>
                </a:solidFill>
                <a:latin typeface="Times New Roman" pitchFamily="18" charset="0"/>
                <a:cs typeface="Times New Roman" pitchFamily="18" charset="0"/>
              </a:rPr>
              <a:t>Phosphoenolpyruvate</a:t>
            </a:r>
            <a:r>
              <a:rPr lang="en-US" sz="2000" dirty="0" smtClean="0">
                <a:solidFill>
                  <a:srgbClr val="D06D30"/>
                </a:solidFill>
                <a:latin typeface="Times New Roman" pitchFamily="18" charset="0"/>
                <a:cs typeface="Times New Roman" pitchFamily="18" charset="0"/>
              </a:rPr>
              <a:t> </a:t>
            </a:r>
            <a:r>
              <a:rPr lang="en-US" sz="2000" dirty="0" err="1" smtClean="0">
                <a:solidFill>
                  <a:srgbClr val="D06D30"/>
                </a:solidFill>
                <a:latin typeface="Times New Roman" pitchFamily="18" charset="0"/>
                <a:cs typeface="Times New Roman" pitchFamily="18" charset="0"/>
              </a:rPr>
              <a:t>carboxykinase</a:t>
            </a:r>
            <a:r>
              <a:rPr lang="en-US" sz="2000" dirty="0" smtClean="0">
                <a:solidFill>
                  <a:srgbClr val="D06D30"/>
                </a:solidFill>
                <a:latin typeface="Times New Roman" pitchFamily="18" charset="0"/>
                <a:cs typeface="Times New Roman" pitchFamily="18" charset="0"/>
              </a:rPr>
              <a:t> (</a:t>
            </a:r>
            <a:r>
              <a:rPr lang="en-US" sz="2000" dirty="0" err="1" smtClean="0">
                <a:solidFill>
                  <a:srgbClr val="D06D30"/>
                </a:solidFill>
                <a:latin typeface="Times New Roman" pitchFamily="18" charset="0"/>
                <a:cs typeface="Times New Roman" pitchFamily="18" charset="0"/>
              </a:rPr>
              <a:t>glyconeogenesis</a:t>
            </a:r>
            <a:r>
              <a:rPr lang="en-US" sz="2000" dirty="0" smtClean="0">
                <a:solidFill>
                  <a:srgbClr val="D06D30"/>
                </a:solidFill>
                <a:latin typeface="Times New Roman" pitchFamily="18" charset="0"/>
                <a:cs typeface="Times New Roman" pitchFamily="18" charset="0"/>
              </a:rPr>
              <a:t>). </a:t>
            </a:r>
            <a:r>
              <a:rPr lang="en-US" sz="2000" dirty="0" err="1" smtClean="0">
                <a:solidFill>
                  <a:srgbClr val="D06D30"/>
                </a:solidFill>
                <a:latin typeface="Times New Roman" pitchFamily="18" charset="0"/>
                <a:cs typeface="Times New Roman" pitchFamily="18" charset="0"/>
              </a:rPr>
              <a:t>Mn</a:t>
            </a:r>
            <a:r>
              <a:rPr lang="en-US" sz="2000" dirty="0" smtClean="0">
                <a:solidFill>
                  <a:srgbClr val="D06D30"/>
                </a:solidFill>
                <a:latin typeface="Times New Roman" pitchFamily="18" charset="0"/>
                <a:cs typeface="Times New Roman" pitchFamily="18" charset="0"/>
              </a:rPr>
              <a:t>-dependent superoxide dismutase in mitochondria. Necessary</a:t>
            </a:r>
            <a:r>
              <a:rPr lang="en-US" sz="2000" dirty="0" smtClean="0">
                <a:latin typeface="Times New Roman" pitchFamily="18" charset="0"/>
                <a:cs typeface="Times New Roman" pitchFamily="18" charset="0"/>
              </a:rPr>
              <a:t> </a:t>
            </a:r>
            <a:r>
              <a:rPr lang="en-US" sz="2000" dirty="0" smtClean="0">
                <a:solidFill>
                  <a:srgbClr val="D06D30"/>
                </a:solidFill>
                <a:latin typeface="Times New Roman" pitchFamily="18" charset="0"/>
                <a:cs typeface="Times New Roman" pitchFamily="18" charset="0"/>
              </a:rPr>
              <a:t>for the production of interferon</a:t>
            </a:r>
            <a:r>
              <a:rPr lang="en-US" sz="2000" dirty="0" smtClean="0">
                <a:latin typeface="Times New Roman" pitchFamily="18" charset="0"/>
                <a:cs typeface="Times New Roman" pitchFamily="18" charset="0"/>
              </a:rPr>
              <a:t>.</a:t>
            </a:r>
            <a:endParaRPr lang="x-none" sz="2000" b="1" dirty="0" smtClean="0">
              <a:solidFill>
                <a:srgbClr val="C00000"/>
              </a:solidFill>
              <a:latin typeface="Times New Roman" pitchFamily="18" charset="0"/>
              <a:cs typeface="Times New Roman" pitchFamily="18" charset="0"/>
            </a:endParaRPr>
          </a:p>
          <a:p>
            <a:pPr>
              <a:lnSpc>
                <a:spcPts val="2900"/>
              </a:lnSpc>
              <a:tabLst>
                <a:tab pos="342900" algn="l"/>
              </a:tabLst>
            </a:pPr>
            <a:endParaRPr lang="en-CA" sz="2000" b="1" dirty="0" smtClean="0">
              <a:solidFill>
                <a:srgbClr val="FF9933"/>
              </a:solidFill>
              <a:latin typeface="Palatino Linotype" pitchFamily="18" charset="0"/>
              <a:cs typeface="Palatino Linotype Bold"/>
            </a:endParaRPr>
          </a:p>
          <a:p>
            <a:pPr>
              <a:lnSpc>
                <a:spcPts val="2900"/>
              </a:lnSpc>
            </a:pPr>
            <a:endParaRPr lang="en-CA" sz="2000" dirty="0">
              <a:solidFill>
                <a:srgbClr val="000000"/>
              </a:solidFill>
              <a:latin typeface="Palatino Linotype" pitchFamily="18" charset="0"/>
            </a:endParaRPr>
          </a:p>
        </p:txBody>
      </p:sp>
      <p:sp>
        <p:nvSpPr>
          <p:cNvPr id="6" name="TextBox 6"/>
          <p:cNvSpPr txBox="1"/>
          <p:nvPr/>
        </p:nvSpPr>
        <p:spPr>
          <a:xfrm>
            <a:off x="457200" y="4343400"/>
            <a:ext cx="6058475" cy="718145"/>
          </a:xfrm>
          <a:prstGeom prst="rect">
            <a:avLst/>
          </a:prstGeom>
          <a:noFill/>
        </p:spPr>
        <p:txBody>
          <a:bodyPr vert="horz" wrap="square" lIns="0" tIns="0" rIns="0" bIns="0" rtlCol="0">
            <a:spAutoFit/>
          </a:bodyPr>
          <a:lstStyle/>
          <a:p>
            <a:pPr>
              <a:lnSpc>
                <a:spcPts val="2760"/>
              </a:lnSpc>
              <a:buClr>
                <a:schemeClr val="tx1"/>
              </a:buClr>
              <a:buFont typeface="Palatino Linotype Bold" pitchFamily="18" charset="0"/>
              <a:buChar char="•"/>
            </a:pPr>
            <a:r>
              <a:rPr lang="en-CA" sz="2000" b="1" dirty="0" smtClean="0">
                <a:solidFill>
                  <a:srgbClr val="FF9933"/>
                </a:solidFill>
                <a:latin typeface="Palatino Linotype" pitchFamily="18" charset="0"/>
                <a:cs typeface="Palatino Linotype Bold"/>
              </a:rPr>
              <a:t> </a:t>
            </a:r>
            <a:r>
              <a:rPr lang="en-US" sz="2000" dirty="0" smtClean="0"/>
              <a:t> </a:t>
            </a:r>
            <a:r>
              <a:rPr lang="en-US" sz="2000" dirty="0" smtClean="0">
                <a:solidFill>
                  <a:srgbClr val="D06D30"/>
                </a:solidFill>
                <a:latin typeface="Times New Roman" pitchFamily="18" charset="0"/>
                <a:cs typeface="Times New Roman" pitchFamily="18" charset="0"/>
              </a:rPr>
              <a:t>Manganese deficiency has not been documented</a:t>
            </a:r>
            <a:r>
              <a:rPr lang="sr-Latn-RS" sz="2000" dirty="0" smtClean="0"/>
              <a:t>.</a:t>
            </a:r>
            <a:endParaRPr lang="en-CA" sz="2000" b="1" dirty="0" smtClean="0">
              <a:solidFill>
                <a:srgbClr val="C00000"/>
              </a:solidFill>
              <a:latin typeface="Palatino Linotype" pitchFamily="18" charset="0"/>
              <a:cs typeface="Palatino Linotype Bold"/>
            </a:endParaRPr>
          </a:p>
          <a:p>
            <a:pPr>
              <a:lnSpc>
                <a:spcPts val="2760"/>
              </a:lnSpc>
            </a:pPr>
            <a:endParaRPr lang="en-CA" sz="2000" dirty="0">
              <a:solidFill>
                <a:srgbClr val="000000"/>
              </a:solidFill>
              <a:latin typeface="Palatino Linotype" pitchFamily="18" charset="0"/>
            </a:endParaRPr>
          </a:p>
        </p:txBody>
      </p:sp>
      <p:sp>
        <p:nvSpPr>
          <p:cNvPr id="7" name="TextBox 7"/>
          <p:cNvSpPr txBox="1"/>
          <p:nvPr/>
        </p:nvSpPr>
        <p:spPr>
          <a:xfrm>
            <a:off x="457200" y="4800600"/>
            <a:ext cx="8532044" cy="718145"/>
          </a:xfrm>
          <a:prstGeom prst="rect">
            <a:avLst/>
          </a:prstGeom>
          <a:noFill/>
        </p:spPr>
        <p:txBody>
          <a:bodyPr vert="horz" wrap="square" lIns="0" tIns="0" rIns="0" bIns="0" rtlCol="0">
            <a:spAutoFit/>
          </a:bodyPr>
          <a:lstStyle/>
          <a:p>
            <a:pPr>
              <a:lnSpc>
                <a:spcPts val="2760"/>
              </a:lnSpc>
              <a:buClr>
                <a:schemeClr val="tx1"/>
              </a:buClr>
              <a:buFont typeface="Arial" pitchFamily="34" charset="0"/>
              <a:buChar char="•"/>
            </a:pPr>
            <a:r>
              <a:rPr lang="x-none" sz="2000" smtClean="0">
                <a:solidFill>
                  <a:srgbClr val="FF9933"/>
                </a:solidFill>
                <a:latin typeface="Palatino Linotype" pitchFamily="18" charset="0"/>
                <a:cs typeface="Arial"/>
              </a:rPr>
              <a:t> </a:t>
            </a:r>
            <a:r>
              <a:rPr lang="en-US" sz="2000" dirty="0" smtClean="0">
                <a:latin typeface="Times New Roman" pitchFamily="18" charset="0"/>
                <a:cs typeface="Times New Roman" pitchFamily="18" charset="0"/>
              </a:rPr>
              <a:t> </a:t>
            </a:r>
            <a:r>
              <a:rPr lang="en-US" sz="2000" b="1" dirty="0" smtClean="0">
                <a:solidFill>
                  <a:srgbClr val="D06D30"/>
                </a:solidFill>
                <a:latin typeface="Times New Roman" pitchFamily="18" charset="0"/>
                <a:cs typeface="Times New Roman" pitchFamily="18" charset="0"/>
              </a:rPr>
              <a:t>Toxicity</a:t>
            </a:r>
            <a:r>
              <a:rPr lang="en-US" sz="2000" dirty="0" smtClean="0">
                <a:latin typeface="Times New Roman" pitchFamily="18" charset="0"/>
                <a:cs typeface="Times New Roman" pitchFamily="18" charset="0"/>
              </a:rPr>
              <a:t> described in miners inhaling dust or fumes rich in manganese, manifested by neurological symptoms similar to parkinsonism</a:t>
            </a:r>
            <a:r>
              <a:rPr lang="en-US" sz="2000" dirty="0" smtClean="0"/>
              <a:t>.</a:t>
            </a:r>
            <a:endParaRPr lang="en-CA" sz="2000" dirty="0" smtClean="0">
              <a:solidFill>
                <a:srgbClr val="C00000"/>
              </a:solidFill>
              <a:latin typeface="Palatino Linotype" pitchFamily="18" charset="0"/>
              <a:cs typeface="Palatino Linotype"/>
            </a:endParaRPr>
          </a:p>
        </p:txBody>
      </p:sp>
      <p:sp>
        <p:nvSpPr>
          <p:cNvPr id="12" name="TextBox 7"/>
          <p:cNvSpPr txBox="1"/>
          <p:nvPr/>
        </p:nvSpPr>
        <p:spPr>
          <a:xfrm>
            <a:off x="533400" y="3581400"/>
            <a:ext cx="8071048" cy="718145"/>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Palatino Linotype" pitchFamily="18" charset="0"/>
                <a:cs typeface="Palatino Linotype"/>
              </a:rPr>
              <a:t> </a:t>
            </a:r>
            <a:r>
              <a:rPr lang="en-US" sz="2000" dirty="0" smtClean="0"/>
              <a:t> </a:t>
            </a:r>
            <a:r>
              <a:rPr lang="en-US" sz="2000" dirty="0" smtClean="0">
                <a:latin typeface="Times New Roman" pitchFamily="18" charset="0"/>
                <a:cs typeface="Times New Roman" pitchFamily="18" charset="0"/>
              </a:rPr>
              <a:t>Manganese is found in whole grains, vegetables, nuts, hazelnuts and especially green tea</a:t>
            </a:r>
            <a:r>
              <a:rPr lang="sr-Latn-RS" sz="2000" dirty="0" smtClean="0">
                <a:latin typeface="Times New Roman" pitchFamily="18" charset="0"/>
                <a:cs typeface="Times New Roman" pitchFamily="18" charset="0"/>
              </a:rPr>
              <a:t>.</a:t>
            </a:r>
            <a:endParaRPr lang="en-CA" sz="2000" dirty="0" smtClean="0">
              <a:solidFill>
                <a:srgbClr val="0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10" name="TextBox 2"/>
          <p:cNvSpPr txBox="1"/>
          <p:nvPr/>
        </p:nvSpPr>
        <p:spPr>
          <a:xfrm>
            <a:off x="2915816" y="389812"/>
            <a:ext cx="3265317" cy="623569"/>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pitchFamily="18" charset="0"/>
              </a:rPr>
              <a:t>  </a:t>
            </a:r>
            <a:r>
              <a:rPr lang="en-US" sz="4000" b="1" dirty="0" smtClean="0">
                <a:solidFill>
                  <a:srgbClr val="D06D30"/>
                </a:solidFill>
                <a:latin typeface="Times New Roman" pitchFamily="18" charset="0"/>
                <a:cs typeface="Times New Roman" pitchFamily="18" charset="0"/>
              </a:rPr>
              <a:t>Selenium (Se)</a:t>
            </a:r>
            <a:endParaRPr lang="en-CA" sz="4000" b="1" dirty="0" smtClean="0">
              <a:solidFill>
                <a:srgbClr val="D06D30"/>
              </a:solidFill>
              <a:latin typeface="Times New Roman" pitchFamily="18" charset="0"/>
              <a:cs typeface="Times New Roman" pitchFamily="18" charset="0"/>
            </a:endParaRPr>
          </a:p>
        </p:txBody>
      </p:sp>
      <p:sp>
        <p:nvSpPr>
          <p:cNvPr id="3" name="TextBox 3"/>
          <p:cNvSpPr txBox="1"/>
          <p:nvPr/>
        </p:nvSpPr>
        <p:spPr>
          <a:xfrm>
            <a:off x="343200" y="1580405"/>
            <a:ext cx="8820472" cy="718145"/>
          </a:xfrm>
          <a:prstGeom prst="rect">
            <a:avLst/>
          </a:prstGeom>
          <a:noFill/>
        </p:spPr>
        <p:txBody>
          <a:bodyPr vert="horz" wrap="square" lIns="0" tIns="0" rIns="0" bIns="0" rtlCol="0">
            <a:spAutoFit/>
          </a:bodyPr>
          <a:lstStyle/>
          <a:p>
            <a:pPr>
              <a:lnSpc>
                <a:spcPts val="2800"/>
              </a:lnSpc>
              <a:tabLst>
                <a:tab pos="342900" algn="l"/>
              </a:tabLst>
            </a:pPr>
            <a:r>
              <a:rPr lang="en-CA" sz="2000" dirty="0" smtClean="0">
                <a:solidFill>
                  <a:srgbClr val="C00000"/>
                </a:solidFill>
                <a:latin typeface="Palatino Linotype" pitchFamily="18" charset="0"/>
                <a:cs typeface="Arial"/>
              </a:rPr>
              <a:t>•</a:t>
            </a:r>
            <a:r>
              <a:rPr lang="en-CA" sz="2000" b="1" dirty="0" smtClean="0">
                <a:solidFill>
                  <a:srgbClr val="C00000"/>
                </a:solidFill>
                <a:latin typeface="Palatino Linotype" pitchFamily="18" charset="0"/>
                <a:cs typeface="Palatino Linotype Bold"/>
              </a:rPr>
              <a:t> </a:t>
            </a:r>
            <a:r>
              <a:rPr lang="en-US" sz="2400" dirty="0" smtClean="0">
                <a:solidFill>
                  <a:srgbClr val="D06D30"/>
                </a:solidFill>
                <a:latin typeface="Times New Roman" pitchFamily="18" charset="0"/>
                <a:cs typeface="Times New Roman" pitchFamily="18" charset="0"/>
              </a:rPr>
              <a:t>Selenium is an antioxidant and works together with vitamin E (anti-inflammatory, </a:t>
            </a:r>
            <a:r>
              <a:rPr lang="en-US" sz="2400" dirty="0" err="1" smtClean="0">
                <a:solidFill>
                  <a:srgbClr val="D06D30"/>
                </a:solidFill>
                <a:latin typeface="Times New Roman" pitchFamily="18" charset="0"/>
                <a:cs typeface="Times New Roman" pitchFamily="18" charset="0"/>
              </a:rPr>
              <a:t>cytoprotective</a:t>
            </a:r>
            <a:r>
              <a:rPr lang="en-US" sz="2400" dirty="0" smtClean="0">
                <a:solidFill>
                  <a:srgbClr val="D06D30"/>
                </a:solidFill>
                <a:latin typeface="Times New Roman" pitchFamily="18" charset="0"/>
                <a:cs typeface="Times New Roman" pitchFamily="18" charset="0"/>
              </a:rPr>
              <a:t> and anticoagulant effect).</a:t>
            </a:r>
            <a:r>
              <a:rPr lang="en-CA" sz="2400" b="1" dirty="0" smtClean="0">
                <a:solidFill>
                  <a:srgbClr val="D06D30"/>
                </a:solidFill>
                <a:latin typeface="Times New Roman" pitchFamily="18" charset="0"/>
                <a:cs typeface="Times New Roman" pitchFamily="18" charset="0"/>
              </a:rPr>
              <a:t> </a:t>
            </a:r>
          </a:p>
        </p:txBody>
      </p:sp>
      <p:sp>
        <p:nvSpPr>
          <p:cNvPr id="4" name="TextBox 4"/>
          <p:cNvSpPr txBox="1"/>
          <p:nvPr/>
        </p:nvSpPr>
        <p:spPr>
          <a:xfrm>
            <a:off x="295805" y="2860675"/>
            <a:ext cx="8568952" cy="3231654"/>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Palatino Linotype" pitchFamily="18" charset="0"/>
                <a:cs typeface="Arial"/>
              </a:rPr>
              <a:t>•</a:t>
            </a:r>
            <a:r>
              <a:rPr lang="en-CA" sz="20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It is part of glutathione </a:t>
            </a:r>
            <a:r>
              <a:rPr lang="en-US" sz="2400" dirty="0" err="1" smtClean="0">
                <a:latin typeface="Times New Roman" pitchFamily="18" charset="0"/>
                <a:cs typeface="Times New Roman" pitchFamily="18" charset="0"/>
              </a:rPr>
              <a:t>peroxidase</a:t>
            </a:r>
            <a:r>
              <a:rPr lang="en-US" sz="2400" dirty="0" smtClean="0">
                <a:latin typeface="Times New Roman" pitchFamily="18" charset="0"/>
                <a:cs typeface="Times New Roman" pitchFamily="18" charset="0"/>
              </a:rPr>
              <a:t>, which prevents lipid </a:t>
            </a:r>
            <a:r>
              <a:rPr lang="en-US" sz="2400" dirty="0" err="1" smtClean="0">
                <a:latin typeface="Times New Roman" pitchFamily="18" charset="0"/>
                <a:cs typeface="Times New Roman" pitchFamily="18" charset="0"/>
              </a:rPr>
              <a:t>peroxidation</a:t>
            </a:r>
            <a:r>
              <a:rPr lang="en-US" sz="2400" dirty="0" smtClean="0">
                <a:latin typeface="Times New Roman" pitchFamily="18" charset="0"/>
                <a:cs typeface="Times New Roman" pitchFamily="18" charset="0"/>
              </a:rPr>
              <a:t> of unsaturated fatty acids in </a:t>
            </a:r>
            <a:r>
              <a:rPr lang="en-US" sz="2400" dirty="0" err="1" smtClean="0">
                <a:latin typeface="Times New Roman" pitchFamily="18" charset="0"/>
                <a:cs typeface="Times New Roman" pitchFamily="18" charset="0"/>
              </a:rPr>
              <a:t>biomembranes</a:t>
            </a:r>
            <a:r>
              <a:rPr lang="en-US" sz="2400" dirty="0" smtClean="0">
                <a:latin typeface="Times New Roman" pitchFamily="18" charset="0"/>
                <a:cs typeface="Times New Roman" pitchFamily="18" charset="0"/>
              </a:rPr>
              <a:t> by destroying peroxide (hydrogen peroxide (H2O2).</a:t>
            </a:r>
            <a:r>
              <a:rPr lang="en-CA" sz="2400" dirty="0" smtClean="0">
                <a:solidFill>
                  <a:srgbClr val="000000"/>
                </a:solidFill>
                <a:latin typeface="Times New Roman" pitchFamily="18" charset="0"/>
                <a:cs typeface="Times New Roman" pitchFamily="18" charset="0"/>
              </a:rPr>
              <a:t> </a:t>
            </a:r>
            <a:endParaRPr lang="sr-Cyrl-RS" sz="2400" dirty="0" smtClean="0">
              <a:solidFill>
                <a:srgbClr val="000000"/>
              </a:solidFill>
              <a:latin typeface="Times New Roman" pitchFamily="18" charset="0"/>
              <a:cs typeface="Times New Roman" pitchFamily="18" charset="0"/>
            </a:endParaRPr>
          </a:p>
          <a:p>
            <a:pPr>
              <a:lnSpc>
                <a:spcPts val="2760"/>
              </a:lnSpc>
            </a:pPr>
            <a:endParaRPr lang="x-none" sz="2000" dirty="0" smtClean="0">
              <a:solidFill>
                <a:srgbClr val="000000"/>
              </a:solidFill>
              <a:latin typeface="Palatino Linotype" pitchFamily="18" charset="0"/>
              <a:cs typeface="Palatino Linotype"/>
            </a:endParaRPr>
          </a:p>
          <a:p>
            <a:pPr>
              <a:lnSpc>
                <a:spcPts val="2760"/>
              </a:lnSpc>
            </a:pPr>
            <a:r>
              <a:rPr lang="en-CA" sz="2000" dirty="0" smtClean="0">
                <a:solidFill>
                  <a:srgbClr val="000000"/>
                </a:solidFill>
                <a:latin typeface="Palatino Linotype" pitchFamily="18" charset="0"/>
                <a:cs typeface="Arial"/>
              </a:rPr>
              <a:t>• </a:t>
            </a:r>
            <a:r>
              <a:rPr lang="en-US" sz="2400" dirty="0" smtClean="0">
                <a:latin typeface="Times New Roman" pitchFamily="18" charset="0"/>
                <a:cs typeface="Times New Roman" pitchFamily="18" charset="0"/>
              </a:rPr>
              <a:t>Important for the normal absorption of fat, and therefore of vitamin E.</a:t>
            </a:r>
            <a:endParaRPr lang="x-none" sz="2400" b="1" dirty="0" smtClean="0">
              <a:solidFill>
                <a:srgbClr val="D06D30"/>
              </a:solidFill>
              <a:latin typeface="Times New Roman" pitchFamily="18" charset="0"/>
              <a:cs typeface="Times New Roman" pitchFamily="18" charset="0"/>
            </a:endParaRPr>
          </a:p>
          <a:p>
            <a:pPr>
              <a:lnSpc>
                <a:spcPts val="2760"/>
              </a:lnSpc>
            </a:pPr>
            <a:endParaRPr lang="x-none" sz="2000" dirty="0" smtClean="0">
              <a:solidFill>
                <a:srgbClr val="000000"/>
              </a:solidFill>
              <a:latin typeface="Palatino Linotype" pitchFamily="18" charset="0"/>
              <a:cs typeface="Palatino Linotype"/>
            </a:endParaRPr>
          </a:p>
          <a:p>
            <a:pPr>
              <a:lnSpc>
                <a:spcPts val="2760"/>
              </a:lnSpc>
            </a:pPr>
            <a:r>
              <a:rPr lang="en-CA" sz="2000" dirty="0" smtClean="0">
                <a:solidFill>
                  <a:srgbClr val="000000"/>
                </a:solidFill>
                <a:latin typeface="Palatino Linotype" pitchFamily="18" charset="0"/>
                <a:cs typeface="Arial"/>
              </a:rPr>
              <a:t>•</a:t>
            </a:r>
            <a:r>
              <a:rPr lang="en-US" sz="2400" dirty="0" smtClean="0">
                <a:latin typeface="Times New Roman" pitchFamily="18" charset="0"/>
                <a:cs typeface="Times New Roman" pitchFamily="18" charset="0"/>
              </a:rPr>
              <a:t>Retention of vitamin E in blood lipoproteins.</a:t>
            </a:r>
            <a:endParaRPr lang="en-CA" sz="2400" dirty="0" smtClean="0">
              <a:solidFill>
                <a:srgbClr val="000000"/>
              </a:solidFill>
              <a:latin typeface="Times New Roman" pitchFamily="18" charset="0"/>
              <a:cs typeface="Times New Roman" pitchFamily="18" charset="0"/>
            </a:endParaRPr>
          </a:p>
          <a:p>
            <a:pPr>
              <a:lnSpc>
                <a:spcPts val="2760"/>
              </a:lnSpc>
            </a:pPr>
            <a:endParaRPr lang="en-CA" sz="2000" dirty="0">
              <a:solidFill>
                <a:srgbClr val="000000"/>
              </a:solidFill>
              <a:latin typeface="Palatino Linotype" pitchFamily="18" charset="0"/>
            </a:endParaRPr>
          </a:p>
        </p:txBody>
      </p:sp>
      <p:sp>
        <p:nvSpPr>
          <p:cNvPr id="5" name="TextBox 5"/>
          <p:cNvSpPr txBox="1"/>
          <p:nvPr/>
        </p:nvSpPr>
        <p:spPr>
          <a:xfrm>
            <a:off x="304800" y="3276600"/>
            <a:ext cx="8521557" cy="743793"/>
          </a:xfrm>
          <a:prstGeom prst="rect">
            <a:avLst/>
          </a:prstGeom>
          <a:noFill/>
        </p:spPr>
        <p:txBody>
          <a:bodyPr vert="horz" wrap="square" lIns="0" tIns="0" rIns="0" bIns="0" rtlCol="0">
            <a:spAutoFit/>
          </a:bodyPr>
          <a:lstStyle/>
          <a:p>
            <a:pPr>
              <a:lnSpc>
                <a:spcPts val="2900"/>
              </a:lnSpc>
            </a:pPr>
            <a:r>
              <a:rPr lang="en-CA" sz="2000" dirty="0" smtClean="0">
                <a:solidFill>
                  <a:srgbClr val="000000"/>
                </a:solidFill>
                <a:latin typeface="Palatino Linotype" pitchFamily="18" charset="0"/>
              </a:rPr>
              <a:t/>
            </a:r>
            <a:br>
              <a:rPr lang="en-CA" sz="2000" dirty="0" smtClean="0">
                <a:solidFill>
                  <a:srgbClr val="000000"/>
                </a:solidFill>
                <a:latin typeface="Palatino Linotype" pitchFamily="18" charset="0"/>
              </a:rPr>
            </a:br>
            <a:r>
              <a:rPr lang="en-CA" sz="2000" dirty="0" smtClean="0">
                <a:solidFill>
                  <a:srgbClr val="000000"/>
                </a:solidFill>
                <a:latin typeface="Palatino Linotype" pitchFamily="18" charset="0"/>
                <a:cs typeface="Palatino Linotype"/>
              </a:rPr>
              <a:t>	</a:t>
            </a:r>
            <a:endParaRPr lang="en-CA" sz="2000" dirty="0">
              <a:solidFill>
                <a:srgbClr val="000000"/>
              </a:solidFill>
              <a:latin typeface="Palatino Linotype" pitchFamily="18" charset="0"/>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517185" y="1484784"/>
            <a:ext cx="8447303" cy="743793"/>
          </a:xfrm>
          <a:prstGeom prst="rect">
            <a:avLst/>
          </a:prstGeom>
          <a:noFill/>
        </p:spPr>
        <p:txBody>
          <a:bodyPr vert="horz" wrap="square" lIns="0" tIns="0" rIns="0" bIns="0" rtlCol="0">
            <a:spAutoFit/>
          </a:bodyPr>
          <a:lstStyle/>
          <a:p>
            <a:pPr>
              <a:lnSpc>
                <a:spcPts val="2900"/>
              </a:lnSpc>
              <a:tabLst>
                <a:tab pos="342900" algn="l"/>
              </a:tabLst>
            </a:pPr>
            <a:r>
              <a:rPr lang="en-CA" sz="2000" dirty="0" smtClean="0">
                <a:solidFill>
                  <a:srgbClr val="000000"/>
                </a:solidFill>
                <a:latin typeface="Palatino Linotype" pitchFamily="18" charset="0"/>
                <a:cs typeface="Arial"/>
              </a:rPr>
              <a:t>•</a:t>
            </a:r>
            <a:r>
              <a:rPr lang="en-CA" sz="2000" dirty="0" smtClean="0">
                <a:solidFill>
                  <a:srgbClr val="000000"/>
                </a:solidFill>
                <a:latin typeface="Palatino Linotype" pitchFamily="18" charset="0"/>
                <a:cs typeface="Palatino Linotype"/>
              </a:rPr>
              <a:t> </a:t>
            </a:r>
            <a:r>
              <a:rPr lang="en-US" sz="2400" dirty="0" smtClean="0">
                <a:latin typeface="Times New Roman" pitchFamily="18" charset="0"/>
                <a:cs typeface="Times New Roman" pitchFamily="18" charset="0"/>
              </a:rPr>
              <a:t>Some epidemiological studies show low selenium levels in cancer patients, as </a:t>
            </a:r>
            <a:r>
              <a:rPr lang="en-US" sz="2400" dirty="0" err="1" smtClean="0">
                <a:latin typeface="Times New Roman" pitchFamily="18" charset="0"/>
                <a:cs typeface="Times New Roman" pitchFamily="18" charset="0"/>
              </a:rPr>
              <a:t>peroxidation</a:t>
            </a:r>
            <a:r>
              <a:rPr lang="en-US" sz="2400" dirty="0" smtClean="0">
                <a:latin typeface="Times New Roman" pitchFamily="18" charset="0"/>
                <a:cs typeface="Times New Roman" pitchFamily="18" charset="0"/>
              </a:rPr>
              <a:t> can cause cancer</a:t>
            </a:r>
            <a:r>
              <a:rPr lang="sr-Latn-RS" sz="2400" dirty="0" smtClean="0">
                <a:latin typeface="Times New Roman" pitchFamily="18" charset="0"/>
                <a:cs typeface="Times New Roman" pitchFamily="18" charset="0"/>
              </a:rPr>
              <a:t>.</a:t>
            </a:r>
            <a:r>
              <a:rPr lang="en-CA" sz="2400" dirty="0" smtClean="0">
                <a:solidFill>
                  <a:srgbClr val="000000"/>
                </a:solidFill>
                <a:latin typeface="Times New Roman" pitchFamily="18" charset="0"/>
                <a:cs typeface="Times New Roman" pitchFamily="18" charset="0"/>
              </a:rPr>
              <a:t> </a:t>
            </a:r>
          </a:p>
        </p:txBody>
      </p:sp>
      <p:sp>
        <p:nvSpPr>
          <p:cNvPr id="3" name="TextBox 7"/>
          <p:cNvSpPr txBox="1"/>
          <p:nvPr/>
        </p:nvSpPr>
        <p:spPr>
          <a:xfrm>
            <a:off x="539552" y="3430935"/>
            <a:ext cx="6265371" cy="1077218"/>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Palatino Linotype" pitchFamily="18" charset="0"/>
                <a:cs typeface="Arial"/>
              </a:rPr>
              <a:t>•</a:t>
            </a:r>
            <a:r>
              <a:rPr lang="en-US" sz="2000" dirty="0" smtClean="0"/>
              <a:t> </a:t>
            </a:r>
            <a:r>
              <a:rPr lang="en-US" sz="2400" dirty="0" smtClean="0">
                <a:latin typeface="Times New Roman" pitchFamily="18" charset="0"/>
                <a:cs typeface="Times New Roman" pitchFamily="18" charset="0"/>
              </a:rPr>
              <a:t>Selenium is found in meat, fats, vegetables, garlic</a:t>
            </a:r>
            <a:r>
              <a:rPr lang="en-US" sz="2000" dirty="0" smtClean="0"/>
              <a:t>.</a:t>
            </a:r>
            <a:endParaRPr lang="en-CA" sz="2000" dirty="0" smtClean="0">
              <a:solidFill>
                <a:srgbClr val="000000"/>
              </a:solidFill>
              <a:latin typeface="Palatino Linotype" pitchFamily="18" charset="0"/>
              <a:cs typeface="Palatino Linotype"/>
            </a:endParaRPr>
          </a:p>
          <a:p>
            <a:pPr>
              <a:lnSpc>
                <a:spcPts val="2760"/>
              </a:lnSpc>
            </a:pPr>
            <a:endParaRPr lang="en-CA" sz="2000" dirty="0">
              <a:solidFill>
                <a:srgbClr val="000000"/>
              </a:solidFill>
              <a:latin typeface="Palatino Linotype" pitchFamily="18" charset="0"/>
            </a:endParaRPr>
          </a:p>
        </p:txBody>
      </p:sp>
      <p:sp>
        <p:nvSpPr>
          <p:cNvPr id="4" name="TextBox 8"/>
          <p:cNvSpPr txBox="1"/>
          <p:nvPr/>
        </p:nvSpPr>
        <p:spPr>
          <a:xfrm>
            <a:off x="539552" y="4295031"/>
            <a:ext cx="4351363" cy="718145"/>
          </a:xfrm>
          <a:prstGeom prst="rect">
            <a:avLst/>
          </a:prstGeom>
          <a:noFill/>
        </p:spPr>
        <p:txBody>
          <a:bodyPr vert="horz" wrap="square" lIns="0" tIns="0" rIns="0" bIns="0" rtlCol="0">
            <a:spAutoFit/>
          </a:bodyPr>
          <a:lstStyle/>
          <a:p>
            <a:pPr>
              <a:lnSpc>
                <a:spcPts val="2760"/>
              </a:lnSpc>
            </a:pPr>
            <a:r>
              <a:rPr lang="en-CA" sz="2000" dirty="0" smtClean="0">
                <a:solidFill>
                  <a:srgbClr val="FF9900"/>
                </a:solidFill>
                <a:latin typeface="Palatino Linotype" pitchFamily="18" charset="0"/>
                <a:cs typeface="Arial"/>
              </a:rPr>
              <a:t>•</a:t>
            </a:r>
            <a:r>
              <a:rPr lang="en-CA" sz="2000" b="1" dirty="0" smtClean="0">
                <a:solidFill>
                  <a:srgbClr val="FF9900"/>
                </a:solidFill>
                <a:latin typeface="Palatino Linotype" pitchFamily="18" charset="0"/>
                <a:cs typeface="Palatino Linotype Bold"/>
              </a:rPr>
              <a:t> </a:t>
            </a:r>
            <a:r>
              <a:rPr lang="en-US" sz="2000" dirty="0" smtClean="0"/>
              <a:t> </a:t>
            </a:r>
            <a:r>
              <a:rPr lang="en-US" sz="2400" dirty="0" smtClean="0">
                <a:solidFill>
                  <a:srgbClr val="D06D30"/>
                </a:solidFill>
                <a:latin typeface="Times New Roman" pitchFamily="18" charset="0"/>
                <a:cs typeface="Times New Roman" pitchFamily="18" charset="0"/>
              </a:rPr>
              <a:t>Selenium deficiency is rare</a:t>
            </a:r>
            <a:r>
              <a:rPr lang="sr-Latn-RS" sz="2000" dirty="0" smtClean="0"/>
              <a:t>.</a:t>
            </a:r>
            <a:endParaRPr lang="en-CA" sz="2000" b="1" dirty="0" smtClean="0">
              <a:solidFill>
                <a:srgbClr val="C00000"/>
              </a:solidFill>
              <a:latin typeface="Palatino Linotype" pitchFamily="18" charset="0"/>
              <a:cs typeface="Palatino Linotype Bold"/>
            </a:endParaRPr>
          </a:p>
          <a:p>
            <a:pPr>
              <a:lnSpc>
                <a:spcPts val="2760"/>
              </a:lnSpc>
            </a:pPr>
            <a:endParaRPr lang="en-CA" sz="2000" dirty="0">
              <a:solidFill>
                <a:srgbClr val="000000"/>
              </a:solidFill>
              <a:latin typeface="Palatino Linotype" pitchFamily="18" charset="0"/>
            </a:endParaRPr>
          </a:p>
        </p:txBody>
      </p:sp>
      <p:sp>
        <p:nvSpPr>
          <p:cNvPr id="5" name="TextBox 9"/>
          <p:cNvSpPr txBox="1"/>
          <p:nvPr/>
        </p:nvSpPr>
        <p:spPr>
          <a:xfrm>
            <a:off x="553090" y="4858276"/>
            <a:ext cx="8527286" cy="1115690"/>
          </a:xfrm>
          <a:prstGeom prst="rect">
            <a:avLst/>
          </a:prstGeom>
          <a:noFill/>
        </p:spPr>
        <p:txBody>
          <a:bodyPr vert="horz" wrap="square" lIns="0" tIns="0" rIns="0" bIns="0" rtlCol="0">
            <a:spAutoFit/>
          </a:bodyPr>
          <a:lstStyle/>
          <a:p>
            <a:pPr>
              <a:lnSpc>
                <a:spcPts val="2865"/>
              </a:lnSpc>
              <a:tabLst>
                <a:tab pos="342900" algn="l"/>
                <a:tab pos="342900" algn="l"/>
                <a:tab pos="342900" algn="l"/>
              </a:tabLst>
            </a:pPr>
            <a:r>
              <a:rPr lang="en-CA" sz="2000" dirty="0" smtClean="0">
                <a:solidFill>
                  <a:srgbClr val="FF9900"/>
                </a:solidFill>
                <a:latin typeface="Palatino Linotype" pitchFamily="18" charset="0"/>
                <a:cs typeface="Arial"/>
              </a:rPr>
              <a:t>•</a:t>
            </a:r>
            <a:r>
              <a:rPr lang="en-CA" sz="2000" b="1" dirty="0" smtClean="0">
                <a:solidFill>
                  <a:srgbClr val="FF9900"/>
                </a:solidFill>
                <a:latin typeface="Palatino Linotype" pitchFamily="18" charset="0"/>
                <a:cs typeface="Palatino Linotype Bold"/>
              </a:rPr>
              <a:t> </a:t>
            </a:r>
            <a:r>
              <a:rPr lang="en-US" sz="2400" b="1" dirty="0" smtClean="0">
                <a:solidFill>
                  <a:srgbClr val="D06D30"/>
                </a:solidFill>
                <a:latin typeface="Times New Roman" pitchFamily="18" charset="0"/>
                <a:cs typeface="Times New Roman" pitchFamily="18" charset="0"/>
              </a:rPr>
              <a:t>Toxicity</a:t>
            </a:r>
            <a:r>
              <a:rPr lang="en-US" sz="2400" dirty="0" smtClean="0">
                <a:latin typeface="Times New Roman" pitchFamily="18" charset="0"/>
                <a:cs typeface="Times New Roman" pitchFamily="18" charset="0"/>
              </a:rPr>
              <a:t> when an amount of selenium is ingested greater than 900 micrograms per day, and is manifested by hair loss, dermatitis, nausea, vomiting, peripheral neuropathy.</a:t>
            </a:r>
            <a:r>
              <a:rPr lang="en-CA" sz="2400" dirty="0" smtClean="0">
                <a:solidFill>
                  <a:srgbClr val="000000"/>
                </a:solidFill>
                <a:latin typeface="Times New Roman" pitchFamily="18" charset="0"/>
                <a:cs typeface="Times New Roman" pitchFamily="18" charset="0"/>
              </a:rPr>
              <a:t>  </a:t>
            </a:r>
            <a:endParaRPr lang="en-CA" sz="2400" dirty="0">
              <a:solidFill>
                <a:srgbClr val="000000"/>
              </a:solidFill>
              <a:latin typeface="Times New Roman" pitchFamily="18" charset="0"/>
              <a:cs typeface="Times New Roman" pitchFamily="18" charset="0"/>
            </a:endParaRPr>
          </a:p>
        </p:txBody>
      </p:sp>
      <p:sp>
        <p:nvSpPr>
          <p:cNvPr id="6" name="TextBox 6"/>
          <p:cNvSpPr txBox="1"/>
          <p:nvPr/>
        </p:nvSpPr>
        <p:spPr>
          <a:xfrm>
            <a:off x="533400" y="2514601"/>
            <a:ext cx="8215065" cy="1795363"/>
          </a:xfrm>
          <a:prstGeom prst="rect">
            <a:avLst/>
          </a:prstGeom>
          <a:noFill/>
        </p:spPr>
        <p:txBody>
          <a:bodyPr vert="horz" wrap="square" lIns="0" tIns="0" rIns="0" bIns="0" rtlCol="0">
            <a:spAutoFit/>
          </a:bodyPr>
          <a:lstStyle/>
          <a:p>
            <a:pPr>
              <a:lnSpc>
                <a:spcPts val="2760"/>
              </a:lnSpc>
            </a:pPr>
            <a:r>
              <a:rPr lang="en-CA" sz="2000" dirty="0" smtClean="0">
                <a:solidFill>
                  <a:srgbClr val="000000"/>
                </a:solidFill>
                <a:latin typeface="Palatino Linotype" pitchFamily="18" charset="0"/>
                <a:cs typeface="Arial"/>
              </a:rPr>
              <a:t>•</a:t>
            </a:r>
            <a:r>
              <a:rPr lang="en-US" sz="2000" dirty="0" smtClean="0"/>
              <a:t> </a:t>
            </a:r>
            <a:r>
              <a:rPr lang="en-US" sz="2400" dirty="0" smtClean="0">
                <a:latin typeface="Times New Roman" pitchFamily="18" charset="0"/>
                <a:cs typeface="Times New Roman" pitchFamily="18" charset="0"/>
              </a:rPr>
              <a:t>Daily requirements of 50-200 </a:t>
            </a:r>
            <a:r>
              <a:rPr lang="en-US" sz="2400" dirty="0" err="1" smtClean="0">
                <a:latin typeface="Times New Roman" pitchFamily="18" charset="0"/>
                <a:cs typeface="Times New Roman" pitchFamily="18" charset="0"/>
              </a:rPr>
              <a:t>μg</a:t>
            </a:r>
            <a:r>
              <a:rPr lang="en-US" sz="2400" dirty="0" smtClean="0">
                <a:latin typeface="Times New Roman" pitchFamily="18" charset="0"/>
                <a:cs typeface="Times New Roman" pitchFamily="18" charset="0"/>
              </a:rPr>
              <a:t>, absorption in the small intestine</a:t>
            </a:r>
            <a:r>
              <a:rPr lang="en-US" sz="2000" dirty="0" smtClean="0"/>
              <a:t>.</a:t>
            </a:r>
            <a:endParaRPr lang="sr-Latn-RS" sz="2000" dirty="0" smtClean="0"/>
          </a:p>
          <a:p>
            <a:pPr>
              <a:lnSpc>
                <a:spcPts val="2760"/>
              </a:lnSpc>
            </a:pPr>
            <a:endParaRPr lang="sr-Latn-RS" sz="2000" dirty="0" smtClean="0"/>
          </a:p>
          <a:p>
            <a:pPr>
              <a:lnSpc>
                <a:spcPts val="2760"/>
              </a:lnSpc>
            </a:pPr>
            <a:endParaRPr lang="en-CA" sz="2000" dirty="0" smtClean="0">
              <a:solidFill>
                <a:srgbClr val="000000"/>
              </a:solidFill>
              <a:latin typeface="Palatino Linotype" pitchFamily="18" charset="0"/>
              <a:cs typeface="Palatino Linotype"/>
            </a:endParaRPr>
          </a:p>
          <a:p>
            <a:pPr>
              <a:lnSpc>
                <a:spcPts val="2760"/>
              </a:lnSpc>
            </a:pPr>
            <a:endParaRPr lang="en-CA" sz="2000" dirty="0">
              <a:solidFill>
                <a:srgbClr val="000000"/>
              </a:solidFill>
              <a:latin typeface="Palatino Linotype" pitchFamily="18" charset="0"/>
            </a:endParaRPr>
          </a:p>
        </p:txBody>
      </p:sp>
      <p:sp>
        <p:nvSpPr>
          <p:cNvPr id="8" name="TextBox 2"/>
          <p:cNvSpPr txBox="1"/>
          <p:nvPr/>
        </p:nvSpPr>
        <p:spPr>
          <a:xfrm>
            <a:off x="2915816" y="389812"/>
            <a:ext cx="3137077" cy="623569"/>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pitchFamily="18" charset="0"/>
              </a:rPr>
              <a:t> </a:t>
            </a:r>
            <a:r>
              <a:rPr lang="en-US" sz="4000" b="1" dirty="0" smtClean="0">
                <a:solidFill>
                  <a:srgbClr val="D06D30"/>
                </a:solidFill>
                <a:latin typeface="Times New Roman" pitchFamily="18" charset="0"/>
                <a:cs typeface="Times New Roman" pitchFamily="18" charset="0"/>
              </a:rPr>
              <a:t>Selenium (Se)</a:t>
            </a:r>
            <a:endParaRPr lang="en-CA" sz="4000" b="1" dirty="0" smtClean="0">
              <a:solidFill>
                <a:srgbClr val="D06D3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63499993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accent5">
                <a:lumMod val="75000"/>
              </a:schemeClr>
            </a:gs>
            <a:gs pos="50000">
              <a:schemeClr val="accent1">
                <a:tint val="44500"/>
                <a:satMod val="160000"/>
              </a:schemeClr>
            </a:gs>
            <a:gs pos="100000">
              <a:schemeClr val="accent1">
                <a:tint val="23500"/>
                <a:satMod val="160000"/>
              </a:schemeClr>
            </a:gs>
          </a:gsLst>
          <a:lin ang="13500000" scaled="1"/>
          <a:tileRect/>
        </a:gradFill>
        <a:effectLst/>
      </p:bgPr>
    </p:bg>
    <p:spTree>
      <p:nvGrpSpPr>
        <p:cNvPr id="1" name=""/>
        <p:cNvGrpSpPr/>
        <p:nvPr/>
      </p:nvGrpSpPr>
      <p:grpSpPr>
        <a:xfrm>
          <a:off x="0" y="0"/>
          <a:ext cx="0" cy="0"/>
          <a:chOff x="0" y="0"/>
          <a:chExt cx="0" cy="0"/>
        </a:xfrm>
      </p:grpSpPr>
      <p:sp>
        <p:nvSpPr>
          <p:cNvPr id="7" name="TextBox 2"/>
          <p:cNvSpPr txBox="1"/>
          <p:nvPr/>
        </p:nvSpPr>
        <p:spPr>
          <a:xfrm>
            <a:off x="2387600" y="44624"/>
            <a:ext cx="4276812" cy="623569"/>
          </a:xfrm>
          <a:prstGeom prst="rect">
            <a:avLst/>
          </a:prstGeom>
          <a:noFill/>
        </p:spPr>
        <p:txBody>
          <a:bodyPr vert="horz" wrap="none" lIns="0" tIns="0" rIns="0" bIns="0" rtlCol="0">
            <a:spAutoFit/>
          </a:bodyPr>
          <a:lstStyle/>
          <a:p>
            <a:pPr>
              <a:lnSpc>
                <a:spcPts val="5060"/>
              </a:lnSpc>
            </a:pPr>
            <a:r>
              <a:rPr lang="sr-Latn-RS" sz="4000" b="1" dirty="0" smtClean="0">
                <a:solidFill>
                  <a:srgbClr val="D06D30"/>
                </a:solidFill>
                <a:latin typeface="Palatino Linotype" panose="02040502050505030304" pitchFamily="18" charset="0"/>
              </a:rPr>
              <a:t> </a:t>
            </a:r>
            <a:r>
              <a:rPr lang="en-US" sz="4000" b="1" dirty="0" smtClean="0">
                <a:solidFill>
                  <a:srgbClr val="D06D30"/>
                </a:solidFill>
                <a:latin typeface="Times New Roman" pitchFamily="18" charset="0"/>
                <a:cs typeface="Times New Roman" pitchFamily="18" charset="0"/>
              </a:rPr>
              <a:t>Molybdenum (Mo)</a:t>
            </a:r>
            <a:endParaRPr lang="en-CA" sz="4000" b="1" dirty="0">
              <a:solidFill>
                <a:srgbClr val="D06D30"/>
              </a:solidFill>
              <a:latin typeface="Times New Roman" pitchFamily="18" charset="0"/>
              <a:cs typeface="Times New Roman" pitchFamily="18" charset="0"/>
            </a:endParaRPr>
          </a:p>
        </p:txBody>
      </p:sp>
      <p:sp>
        <p:nvSpPr>
          <p:cNvPr id="3" name="TextBox 3"/>
          <p:cNvSpPr txBox="1"/>
          <p:nvPr/>
        </p:nvSpPr>
        <p:spPr>
          <a:xfrm>
            <a:off x="387152" y="1128415"/>
            <a:ext cx="8604448" cy="2372444"/>
          </a:xfrm>
          <a:prstGeom prst="rect">
            <a:avLst/>
          </a:prstGeom>
          <a:noFill/>
        </p:spPr>
        <p:txBody>
          <a:bodyPr vert="horz" wrap="square" lIns="0" tIns="0" rIns="0" bIns="0" rtlCol="0">
            <a:spAutoFit/>
          </a:bodyPr>
          <a:lstStyle/>
          <a:p>
            <a:pPr lvl="0">
              <a:lnSpc>
                <a:spcPts val="3680"/>
              </a:lnSpc>
            </a:pPr>
            <a:r>
              <a:rPr lang="en-CA" sz="2200" dirty="0" smtClean="0">
                <a:solidFill>
                  <a:srgbClr val="000000"/>
                </a:solidFill>
                <a:latin typeface="Palatino Linotype" panose="02040502050505030304" pitchFamily="18" charset="0"/>
                <a:cs typeface="Times New Roman" pitchFamily="18" charset="0"/>
              </a:rPr>
              <a:t>• </a:t>
            </a:r>
            <a:r>
              <a:rPr lang="en-US" sz="2400" dirty="0" smtClean="0">
                <a:latin typeface="Times New Roman" pitchFamily="18" charset="0"/>
                <a:cs typeface="Times New Roman" pitchFamily="18" charset="0"/>
              </a:rPr>
              <a:t>Molybdenum is found in coenzymes that are necessary for the activity of: </a:t>
            </a:r>
            <a:r>
              <a:rPr lang="sr-Latn-RS" sz="2400"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xanthine</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oxidase</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(creates reactive oxygen species (ROS) by converting </a:t>
            </a:r>
            <a:r>
              <a:rPr lang="en-US" sz="2400" dirty="0" err="1" smtClean="0">
                <a:latin typeface="Times New Roman" pitchFamily="18" charset="0"/>
                <a:cs typeface="Times New Roman" pitchFamily="18" charset="0"/>
              </a:rPr>
              <a:t>purine</a:t>
            </a:r>
            <a:r>
              <a:rPr lang="en-US" sz="2400" dirty="0" smtClean="0">
                <a:latin typeface="Times New Roman" pitchFamily="18" charset="0"/>
                <a:cs typeface="Times New Roman" pitchFamily="18" charset="0"/>
              </a:rPr>
              <a:t> bases into uric acid) </a:t>
            </a:r>
            <a:r>
              <a:rPr lang="en-US" sz="2400" b="1" dirty="0" smtClean="0">
                <a:latin typeface="Times New Roman" pitchFamily="18" charset="0"/>
                <a:cs typeface="Times New Roman" pitchFamily="18" charset="0"/>
              </a:rPr>
              <a:t>sulfide </a:t>
            </a:r>
            <a:r>
              <a:rPr lang="en-US" sz="2400" b="1" dirty="0" err="1" smtClean="0">
                <a:latin typeface="Times New Roman" pitchFamily="18" charset="0"/>
                <a:cs typeface="Times New Roman" pitchFamily="18" charset="0"/>
              </a:rPr>
              <a:t>oxidase</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(detoxification of sulfites and sulfur oxides) </a:t>
            </a:r>
            <a:r>
              <a:rPr lang="en-US" sz="2400" b="1" dirty="0" err="1" smtClean="0">
                <a:latin typeface="Times New Roman" pitchFamily="18" charset="0"/>
                <a:cs typeface="Times New Roman" pitchFamily="18" charset="0"/>
              </a:rPr>
              <a:t>aldehyde</a:t>
            </a:r>
            <a:r>
              <a:rPr lang="en-US" sz="2400" b="1" dirty="0" smtClean="0">
                <a:latin typeface="Times New Roman" pitchFamily="18" charset="0"/>
                <a:cs typeface="Times New Roman" pitchFamily="18" charset="0"/>
              </a:rPr>
              <a:t> </a:t>
            </a:r>
            <a:r>
              <a:rPr lang="en-US" sz="2400" b="1" dirty="0" err="1" smtClean="0">
                <a:latin typeface="Times New Roman" pitchFamily="18" charset="0"/>
                <a:cs typeface="Times New Roman" pitchFamily="18" charset="0"/>
              </a:rPr>
              <a:t>oxidase</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(oxidation of </a:t>
            </a:r>
            <a:r>
              <a:rPr lang="en-US" sz="2400" dirty="0" err="1" smtClean="0">
                <a:latin typeface="Times New Roman" pitchFamily="18" charset="0"/>
                <a:cs typeface="Times New Roman" pitchFamily="18" charset="0"/>
              </a:rPr>
              <a:t>aldehyde</a:t>
            </a:r>
            <a:r>
              <a:rPr lang="en-US" sz="2400" dirty="0" smtClean="0">
                <a:latin typeface="Times New Roman" pitchFamily="18" charset="0"/>
                <a:cs typeface="Times New Roman" pitchFamily="18" charset="0"/>
              </a:rPr>
              <a:t>).</a:t>
            </a:r>
            <a:r>
              <a:rPr lang="en-CA" sz="2200" dirty="0" smtClean="0">
                <a:solidFill>
                  <a:srgbClr val="000000"/>
                </a:solidFill>
                <a:latin typeface="Times New Roman" pitchFamily="18" charset="0"/>
                <a:cs typeface="Times New Roman" pitchFamily="18" charset="0"/>
              </a:rPr>
              <a:t>  </a:t>
            </a:r>
            <a:endParaRPr lang="x-none" sz="2200" dirty="0" smtClean="0">
              <a:solidFill>
                <a:srgbClr val="000000"/>
              </a:solidFill>
              <a:latin typeface="Times New Roman" pitchFamily="18" charset="0"/>
              <a:cs typeface="Times New Roman" pitchFamily="18" charset="0"/>
            </a:endParaRPr>
          </a:p>
        </p:txBody>
      </p:sp>
      <p:sp>
        <p:nvSpPr>
          <p:cNvPr id="4" name="TextBox 4"/>
          <p:cNvSpPr txBox="1"/>
          <p:nvPr/>
        </p:nvSpPr>
        <p:spPr>
          <a:xfrm>
            <a:off x="381000" y="3564111"/>
            <a:ext cx="8610600" cy="1423467"/>
          </a:xfrm>
          <a:prstGeom prst="rect">
            <a:avLst/>
          </a:prstGeom>
          <a:noFill/>
        </p:spPr>
        <p:txBody>
          <a:bodyPr vert="horz" wrap="square" lIns="0" tIns="0" rIns="0" bIns="0" rtlCol="0">
            <a:spAutoFit/>
          </a:bodyPr>
          <a:lstStyle/>
          <a:p>
            <a:pPr>
              <a:lnSpc>
                <a:spcPts val="3680"/>
              </a:lnSpc>
              <a:buFont typeface="Arial" pitchFamily="34" charset="0"/>
              <a:buChar char="•"/>
            </a:pPr>
            <a:r>
              <a:rPr lang="en-US" sz="2400" dirty="0" smtClean="0">
                <a:latin typeface="Times New Roman" pitchFamily="18" charset="0"/>
                <a:cs typeface="Times New Roman" pitchFamily="18" charset="0"/>
              </a:rPr>
              <a:t>Absorption in the small intestine (</a:t>
            </a:r>
            <a:r>
              <a:rPr lang="en-US" sz="2400" dirty="0" err="1" smtClean="0">
                <a:latin typeface="Times New Roman" pitchFamily="18" charset="0"/>
                <a:cs typeface="Times New Roman" pitchFamily="18" charset="0"/>
              </a:rPr>
              <a:t>hexavalent</a:t>
            </a:r>
            <a:r>
              <a:rPr lang="en-US" sz="2400" dirty="0" smtClean="0">
                <a:latin typeface="Times New Roman" pitchFamily="18" charset="0"/>
                <a:cs typeface="Times New Roman" pitchFamily="18" charset="0"/>
              </a:rPr>
              <a:t> form) is hindered by copper. There is also interference with copper metabolism (reduces utilization and removes copper from tissues).</a:t>
            </a:r>
            <a:r>
              <a:rPr lang="x-none" sz="2200" smtClean="0">
                <a:solidFill>
                  <a:srgbClr val="000000"/>
                </a:solidFill>
                <a:latin typeface="Times New Roman" pitchFamily="18" charset="0"/>
                <a:cs typeface="Times New Roman" pitchFamily="18" charset="0"/>
              </a:rPr>
              <a:t> </a:t>
            </a:r>
            <a:endParaRPr lang="en-CA" sz="2200" dirty="0">
              <a:solidFill>
                <a:srgbClr val="D06D30"/>
              </a:solidFill>
              <a:latin typeface="Times New Roman" pitchFamily="18" charset="0"/>
              <a:cs typeface="Times New Roman" pitchFamily="18" charset="0"/>
            </a:endParaRPr>
          </a:p>
        </p:txBody>
      </p:sp>
      <p:sp>
        <p:nvSpPr>
          <p:cNvPr id="5" name="TextBox 5"/>
          <p:cNvSpPr txBox="1"/>
          <p:nvPr/>
        </p:nvSpPr>
        <p:spPr>
          <a:xfrm>
            <a:off x="381000" y="5088111"/>
            <a:ext cx="8610600" cy="500137"/>
          </a:xfrm>
          <a:prstGeom prst="rect">
            <a:avLst/>
          </a:prstGeom>
          <a:noFill/>
        </p:spPr>
        <p:txBody>
          <a:bodyPr vert="horz" wrap="square" lIns="0" tIns="0" rIns="0" bIns="0" rtlCol="0">
            <a:spAutoFit/>
          </a:bodyPr>
          <a:lstStyle/>
          <a:p>
            <a:pPr>
              <a:lnSpc>
                <a:spcPts val="3900"/>
              </a:lnSpc>
            </a:pPr>
            <a:r>
              <a:rPr lang="en-CA" sz="2200" dirty="0" smtClean="0">
                <a:solidFill>
                  <a:srgbClr val="000000"/>
                </a:solidFill>
                <a:latin typeface="Palatino Linotype" panose="02040502050505030304" pitchFamily="18" charset="0"/>
                <a:cs typeface="Times New Roman" pitchFamily="18" charset="0"/>
              </a:rPr>
              <a:t>•</a:t>
            </a:r>
            <a:r>
              <a:rPr lang="en-US" sz="2400" dirty="0" smtClean="0"/>
              <a:t> </a:t>
            </a:r>
            <a:r>
              <a:rPr lang="en-US" sz="2400" dirty="0" smtClean="0">
                <a:latin typeface="Times New Roman" pitchFamily="18" charset="0"/>
                <a:cs typeface="Times New Roman" pitchFamily="18" charset="0"/>
              </a:rPr>
              <a:t>Genetic and nutritional molybdenum deficiencies are rare.</a:t>
            </a:r>
            <a:r>
              <a:rPr lang="en-CA" sz="2200" dirty="0" smtClean="0">
                <a:solidFill>
                  <a:srgbClr val="000000"/>
                </a:solidFill>
                <a:latin typeface="Times New Roman" pitchFamily="18" charset="0"/>
                <a:cs typeface="Times New Roman" pitchFamily="18" charset="0"/>
              </a:rPr>
              <a:t> </a:t>
            </a:r>
          </a:p>
        </p:txBody>
      </p:sp>
      <p:sp>
        <p:nvSpPr>
          <p:cNvPr id="6" name="TextBox 6"/>
          <p:cNvSpPr txBox="1"/>
          <p:nvPr/>
        </p:nvSpPr>
        <p:spPr>
          <a:xfrm>
            <a:off x="381000" y="5697711"/>
            <a:ext cx="3849522" cy="474489"/>
          </a:xfrm>
          <a:prstGeom prst="rect">
            <a:avLst/>
          </a:prstGeom>
          <a:noFill/>
        </p:spPr>
        <p:txBody>
          <a:bodyPr vert="horz" wrap="square" lIns="0" tIns="0" rIns="0" bIns="0" rtlCol="0">
            <a:spAutoFit/>
          </a:bodyPr>
          <a:lstStyle/>
          <a:p>
            <a:pPr>
              <a:lnSpc>
                <a:spcPts val="3680"/>
              </a:lnSpc>
            </a:pPr>
            <a:r>
              <a:rPr lang="en-CA" sz="2200" dirty="0" smtClean="0">
                <a:solidFill>
                  <a:srgbClr val="FF9933"/>
                </a:solidFill>
                <a:latin typeface="Palatino Linotype" panose="02040502050505030304" pitchFamily="18" charset="0"/>
                <a:cs typeface="Times New Roman" pitchFamily="18" charset="0"/>
              </a:rPr>
              <a:t>•</a:t>
            </a:r>
            <a:r>
              <a:rPr lang="en-US" sz="2400" dirty="0" smtClean="0"/>
              <a:t> </a:t>
            </a:r>
            <a:r>
              <a:rPr lang="en-US" sz="2400" b="1" i="1" u="sng" dirty="0" smtClean="0">
                <a:solidFill>
                  <a:srgbClr val="D06D30"/>
                </a:solidFill>
                <a:latin typeface="Times New Roman" pitchFamily="18" charset="0"/>
                <a:cs typeface="Times New Roman" pitchFamily="18" charset="0"/>
              </a:rPr>
              <a:t>Molybdenum toxicity is rare</a:t>
            </a:r>
            <a:endParaRPr lang="en-CA" sz="2200" dirty="0" smtClean="0">
              <a:solidFill>
                <a:srgbClr val="000000"/>
              </a:solidFill>
              <a:latin typeface="Palatino Linotype" panose="02040502050505030304"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 Office">
  <a:themeElements>
    <a:clrScheme name="Standard">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tandard">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5923</TotalTime>
  <Words>7089</Words>
  <Application>Microsoft Office PowerPoint</Application>
  <PresentationFormat>On-screen Show (4:3)</PresentationFormat>
  <Paragraphs>709</Paragraphs>
  <Slides>103</Slides>
  <Notes>4</Notes>
  <HiddenSlides>0</HiddenSlides>
  <MMClips>0</MMClips>
  <ScaleCrop>false</ScaleCrop>
  <HeadingPairs>
    <vt:vector size="4" baseType="variant">
      <vt:variant>
        <vt:lpstr>Theme</vt:lpstr>
      </vt:variant>
      <vt:variant>
        <vt:i4>2</vt:i4>
      </vt:variant>
      <vt:variant>
        <vt:lpstr>Slide Titles</vt:lpstr>
      </vt:variant>
      <vt:variant>
        <vt:i4>103</vt:i4>
      </vt:variant>
    </vt:vector>
  </HeadingPairs>
  <TitlesOfParts>
    <vt:vector size="105" baseType="lpstr">
      <vt:lpstr>Theme Office</vt: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Functions of vitamin D</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Iron metabolism</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vector>
  </TitlesOfParts>
  <Company>Investintech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A2E_Engine</dc:creator>
  <cp:lastModifiedBy>korisnik</cp:lastModifiedBy>
  <cp:revision>584</cp:revision>
  <dcterms:created xsi:type="dcterms:W3CDTF">2019-06-12T07:07:51Z</dcterms:created>
  <dcterms:modified xsi:type="dcterms:W3CDTF">2024-01-24T14:27:28Z</dcterms:modified>
</cp:coreProperties>
</file>